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wdp" ContentType="image/vnd.ms-photo"/>
  <Default Extension="mov" ContentType="video/quicktime"/>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6.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8.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6" r:id="rId1"/>
    <p:sldMasterId id="2147483918" r:id="rId2"/>
    <p:sldMasterId id="2147483934" r:id="rId3"/>
    <p:sldMasterId id="2147483938" r:id="rId4"/>
    <p:sldMasterId id="2147483949" r:id="rId5"/>
    <p:sldMasterId id="2147483961" r:id="rId6"/>
    <p:sldMasterId id="2147483965" r:id="rId7"/>
    <p:sldMasterId id="2147483990" r:id="rId8"/>
    <p:sldMasterId id="2147484002" r:id="rId9"/>
  </p:sldMasterIdLst>
  <p:notesMasterIdLst>
    <p:notesMasterId r:id="rId70"/>
  </p:notesMasterIdLst>
  <p:handoutMasterIdLst>
    <p:handoutMasterId r:id="rId71"/>
  </p:handoutMasterIdLst>
  <p:sldIdLst>
    <p:sldId id="3217" r:id="rId10"/>
    <p:sldId id="3617" r:id="rId11"/>
    <p:sldId id="3609" r:id="rId12"/>
    <p:sldId id="3610" r:id="rId13"/>
    <p:sldId id="3611" r:id="rId14"/>
    <p:sldId id="3612" r:id="rId15"/>
    <p:sldId id="3613" r:id="rId16"/>
    <p:sldId id="3614" r:id="rId17"/>
    <p:sldId id="3615" r:id="rId18"/>
    <p:sldId id="3616" r:id="rId19"/>
    <p:sldId id="3605" r:id="rId20"/>
    <p:sldId id="3493" r:id="rId21"/>
    <p:sldId id="3517" r:id="rId22"/>
    <p:sldId id="3520" r:id="rId23"/>
    <p:sldId id="3502" r:id="rId24"/>
    <p:sldId id="3513" r:id="rId25"/>
    <p:sldId id="3494" r:id="rId26"/>
    <p:sldId id="3495" r:id="rId27"/>
    <p:sldId id="3521" r:id="rId28"/>
    <p:sldId id="3526" r:id="rId29"/>
    <p:sldId id="3533" r:id="rId30"/>
    <p:sldId id="3589" r:id="rId31"/>
    <p:sldId id="3588" r:id="rId32"/>
    <p:sldId id="3595" r:id="rId33"/>
    <p:sldId id="3596" r:id="rId34"/>
    <p:sldId id="3529" r:id="rId35"/>
    <p:sldId id="3593" r:id="rId36"/>
    <p:sldId id="3531" r:id="rId37"/>
    <p:sldId id="3528" r:id="rId38"/>
    <p:sldId id="3590" r:id="rId39"/>
    <p:sldId id="3606" r:id="rId40"/>
    <p:sldId id="3538" r:id="rId41"/>
    <p:sldId id="3558" r:id="rId42"/>
    <p:sldId id="3523" r:id="rId43"/>
    <p:sldId id="3524" r:id="rId44"/>
    <p:sldId id="3600" r:id="rId45"/>
    <p:sldId id="3601" r:id="rId46"/>
    <p:sldId id="3557" r:id="rId47"/>
    <p:sldId id="3603" r:id="rId48"/>
    <p:sldId id="3608" r:id="rId49"/>
    <p:sldId id="3607" r:id="rId50"/>
    <p:sldId id="3583" r:id="rId51"/>
    <p:sldId id="3540" r:id="rId52"/>
    <p:sldId id="3541" r:id="rId53"/>
    <p:sldId id="3542" r:id="rId54"/>
    <p:sldId id="3543" r:id="rId55"/>
    <p:sldId id="3544" r:id="rId56"/>
    <p:sldId id="3545" r:id="rId57"/>
    <p:sldId id="3546" r:id="rId58"/>
    <p:sldId id="3547" r:id="rId59"/>
    <p:sldId id="3556" r:id="rId60"/>
    <p:sldId id="3548" r:id="rId61"/>
    <p:sldId id="3549" r:id="rId62"/>
    <p:sldId id="3566" r:id="rId63"/>
    <p:sldId id="3550" r:id="rId64"/>
    <p:sldId id="3551" r:id="rId65"/>
    <p:sldId id="3552" r:id="rId66"/>
    <p:sldId id="3553" r:id="rId67"/>
    <p:sldId id="3554" r:id="rId68"/>
    <p:sldId id="3555" r:id="rId69"/>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125" algn="l" rtl="0" eaLnBrk="0" fontAlgn="base" hangingPunct="0">
      <a:spcBef>
        <a:spcPct val="0"/>
      </a:spcBef>
      <a:spcAft>
        <a:spcPct val="0"/>
      </a:spcAft>
      <a:defRPr kern="1200">
        <a:solidFill>
          <a:schemeClr val="tx1"/>
        </a:solidFill>
        <a:latin typeface="Arial" charset="0"/>
        <a:ea typeface="+mn-ea"/>
        <a:cs typeface="+mn-cs"/>
      </a:defRPr>
    </a:lvl2pPr>
    <a:lvl3pPr marL="914251" algn="l" rtl="0" eaLnBrk="0" fontAlgn="base" hangingPunct="0">
      <a:spcBef>
        <a:spcPct val="0"/>
      </a:spcBef>
      <a:spcAft>
        <a:spcPct val="0"/>
      </a:spcAft>
      <a:defRPr kern="1200">
        <a:solidFill>
          <a:schemeClr val="tx1"/>
        </a:solidFill>
        <a:latin typeface="Arial" charset="0"/>
        <a:ea typeface="+mn-ea"/>
        <a:cs typeface="+mn-cs"/>
      </a:defRPr>
    </a:lvl3pPr>
    <a:lvl4pPr marL="1371376" algn="l" rtl="0" eaLnBrk="0" fontAlgn="base" hangingPunct="0">
      <a:spcBef>
        <a:spcPct val="0"/>
      </a:spcBef>
      <a:spcAft>
        <a:spcPct val="0"/>
      </a:spcAft>
      <a:defRPr kern="1200">
        <a:solidFill>
          <a:schemeClr val="tx1"/>
        </a:solidFill>
        <a:latin typeface="Arial" charset="0"/>
        <a:ea typeface="+mn-ea"/>
        <a:cs typeface="+mn-cs"/>
      </a:defRPr>
    </a:lvl4pPr>
    <a:lvl5pPr marL="1828505" algn="l" rtl="0" eaLnBrk="0" fontAlgn="base" hangingPunct="0">
      <a:spcBef>
        <a:spcPct val="0"/>
      </a:spcBef>
      <a:spcAft>
        <a:spcPct val="0"/>
      </a:spcAft>
      <a:defRPr kern="1200">
        <a:solidFill>
          <a:schemeClr val="tx1"/>
        </a:solidFill>
        <a:latin typeface="Arial" charset="0"/>
        <a:ea typeface="+mn-ea"/>
        <a:cs typeface="+mn-cs"/>
      </a:defRPr>
    </a:lvl5pPr>
    <a:lvl6pPr marL="2285630" algn="l" defTabSz="914251" rtl="0" eaLnBrk="1" latinLnBrk="0" hangingPunct="1">
      <a:defRPr kern="1200">
        <a:solidFill>
          <a:schemeClr val="tx1"/>
        </a:solidFill>
        <a:latin typeface="Arial" charset="0"/>
        <a:ea typeface="+mn-ea"/>
        <a:cs typeface="+mn-cs"/>
      </a:defRPr>
    </a:lvl6pPr>
    <a:lvl7pPr marL="2742755" algn="l" defTabSz="914251" rtl="0" eaLnBrk="1" latinLnBrk="0" hangingPunct="1">
      <a:defRPr kern="1200">
        <a:solidFill>
          <a:schemeClr val="tx1"/>
        </a:solidFill>
        <a:latin typeface="Arial" charset="0"/>
        <a:ea typeface="+mn-ea"/>
        <a:cs typeface="+mn-cs"/>
      </a:defRPr>
    </a:lvl7pPr>
    <a:lvl8pPr marL="3199881" algn="l" defTabSz="914251" rtl="0" eaLnBrk="1" latinLnBrk="0" hangingPunct="1">
      <a:defRPr kern="1200">
        <a:solidFill>
          <a:schemeClr val="tx1"/>
        </a:solidFill>
        <a:latin typeface="Arial" charset="0"/>
        <a:ea typeface="+mn-ea"/>
        <a:cs typeface="+mn-cs"/>
      </a:defRPr>
    </a:lvl8pPr>
    <a:lvl9pPr marL="3657005" algn="l" defTabSz="914251"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862F"/>
    <a:srgbClr val="986726"/>
    <a:srgbClr val="B1772B"/>
    <a:srgbClr val="AB5C29"/>
    <a:srgbClr val="DC9031"/>
    <a:srgbClr val="0432FF"/>
    <a:srgbClr val="B0FFF7"/>
    <a:srgbClr val="86E0FF"/>
    <a:srgbClr val="F6E0AE"/>
    <a:srgbClr val="3C97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462" autoAdjust="0"/>
    <p:restoredTop sz="91630" autoAdjust="0"/>
  </p:normalViewPr>
  <p:slideViewPr>
    <p:cSldViewPr>
      <p:cViewPr>
        <p:scale>
          <a:sx n="120" d="100"/>
          <a:sy n="120" d="100"/>
        </p:scale>
        <p:origin x="440" y="-312"/>
      </p:cViewPr>
      <p:guideLst>
        <p:guide orient="horz" pos="2160"/>
        <p:guide pos="2880"/>
      </p:guideLst>
    </p:cSldViewPr>
  </p:slideViewPr>
  <p:outlineViewPr>
    <p:cViewPr>
      <p:scale>
        <a:sx n="33" d="100"/>
        <a:sy n="33" d="100"/>
      </p:scale>
      <p:origin x="0" y="0"/>
    </p:cViewPr>
  </p:outlineViewPr>
  <p:notesTextViewPr>
    <p:cViewPr>
      <p:scale>
        <a:sx n="140" d="100"/>
        <a:sy n="140" d="100"/>
      </p:scale>
      <p:origin x="0" y="0"/>
    </p:cViewPr>
  </p:notesTextViewPr>
  <p:sorterViewPr>
    <p:cViewPr>
      <p:scale>
        <a:sx n="132" d="100"/>
        <a:sy n="13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63" Type="http://schemas.openxmlformats.org/officeDocument/2006/relationships/slide" Target="slides/slide54.xml"/><Relationship Id="rId64" Type="http://schemas.openxmlformats.org/officeDocument/2006/relationships/slide" Target="slides/slide55.xml"/><Relationship Id="rId65" Type="http://schemas.openxmlformats.org/officeDocument/2006/relationships/slide" Target="slides/slide56.xml"/><Relationship Id="rId66" Type="http://schemas.openxmlformats.org/officeDocument/2006/relationships/slide" Target="slides/slide57.xml"/><Relationship Id="rId67" Type="http://schemas.openxmlformats.org/officeDocument/2006/relationships/slide" Target="slides/slide58.xml"/><Relationship Id="rId68" Type="http://schemas.openxmlformats.org/officeDocument/2006/relationships/slide" Target="slides/slide59.xml"/><Relationship Id="rId69" Type="http://schemas.openxmlformats.org/officeDocument/2006/relationships/slide" Target="slides/slide60.xml"/><Relationship Id="rId50" Type="http://schemas.openxmlformats.org/officeDocument/2006/relationships/slide" Target="slides/slide41.xml"/><Relationship Id="rId51" Type="http://schemas.openxmlformats.org/officeDocument/2006/relationships/slide" Target="slides/slide42.xml"/><Relationship Id="rId52" Type="http://schemas.openxmlformats.org/officeDocument/2006/relationships/slide" Target="slides/slide43.xml"/><Relationship Id="rId53" Type="http://schemas.openxmlformats.org/officeDocument/2006/relationships/slide" Target="slides/slide44.xml"/><Relationship Id="rId54" Type="http://schemas.openxmlformats.org/officeDocument/2006/relationships/slide" Target="slides/slide45.xml"/><Relationship Id="rId55" Type="http://schemas.openxmlformats.org/officeDocument/2006/relationships/slide" Target="slides/slide46.xml"/><Relationship Id="rId56" Type="http://schemas.openxmlformats.org/officeDocument/2006/relationships/slide" Target="slides/slide47.xml"/><Relationship Id="rId57" Type="http://schemas.openxmlformats.org/officeDocument/2006/relationships/slide" Target="slides/slide48.xml"/><Relationship Id="rId58" Type="http://schemas.openxmlformats.org/officeDocument/2006/relationships/slide" Target="slides/slide49.xml"/><Relationship Id="rId59" Type="http://schemas.openxmlformats.org/officeDocument/2006/relationships/slide" Target="slides/slide50.xml"/><Relationship Id="rId40" Type="http://schemas.openxmlformats.org/officeDocument/2006/relationships/slide" Target="slides/slide31.xml"/><Relationship Id="rId41" Type="http://schemas.openxmlformats.org/officeDocument/2006/relationships/slide" Target="slides/slide32.xml"/><Relationship Id="rId42" Type="http://schemas.openxmlformats.org/officeDocument/2006/relationships/slide" Target="slides/slide33.xml"/><Relationship Id="rId43" Type="http://schemas.openxmlformats.org/officeDocument/2006/relationships/slide" Target="slides/slide34.xml"/><Relationship Id="rId44" Type="http://schemas.openxmlformats.org/officeDocument/2006/relationships/slide" Target="slides/slide35.xml"/><Relationship Id="rId45" Type="http://schemas.openxmlformats.org/officeDocument/2006/relationships/slide" Target="slides/slide36.xml"/><Relationship Id="rId46" Type="http://schemas.openxmlformats.org/officeDocument/2006/relationships/slide" Target="slides/slide37.xml"/><Relationship Id="rId47" Type="http://schemas.openxmlformats.org/officeDocument/2006/relationships/slide" Target="slides/slide38.xml"/><Relationship Id="rId48" Type="http://schemas.openxmlformats.org/officeDocument/2006/relationships/slide" Target="slides/slide39.xml"/><Relationship Id="rId49" Type="http://schemas.openxmlformats.org/officeDocument/2006/relationships/slide" Target="slides/slide40.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33" Type="http://schemas.openxmlformats.org/officeDocument/2006/relationships/slide" Target="slides/slide24.xml"/><Relationship Id="rId34" Type="http://schemas.openxmlformats.org/officeDocument/2006/relationships/slide" Target="slides/slide25.xml"/><Relationship Id="rId35" Type="http://schemas.openxmlformats.org/officeDocument/2006/relationships/slide" Target="slides/slide26.xml"/><Relationship Id="rId36" Type="http://schemas.openxmlformats.org/officeDocument/2006/relationships/slide" Target="slides/slide27.xml"/><Relationship Id="rId37" Type="http://schemas.openxmlformats.org/officeDocument/2006/relationships/slide" Target="slides/slide28.xml"/><Relationship Id="rId38" Type="http://schemas.openxmlformats.org/officeDocument/2006/relationships/slide" Target="slides/slide29.xml"/><Relationship Id="rId39" Type="http://schemas.openxmlformats.org/officeDocument/2006/relationships/slide" Target="slides/slide30.xml"/><Relationship Id="rId70" Type="http://schemas.openxmlformats.org/officeDocument/2006/relationships/notesMaster" Target="notesMasters/notesMaster1.xml"/><Relationship Id="rId71" Type="http://schemas.openxmlformats.org/officeDocument/2006/relationships/handoutMaster" Target="handoutMasters/handoutMaster1.xml"/><Relationship Id="rId72" Type="http://schemas.openxmlformats.org/officeDocument/2006/relationships/presProps" Target="presProps.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51.xml"/><Relationship Id="rId61" Type="http://schemas.openxmlformats.org/officeDocument/2006/relationships/slide" Target="slides/slide52.xml"/><Relationship Id="rId62" Type="http://schemas.openxmlformats.org/officeDocument/2006/relationships/slide" Target="slides/slide53.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1.emf"/><Relationship Id="rId2" Type="http://schemas.openxmlformats.org/officeDocument/2006/relationships/image" Target="../media/image72.emf"/><Relationship Id="rId3" Type="http://schemas.openxmlformats.org/officeDocument/2006/relationships/image" Target="../media/image7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9.emf"/><Relationship Id="rId2" Type="http://schemas.openxmlformats.org/officeDocument/2006/relationships/image" Target="../media/image100.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9.emf"/><Relationship Id="rId2" Type="http://schemas.openxmlformats.org/officeDocument/2006/relationships/image" Target="../media/image101.emf"/><Relationship Id="rId3" Type="http://schemas.openxmlformats.org/officeDocument/2006/relationships/image" Target="../media/image10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9.emf"/><Relationship Id="rId2" Type="http://schemas.openxmlformats.org/officeDocument/2006/relationships/image" Target="../media/image8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3.emf"/><Relationship Id="rId2" Type="http://schemas.openxmlformats.org/officeDocument/2006/relationships/image" Target="../media/image94.emf"/><Relationship Id="rId3" Type="http://schemas.openxmlformats.org/officeDocument/2006/relationships/image" Target="../media/image9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3.emf"/><Relationship Id="rId2" Type="http://schemas.openxmlformats.org/officeDocument/2006/relationships/image" Target="../media/image96.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97.emf"/><Relationship Id="rId4" Type="http://schemas.openxmlformats.org/officeDocument/2006/relationships/image" Target="../media/image98.emf"/><Relationship Id="rId1" Type="http://schemas.openxmlformats.org/officeDocument/2006/relationships/image" Target="../media/image93.emf"/><Relationship Id="rId2" Type="http://schemas.openxmlformats.org/officeDocument/2006/relationships/image" Target="../media/image9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defRPr sz="1300">
                <a:latin typeface="Verdana" pitchFamily="34" charset="0"/>
              </a:defRPr>
            </a:lvl1pPr>
          </a:lstStyle>
          <a:p>
            <a:endParaRPr lang="en-US"/>
          </a:p>
        </p:txBody>
      </p:sp>
      <p:sp>
        <p:nvSpPr>
          <p:cNvPr id="91139" name="Rectangle 3"/>
          <p:cNvSpPr>
            <a:spLocks noGrp="1" noChangeArrowheads="1"/>
          </p:cNvSpPr>
          <p:nvPr>
            <p:ph type="dt" sz="quarter" idx="1"/>
          </p:nvPr>
        </p:nvSpPr>
        <p:spPr bwMode="auto">
          <a:xfrm>
            <a:off x="414528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a:defRPr sz="1300">
                <a:latin typeface="Verdana" pitchFamily="34" charset="0"/>
              </a:defRPr>
            </a:lvl1pPr>
          </a:lstStyle>
          <a:p>
            <a:endParaRPr lang="en-US"/>
          </a:p>
        </p:txBody>
      </p:sp>
      <p:sp>
        <p:nvSpPr>
          <p:cNvPr id="91140" name="Rectangle 4"/>
          <p:cNvSpPr>
            <a:spLocks noGrp="1" noChangeArrowheads="1"/>
          </p:cNvSpPr>
          <p:nvPr>
            <p:ph type="ftr" sz="quarter" idx="2"/>
          </p:nvPr>
        </p:nvSpPr>
        <p:spPr bwMode="auto">
          <a:xfrm>
            <a:off x="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defRPr sz="1300">
                <a:latin typeface="Verdana" pitchFamily="34" charset="0"/>
              </a:defRPr>
            </a:lvl1pPr>
          </a:lstStyle>
          <a:p>
            <a:endParaRPr lang="en-US"/>
          </a:p>
        </p:txBody>
      </p:sp>
      <p:sp>
        <p:nvSpPr>
          <p:cNvPr id="91141" name="Rectangle 5"/>
          <p:cNvSpPr>
            <a:spLocks noGrp="1" noChangeArrowheads="1"/>
          </p:cNvSpPr>
          <p:nvPr>
            <p:ph type="sldNum" sz="quarter" idx="3"/>
          </p:nvPr>
        </p:nvSpPr>
        <p:spPr bwMode="auto">
          <a:xfrm>
            <a:off x="414528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a:defRPr sz="1300">
                <a:latin typeface="Verdana" pitchFamily="34" charset="0"/>
              </a:defRPr>
            </a:lvl1pPr>
          </a:lstStyle>
          <a:p>
            <a:fld id="{073263D8-E228-40A5-A05A-FEF74F0BCE63}" type="slidenum">
              <a:rPr lang="en-US"/>
              <a:pPr/>
              <a:t>‹#›</a:t>
            </a:fld>
            <a:endParaRPr lang="en-US"/>
          </a:p>
        </p:txBody>
      </p:sp>
    </p:spTree>
    <p:extLst>
      <p:ext uri="{BB962C8B-B14F-4D97-AF65-F5344CB8AC3E}">
        <p14:creationId xmlns:p14="http://schemas.microsoft.com/office/powerpoint/2010/main" val="16358387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defRPr sz="1300">
                <a:latin typeface="Verdana" pitchFamily="34" charset="0"/>
              </a:defRPr>
            </a:lvl1pPr>
          </a:lstStyle>
          <a:p>
            <a:endParaRPr lang="en-US"/>
          </a:p>
        </p:txBody>
      </p:sp>
      <p:sp>
        <p:nvSpPr>
          <p:cNvPr id="67587" name="Rectangle 3"/>
          <p:cNvSpPr>
            <a:spLocks noGrp="1" noChangeArrowheads="1"/>
          </p:cNvSpPr>
          <p:nvPr>
            <p:ph type="dt" idx="1"/>
          </p:nvPr>
        </p:nvSpPr>
        <p:spPr bwMode="auto">
          <a:xfrm>
            <a:off x="414528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a:defRPr sz="1300">
                <a:latin typeface="Verdana" pitchFamily="34" charset="0"/>
              </a:defRPr>
            </a:lvl1pPr>
          </a:lstStyle>
          <a:p>
            <a:endParaRPr lang="en-US"/>
          </a:p>
        </p:txBody>
      </p:sp>
      <p:sp>
        <p:nvSpPr>
          <p:cNvPr id="67588"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p:spPr>
      </p:sp>
      <p:sp>
        <p:nvSpPr>
          <p:cNvPr id="67589" name="Rectangle 5"/>
          <p:cNvSpPr>
            <a:spLocks noGrp="1" noChangeArrowheads="1"/>
          </p:cNvSpPr>
          <p:nvPr>
            <p:ph type="body" sz="quarter" idx="3"/>
          </p:nvPr>
        </p:nvSpPr>
        <p:spPr bwMode="auto">
          <a:xfrm>
            <a:off x="975360" y="4560570"/>
            <a:ext cx="5364480" cy="432054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7590" name="Rectangle 6"/>
          <p:cNvSpPr>
            <a:spLocks noGrp="1" noChangeArrowheads="1"/>
          </p:cNvSpPr>
          <p:nvPr>
            <p:ph type="ftr" sz="quarter" idx="4"/>
          </p:nvPr>
        </p:nvSpPr>
        <p:spPr bwMode="auto">
          <a:xfrm>
            <a:off x="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defRPr sz="1300">
                <a:latin typeface="Verdana" pitchFamily="34" charset="0"/>
              </a:defRPr>
            </a:lvl1pPr>
          </a:lstStyle>
          <a:p>
            <a:endParaRPr lang="en-US"/>
          </a:p>
        </p:txBody>
      </p:sp>
      <p:sp>
        <p:nvSpPr>
          <p:cNvPr id="67591" name="Rectangle 7"/>
          <p:cNvSpPr>
            <a:spLocks noGrp="1" noChangeArrowheads="1"/>
          </p:cNvSpPr>
          <p:nvPr>
            <p:ph type="sldNum" sz="quarter" idx="5"/>
          </p:nvPr>
        </p:nvSpPr>
        <p:spPr bwMode="auto">
          <a:xfrm>
            <a:off x="414528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a:defRPr sz="1300">
                <a:latin typeface="Verdana" pitchFamily="34" charset="0"/>
              </a:defRPr>
            </a:lvl1pPr>
          </a:lstStyle>
          <a:p>
            <a:fld id="{3FFAA3D1-B508-498A-B26A-830D65424A79}" type="slidenum">
              <a:rPr lang="en-US"/>
              <a:pPr/>
              <a:t>‹#›</a:t>
            </a:fld>
            <a:endParaRPr lang="en-US"/>
          </a:p>
        </p:txBody>
      </p:sp>
    </p:spTree>
    <p:extLst>
      <p:ext uri="{BB962C8B-B14F-4D97-AF65-F5344CB8AC3E}">
        <p14:creationId xmlns:p14="http://schemas.microsoft.com/office/powerpoint/2010/main" val="204170344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125" algn="l" rtl="0" fontAlgn="base">
      <a:spcBef>
        <a:spcPct val="30000"/>
      </a:spcBef>
      <a:spcAft>
        <a:spcPct val="0"/>
      </a:spcAft>
      <a:defRPr sz="1200" kern="1200">
        <a:solidFill>
          <a:schemeClr val="tx1"/>
        </a:solidFill>
        <a:latin typeface="Arial" charset="0"/>
        <a:ea typeface="+mn-ea"/>
        <a:cs typeface="+mn-cs"/>
      </a:defRPr>
    </a:lvl2pPr>
    <a:lvl3pPr marL="914251" algn="l" rtl="0" fontAlgn="base">
      <a:spcBef>
        <a:spcPct val="30000"/>
      </a:spcBef>
      <a:spcAft>
        <a:spcPct val="0"/>
      </a:spcAft>
      <a:defRPr sz="1200" kern="1200">
        <a:solidFill>
          <a:schemeClr val="tx1"/>
        </a:solidFill>
        <a:latin typeface="Arial" charset="0"/>
        <a:ea typeface="+mn-ea"/>
        <a:cs typeface="+mn-cs"/>
      </a:defRPr>
    </a:lvl3pPr>
    <a:lvl4pPr marL="1371376" algn="l" rtl="0" fontAlgn="base">
      <a:spcBef>
        <a:spcPct val="30000"/>
      </a:spcBef>
      <a:spcAft>
        <a:spcPct val="0"/>
      </a:spcAft>
      <a:defRPr sz="1200" kern="1200">
        <a:solidFill>
          <a:schemeClr val="tx1"/>
        </a:solidFill>
        <a:latin typeface="Arial" charset="0"/>
        <a:ea typeface="+mn-ea"/>
        <a:cs typeface="+mn-cs"/>
      </a:defRPr>
    </a:lvl4pPr>
    <a:lvl5pPr marL="1828505" algn="l" rtl="0" fontAlgn="base">
      <a:spcBef>
        <a:spcPct val="30000"/>
      </a:spcBef>
      <a:spcAft>
        <a:spcPct val="0"/>
      </a:spcAft>
      <a:defRPr sz="1200" kern="1200">
        <a:solidFill>
          <a:schemeClr val="tx1"/>
        </a:solidFill>
        <a:latin typeface="Arial" charset="0"/>
        <a:ea typeface="+mn-ea"/>
        <a:cs typeface="+mn-cs"/>
      </a:defRPr>
    </a:lvl5pPr>
    <a:lvl6pPr marL="2285630" algn="l" defTabSz="914251" rtl="0" eaLnBrk="1" latinLnBrk="0" hangingPunct="1">
      <a:defRPr sz="1200" kern="1200">
        <a:solidFill>
          <a:schemeClr val="tx1"/>
        </a:solidFill>
        <a:latin typeface="+mn-lt"/>
        <a:ea typeface="+mn-ea"/>
        <a:cs typeface="+mn-cs"/>
      </a:defRPr>
    </a:lvl6pPr>
    <a:lvl7pPr marL="2742755" algn="l" defTabSz="914251" rtl="0" eaLnBrk="1" latinLnBrk="0" hangingPunct="1">
      <a:defRPr sz="1200" kern="1200">
        <a:solidFill>
          <a:schemeClr val="tx1"/>
        </a:solidFill>
        <a:latin typeface="+mn-lt"/>
        <a:ea typeface="+mn-ea"/>
        <a:cs typeface="+mn-cs"/>
      </a:defRPr>
    </a:lvl7pPr>
    <a:lvl8pPr marL="3199881" algn="l" defTabSz="914251" rtl="0" eaLnBrk="1" latinLnBrk="0" hangingPunct="1">
      <a:defRPr sz="1200" kern="1200">
        <a:solidFill>
          <a:schemeClr val="tx1"/>
        </a:solidFill>
        <a:latin typeface="+mn-lt"/>
        <a:ea typeface="+mn-ea"/>
        <a:cs typeface="+mn-cs"/>
      </a:defRPr>
    </a:lvl8pPr>
    <a:lvl9pPr marL="3657005" algn="l" defTabSz="91425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E16FBC03-73FB-48DA-842F-43DF57ED62D4}" type="slidenum">
              <a:rPr lang="en-US">
                <a:solidFill>
                  <a:prstClr val="black"/>
                </a:solidFill>
                <a:latin typeface="Arial" pitchFamily="34" charset="0"/>
              </a:rPr>
              <a:pPr/>
              <a:t>1</a:t>
            </a:fld>
            <a:endParaRPr lang="en-US" dirty="0">
              <a:solidFill>
                <a:prstClr val="black"/>
              </a:solidFill>
              <a:latin typeface="Arial" pitchFamily="34" charset="0"/>
            </a:endParaRPr>
          </a:p>
        </p:txBody>
      </p:sp>
      <p:sp>
        <p:nvSpPr>
          <p:cNvPr id="18435" name="Rectangle 2"/>
          <p:cNvSpPr>
            <a:spLocks noGrp="1" noRot="1" noChangeAspect="1" noChangeArrowheads="1" noTextEdit="1"/>
          </p:cNvSpPr>
          <p:nvPr>
            <p:ph type="sldImg"/>
          </p:nvPr>
        </p:nvSpPr>
        <p:spPr>
          <a:xfrm>
            <a:off x="1257300" y="720725"/>
            <a:ext cx="4800600" cy="3600450"/>
          </a:xfrm>
          <a:ln/>
        </p:spPr>
      </p:sp>
      <p:sp>
        <p:nvSpPr>
          <p:cNvPr id="18436"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latin typeface="Arial" pitchFamily="34" charset="0"/>
              </a:rPr>
              <a:t>Caltech ACN</a:t>
            </a:r>
            <a:endParaRPr lang="en-US" b="0" dirty="0" smtClean="0"/>
          </a:p>
          <a:p>
            <a:endParaRPr lang="en-US" b="0" dirty="0" smtClean="0"/>
          </a:p>
          <a:p>
            <a:pPr defTabSz="457138">
              <a:defRPr/>
            </a:pPr>
            <a:r>
              <a:rPr lang="en-US" b="0" dirty="0" smtClean="0"/>
              <a:t>Dec 9, 2016: </a:t>
            </a:r>
            <a:r>
              <a:rPr lang="en-US" b="0" dirty="0" err="1" smtClean="0"/>
              <a:t>GlobalSIP</a:t>
            </a:r>
            <a:r>
              <a:rPr lang="en-US" b="0" dirty="0" smtClean="0"/>
              <a:t>, Washington DC</a:t>
            </a:r>
            <a:r>
              <a:rPr lang="en-US" b="0" baseline="0" dirty="0" smtClean="0"/>
              <a:t> (invited </a:t>
            </a:r>
            <a:r>
              <a:rPr lang="en-US" b="0" baseline="0" dirty="0" err="1" smtClean="0"/>
              <a:t>Meng</a:t>
            </a:r>
            <a:r>
              <a:rPr lang="en-US" b="0" baseline="0" dirty="0" smtClean="0"/>
              <a:t> Wang)</a:t>
            </a:r>
          </a:p>
          <a:p>
            <a:pPr defTabSz="457138">
              <a:defRPr/>
            </a:pPr>
            <a:r>
              <a:rPr lang="en-US" b="0" baseline="0" dirty="0" smtClean="0"/>
              <a:t>March 30, 2017 NSF: Barbara Kenny, Prakash </a:t>
            </a:r>
            <a:r>
              <a:rPr lang="en-US" b="0" baseline="0" dirty="0" err="1" smtClean="0"/>
              <a:t>Balan</a:t>
            </a:r>
            <a:r>
              <a:rPr lang="en-US" b="0" baseline="0" dirty="0" smtClean="0"/>
              <a:t> AIR PM, Arlington, VA</a:t>
            </a:r>
          </a:p>
          <a:p>
            <a:pPr marL="0" marR="0" indent="0" algn="l" defTabSz="457138" rtl="0" eaLnBrk="1" fontAlgn="base" latinLnBrk="0" hangingPunct="1">
              <a:lnSpc>
                <a:spcPct val="100000"/>
              </a:lnSpc>
              <a:spcBef>
                <a:spcPct val="30000"/>
              </a:spcBef>
              <a:spcAft>
                <a:spcPct val="0"/>
              </a:spcAft>
              <a:buClrTx/>
              <a:buSzTx/>
              <a:buFontTx/>
              <a:buNone/>
              <a:tabLst/>
              <a:defRPr/>
            </a:pPr>
            <a:r>
              <a:rPr lang="en-US" b="0" dirty="0" smtClean="0">
                <a:latin typeface="Arial" pitchFamily="34" charset="0"/>
              </a:rPr>
              <a:t>February 12, 2018: </a:t>
            </a:r>
            <a:r>
              <a:rPr lang="en-US" sz="1200" dirty="0" smtClean="0">
                <a:solidFill>
                  <a:srgbClr val="000000"/>
                </a:solidFill>
              </a:rPr>
              <a:t>Real-time learning &amp; decision making in dynamic systems,</a:t>
            </a:r>
            <a:r>
              <a:rPr lang="en-US" sz="1200" baseline="0" dirty="0" smtClean="0">
                <a:solidFill>
                  <a:srgbClr val="000000"/>
                </a:solidFill>
              </a:rPr>
              <a:t> NSF Workshop (Le </a:t>
            </a:r>
            <a:r>
              <a:rPr lang="en-US" sz="1200" baseline="0" dirty="0" err="1" smtClean="0">
                <a:solidFill>
                  <a:srgbClr val="000000"/>
                </a:solidFill>
              </a:rPr>
              <a:t>Xie</a:t>
            </a:r>
            <a:r>
              <a:rPr lang="en-US" sz="1200" baseline="0" dirty="0" smtClean="0">
                <a:solidFill>
                  <a:srgbClr val="000000"/>
                </a:solidFill>
              </a:rPr>
              <a:t>, TAMU)</a:t>
            </a:r>
            <a:endParaRPr lang="en-US" b="1" dirty="0" smtClean="0">
              <a:latin typeface="Arial" pitchFamily="34" charset="0"/>
            </a:endParaRPr>
          </a:p>
          <a:p>
            <a:pPr defTabSz="457138">
              <a:defRPr/>
            </a:pPr>
            <a:r>
              <a:rPr lang="en-US" b="0" dirty="0" smtClean="0"/>
              <a:t>August 4, 2018: NSF Workshop on real-time learning</a:t>
            </a:r>
            <a:r>
              <a:rPr lang="en-US" b="0" baseline="0" dirty="0" smtClean="0"/>
              <a:t> &amp; decision making for grid resilience (</a:t>
            </a:r>
            <a:r>
              <a:rPr lang="en-US" sz="1200" b="0" i="0" u="none" strike="noStrike" kern="1200" dirty="0" smtClean="0">
                <a:solidFill>
                  <a:schemeClr val="tx1"/>
                </a:solidFill>
                <a:effectLst/>
                <a:latin typeface="Arial" charset="0"/>
                <a:ea typeface="+mn-ea"/>
                <a:cs typeface="+mn-cs"/>
              </a:rPr>
              <a:t>ANURAG K SRIVASTAVA)</a:t>
            </a:r>
          </a:p>
          <a:p>
            <a:pPr defTabSz="457138">
              <a:defRPr/>
            </a:pPr>
            <a:r>
              <a:rPr lang="en-US" sz="1200" b="0" i="0" u="none" strike="noStrike" kern="1200" dirty="0" smtClean="0">
                <a:solidFill>
                  <a:schemeClr val="tx1"/>
                </a:solidFill>
                <a:effectLst/>
                <a:latin typeface="Arial" charset="0"/>
                <a:ea typeface="+mn-ea"/>
                <a:cs typeface="+mn-cs"/>
              </a:rPr>
              <a:t>Sept</a:t>
            </a:r>
            <a:r>
              <a:rPr lang="en-US" sz="1200" b="0" i="0" u="none" strike="noStrike" kern="1200" baseline="0" dirty="0" smtClean="0">
                <a:solidFill>
                  <a:schemeClr val="tx1"/>
                </a:solidFill>
                <a:effectLst/>
                <a:latin typeface="Arial" charset="0"/>
                <a:ea typeface="+mn-ea"/>
                <a:cs typeface="+mn-cs"/>
              </a:rPr>
              <a:t> 19, 2018: Caltech Facilities (John </a:t>
            </a:r>
            <a:r>
              <a:rPr lang="en-US" sz="1200" b="0" i="0" u="none" strike="noStrike" kern="1200" baseline="0" dirty="0" err="1" smtClean="0">
                <a:solidFill>
                  <a:schemeClr val="tx1"/>
                </a:solidFill>
                <a:effectLst/>
                <a:latin typeface="Arial" charset="0"/>
                <a:ea typeface="+mn-ea"/>
                <a:cs typeface="+mn-cs"/>
              </a:rPr>
              <a:t>Onderdonk</a:t>
            </a:r>
            <a:r>
              <a:rPr lang="en-US" sz="1200" b="0" i="0" u="none" strike="noStrike" kern="1200" baseline="0" dirty="0" smtClean="0">
                <a:solidFill>
                  <a:schemeClr val="tx1"/>
                </a:solidFill>
                <a:effectLst/>
                <a:latin typeface="Arial" charset="0"/>
                <a:ea typeface="+mn-ea"/>
                <a:cs typeface="+mn-cs"/>
              </a:rPr>
              <a:t>)</a:t>
            </a:r>
          </a:p>
          <a:p>
            <a:pPr defTabSz="457138">
              <a:defRPr/>
            </a:pPr>
            <a:r>
              <a:rPr lang="en-US" sz="1200" b="0" i="0" u="none" strike="noStrike" kern="1200" baseline="0" dirty="0" smtClean="0">
                <a:solidFill>
                  <a:schemeClr val="tx1"/>
                </a:solidFill>
                <a:effectLst/>
                <a:latin typeface="Arial" charset="0"/>
                <a:ea typeface="+mn-ea"/>
                <a:cs typeface="+mn-cs"/>
              </a:rPr>
              <a:t>Dec 12, 2018: LACI (Ken </a:t>
            </a:r>
            <a:r>
              <a:rPr lang="en-US" sz="1200" b="0" i="0" u="none" strike="noStrike" kern="1200" baseline="0" dirty="0" err="1" smtClean="0">
                <a:solidFill>
                  <a:schemeClr val="tx1"/>
                </a:solidFill>
                <a:effectLst/>
                <a:latin typeface="Arial" charset="0"/>
                <a:ea typeface="+mn-ea"/>
                <a:cs typeface="+mn-cs"/>
              </a:rPr>
              <a:t>Pickar</a:t>
            </a:r>
            <a:r>
              <a:rPr lang="en-US" sz="1200" b="0" i="0" u="none" strike="noStrike" kern="1200" baseline="0" smtClean="0">
                <a:solidFill>
                  <a:schemeClr val="tx1"/>
                </a:solidFill>
                <a:effectLst/>
                <a:latin typeface="Arial" charset="0"/>
                <a:ea typeface="+mn-ea"/>
                <a:cs typeface="+mn-cs"/>
              </a:rPr>
              <a:t>)</a:t>
            </a:r>
            <a:endParaRPr lang="en-US" sz="1200" b="0" i="0" u="none" strike="noStrike" kern="1200" dirty="0" smtClean="0">
              <a:solidFill>
                <a:schemeClr val="tx1"/>
              </a:solidFill>
              <a:effectLst/>
              <a:latin typeface="Arial" charset="0"/>
              <a:ea typeface="+mn-ea"/>
              <a:cs typeface="+mn-cs"/>
            </a:endParaRPr>
          </a:p>
          <a:p>
            <a:pPr defTabSz="457138">
              <a:defRPr/>
            </a:pPr>
            <a:endParaRPr lang="en-US" b="0" dirty="0" smtClean="0"/>
          </a:p>
          <a:p>
            <a:endParaRPr lang="en-US" b="0"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US" b="0" dirty="0" smtClean="0"/>
          </a:p>
        </p:txBody>
      </p:sp>
    </p:spTree>
    <p:extLst>
      <p:ext uri="{BB962C8B-B14F-4D97-AF65-F5344CB8AC3E}">
        <p14:creationId xmlns:p14="http://schemas.microsoft.com/office/powerpoint/2010/main" val="1884405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lang="en-US" sz="1200" b="0" i="0" u="none" strike="noStrike" kern="1200" dirty="0" smtClean="0">
              <a:solidFill>
                <a:schemeClr val="tx1"/>
              </a:solidFill>
              <a:effectLst/>
              <a:latin typeface="Arial" charset="0"/>
              <a:ea typeface="+mn-ea"/>
              <a:cs typeface="+mn-cs"/>
            </a:endParaRPr>
          </a:p>
          <a:p>
            <a:pPr marL="0" lvl="0" indent="0" rtl="0">
              <a:spcBef>
                <a:spcPts val="0"/>
              </a:spcBef>
              <a:spcAft>
                <a:spcPts val="0"/>
              </a:spcAft>
              <a:buNone/>
            </a:pPr>
            <a:r>
              <a:rPr lang="en-US" sz="1200" b="0" i="0" u="none" strike="noStrike" kern="1200" dirty="0" smtClean="0">
                <a:solidFill>
                  <a:schemeClr val="tx1"/>
                </a:solidFill>
                <a:effectLst/>
                <a:latin typeface="Arial" charset="0"/>
                <a:ea typeface="+mn-ea"/>
                <a:cs typeface="+mn-cs"/>
              </a:rPr>
              <a:t>This is an NREL experiment where DCM is running on a building that has PV (previous experiment did not have PV). The experiment started today, which is why I didn't have a plot like this before...</a:t>
            </a:r>
          </a:p>
          <a:p>
            <a:pPr marL="0" lvl="0" indent="0" rtl="0">
              <a:spcBef>
                <a:spcPts val="0"/>
              </a:spcBef>
              <a:spcAft>
                <a:spcPts val="0"/>
              </a:spcAft>
              <a:buNone/>
            </a:pPr>
            <a:r>
              <a:rPr lang="en-US" sz="1200" b="0" i="0" u="none" strike="noStrike" kern="1200" dirty="0" smtClean="0">
                <a:solidFill>
                  <a:schemeClr val="tx1"/>
                </a:solidFill>
                <a:effectLst/>
                <a:latin typeface="Arial" charset="0"/>
                <a:ea typeface="+mn-ea"/>
                <a:cs typeface="+mn-cs"/>
              </a:rPr>
              <a:t>See Ted’s email Oct 15, 2018</a:t>
            </a:r>
          </a:p>
          <a:p>
            <a:pPr marL="0" lvl="0" indent="0" rtl="0">
              <a:spcBef>
                <a:spcPts val="0"/>
              </a:spcBef>
              <a:spcAft>
                <a:spcPts val="0"/>
              </a:spcAft>
              <a:buNone/>
            </a:pPr>
            <a:endParaRPr lang="en-US" sz="1200" b="0" i="0" u="none" strike="noStrike" kern="1200" dirty="0" smtClean="0">
              <a:solidFill>
                <a:schemeClr val="tx1"/>
              </a:solidFill>
              <a:effectLst/>
              <a:latin typeface="Arial" charset="0"/>
              <a:ea typeface="+mn-ea"/>
              <a:cs typeface="+mn-cs"/>
            </a:endParaRPr>
          </a:p>
          <a:p>
            <a:r>
              <a:rPr lang="en-US" sz="1200" b="0" i="0" u="none" strike="noStrike" kern="1200" dirty="0" smtClean="0">
                <a:solidFill>
                  <a:schemeClr val="tx1"/>
                </a:solidFill>
                <a:effectLst/>
                <a:latin typeface="Arial" charset="0"/>
                <a:ea typeface="+mn-ea"/>
                <a:cs typeface="+mn-cs"/>
              </a:rPr>
              <a:t>The blue line is an NREL building site load + PV. The duck curve is apparent here</a:t>
            </a:r>
            <a:r>
              <a:rPr lang="en-US" sz="1200" b="0" i="0" u="none" strike="noStrike" kern="1200" dirty="0" smtClean="0">
                <a:solidFill>
                  <a:schemeClr val="tx1"/>
                </a:solidFill>
                <a:effectLst/>
                <a:latin typeface="Arial" charset="0"/>
                <a:ea typeface="+mn-ea"/>
                <a:cs typeface="+mn-cs"/>
              </a:rPr>
              <a:t>.</a:t>
            </a:r>
            <a:r>
              <a:rPr lang="en-US" sz="1200" b="0" i="0" u="none" strike="noStrike" kern="1200" dirty="0" smtClean="0">
                <a:solidFill>
                  <a:schemeClr val="tx1"/>
                </a:solidFill>
                <a:effectLst/>
                <a:latin typeface="Arial" charset="0"/>
                <a:ea typeface="+mn-ea"/>
                <a:cs typeface="+mn-cs"/>
              </a:rPr>
              <a:t/>
            </a:r>
            <a:br>
              <a:rPr lang="en-US" sz="1200" b="0" i="0" u="none" strike="noStrike" kern="1200" dirty="0" smtClean="0">
                <a:solidFill>
                  <a:schemeClr val="tx1"/>
                </a:solidFill>
                <a:effectLst/>
                <a:latin typeface="Arial" charset="0"/>
                <a:ea typeface="+mn-ea"/>
                <a:cs typeface="+mn-cs"/>
              </a:rPr>
            </a:br>
            <a:endParaRPr lang="en-US" sz="1200" b="0" i="0" u="none" strike="noStrike" kern="1200" dirty="0" smtClean="0">
              <a:solidFill>
                <a:schemeClr val="tx1"/>
              </a:solidFill>
              <a:effectLst/>
              <a:latin typeface="Arial" charset="0"/>
              <a:ea typeface="+mn-ea"/>
              <a:cs typeface="+mn-cs"/>
            </a:endParaRPr>
          </a:p>
          <a:p>
            <a:r>
              <a:rPr lang="en-US" sz="1200" b="0" i="0" u="none" strike="noStrike" kern="1200" dirty="0" smtClean="0">
                <a:solidFill>
                  <a:schemeClr val="tx1"/>
                </a:solidFill>
                <a:effectLst/>
                <a:latin typeface="Arial" charset="0"/>
                <a:ea typeface="+mn-ea"/>
                <a:cs typeface="+mn-cs"/>
              </a:rPr>
              <a:t>The orange line is the NREL building site load + PV + EVs with DCM. There is a high bump in the orange between 7:30AM and 9:30AM because I had to make some settings changes. These changes were finished at 9:30AM and you can see the orange line was pretty stable for the rest of the day. Tomorrow's plot will look pretty flat.</a:t>
            </a:r>
          </a:p>
          <a:p>
            <a:pPr marL="0" lvl="0" indent="0" rtl="0">
              <a:spcBef>
                <a:spcPts val="0"/>
              </a:spcBef>
              <a:spcAft>
                <a:spcPts val="0"/>
              </a:spcAft>
              <a:buNone/>
            </a:pPr>
            <a:endParaRPr dirty="0"/>
          </a:p>
        </p:txBody>
      </p:sp>
      <p:sp>
        <p:nvSpPr>
          <p:cNvPr id="647" name="Google Shape;647;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1919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216" name="Shape 2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1973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p>
            <a:fld id="{02289970-189D-4693-B246-CD5CFADE5CE0}" type="slidenum">
              <a:rPr lang="en-US" smtClean="0">
                <a:solidFill>
                  <a:prstClr val="black"/>
                </a:solidFill>
                <a:latin typeface="Calibri"/>
              </a:rPr>
              <a:pPr/>
              <a:t>50</a:t>
            </a:fld>
            <a:endParaRPr lang="en-US" smtClean="0">
              <a:solidFill>
                <a:prstClr val="black"/>
              </a:solidFill>
              <a:latin typeface="Calibri"/>
            </a:endParaRPr>
          </a:p>
        </p:txBody>
      </p:sp>
      <p:sp>
        <p:nvSpPr>
          <p:cNvPr id="12291" name="Rectangle 2"/>
          <p:cNvSpPr>
            <a:spLocks noGrp="1" noRot="1" noChangeAspect="1" noChangeArrowheads="1" noTextEdit="1"/>
          </p:cNvSpPr>
          <p:nvPr>
            <p:ph type="sldImg"/>
          </p:nvPr>
        </p:nvSpPr>
        <p:spPr>
          <a:xfrm>
            <a:off x="1143000" y="685800"/>
            <a:ext cx="4572000" cy="3429000"/>
          </a:xfrm>
          <a:ln/>
        </p:spPr>
      </p:sp>
      <p:sp>
        <p:nvSpPr>
          <p:cNvPr id="1229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59730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hangingPunct="0"/>
            <a:r>
              <a:rPr lang="en-US" sz="1200" kern="1200" dirty="0" smtClean="0">
                <a:solidFill>
                  <a:schemeClr val="tx1"/>
                </a:solidFill>
                <a:effectLst/>
                <a:latin typeface="+mn-lt"/>
                <a:ea typeface="+mn-ea"/>
                <a:cs typeface="+mn-cs"/>
              </a:rPr>
              <a:t>The transformer capacity is 7.2 kW (25 kW shared between 4 houses).  Each car can charge at a peak rate of 7.2 kW.  Therefore all three cars charging at their peak rate will exceed the transformer limit.  </a:t>
            </a:r>
          </a:p>
          <a:p>
            <a:pPr hangingPunct="0"/>
            <a:r>
              <a:rPr lang="en-US" sz="1200" kern="1200" dirty="0" smtClean="0">
                <a:solidFill>
                  <a:schemeClr val="tx1"/>
                </a:solidFill>
                <a:effectLst/>
                <a:latin typeface="+mn-lt"/>
                <a:ea typeface="+mn-ea"/>
                <a:cs typeface="+mn-cs"/>
              </a:rPr>
              <a:t> </a:t>
            </a:r>
          </a:p>
          <a:p>
            <a:pPr hangingPunct="0"/>
            <a:r>
              <a:rPr lang="en-US" sz="1200" kern="1200" dirty="0" smtClean="0">
                <a:solidFill>
                  <a:schemeClr val="tx1"/>
                </a:solidFill>
                <a:effectLst/>
                <a:latin typeface="+mn-lt"/>
                <a:ea typeface="+mn-ea"/>
                <a:cs typeface="+mn-cs"/>
              </a:rPr>
              <a:t>The demo will run over 11 minutes with the following scenario:</a:t>
            </a:r>
          </a:p>
          <a:p>
            <a:pPr lvl="0" hangingPunct="0"/>
            <a:r>
              <a:rPr lang="en-US" sz="1200" kern="1200" dirty="0" smtClean="0">
                <a:solidFill>
                  <a:schemeClr val="tx1"/>
                </a:solidFill>
                <a:effectLst/>
                <a:latin typeface="+mn-lt"/>
                <a:ea typeface="+mn-ea"/>
                <a:cs typeface="+mn-cs"/>
              </a:rPr>
              <a:t>Three cars will be plugged in at different times with different energy demands and departure times:</a:t>
            </a:r>
          </a:p>
          <a:p>
            <a:pPr lvl="1" hangingPunct="0"/>
            <a:r>
              <a:rPr lang="en-US" sz="1200" kern="1200" dirty="0" smtClean="0">
                <a:solidFill>
                  <a:schemeClr val="tx1"/>
                </a:solidFill>
                <a:effectLst/>
                <a:latin typeface="+mn-lt"/>
                <a:ea typeface="+mn-ea"/>
                <a:cs typeface="+mn-cs"/>
              </a:rPr>
              <a:t>Car 1: arrives at time 0, departs at time 11 </a:t>
            </a:r>
            <a:r>
              <a:rPr lang="en-US" sz="1200" kern="1200" dirty="0" err="1" smtClean="0">
                <a:solidFill>
                  <a:schemeClr val="tx1"/>
                </a:solidFill>
                <a:effectLst/>
                <a:latin typeface="+mn-lt"/>
                <a:ea typeface="+mn-ea"/>
                <a:cs typeface="+mn-cs"/>
              </a:rPr>
              <a:t>mins</a:t>
            </a:r>
            <a:r>
              <a:rPr lang="en-US" sz="1200" kern="1200" dirty="0" smtClean="0">
                <a:solidFill>
                  <a:schemeClr val="tx1"/>
                </a:solidFill>
                <a:effectLst/>
                <a:latin typeface="+mn-lt"/>
                <a:ea typeface="+mn-ea"/>
                <a:cs typeface="+mn-cs"/>
              </a:rPr>
              <a:t>, needs 0.71 kWh.</a:t>
            </a:r>
          </a:p>
          <a:p>
            <a:pPr lvl="1" hangingPunct="0"/>
            <a:r>
              <a:rPr lang="en-US" sz="1200" kern="1200" dirty="0" smtClean="0">
                <a:solidFill>
                  <a:schemeClr val="tx1"/>
                </a:solidFill>
                <a:effectLst/>
                <a:latin typeface="+mn-lt"/>
                <a:ea typeface="+mn-ea"/>
                <a:cs typeface="+mn-cs"/>
              </a:rPr>
              <a:t>Car 2: arrives at time 2 </a:t>
            </a:r>
            <a:r>
              <a:rPr lang="en-US" sz="1200" kern="1200" dirty="0" err="1" smtClean="0">
                <a:solidFill>
                  <a:schemeClr val="tx1"/>
                </a:solidFill>
                <a:effectLst/>
                <a:latin typeface="+mn-lt"/>
                <a:ea typeface="+mn-ea"/>
                <a:cs typeface="+mn-cs"/>
              </a:rPr>
              <a:t>mins</a:t>
            </a:r>
            <a:r>
              <a:rPr lang="en-US" sz="1200" kern="1200" dirty="0" smtClean="0">
                <a:solidFill>
                  <a:schemeClr val="tx1"/>
                </a:solidFill>
                <a:effectLst/>
                <a:latin typeface="+mn-lt"/>
                <a:ea typeface="+mn-ea"/>
                <a:cs typeface="+mn-cs"/>
              </a:rPr>
              <a:t>, departs at 5 </a:t>
            </a:r>
            <a:r>
              <a:rPr lang="en-US" sz="1200" kern="1200" dirty="0" err="1" smtClean="0">
                <a:solidFill>
                  <a:schemeClr val="tx1"/>
                </a:solidFill>
                <a:effectLst/>
                <a:latin typeface="+mn-lt"/>
                <a:ea typeface="+mn-ea"/>
                <a:cs typeface="+mn-cs"/>
              </a:rPr>
              <a:t>mins</a:t>
            </a:r>
            <a:r>
              <a:rPr lang="en-US" sz="1200" kern="1200" dirty="0" smtClean="0">
                <a:solidFill>
                  <a:schemeClr val="tx1"/>
                </a:solidFill>
                <a:effectLst/>
                <a:latin typeface="+mn-lt"/>
                <a:ea typeface="+mn-ea"/>
                <a:cs typeface="+mn-cs"/>
              </a:rPr>
              <a:t>, needs 0.36 kWh.</a:t>
            </a:r>
          </a:p>
          <a:p>
            <a:pPr lvl="1" hangingPunct="0"/>
            <a:r>
              <a:rPr lang="en-US" sz="1200" kern="1200" dirty="0" smtClean="0">
                <a:solidFill>
                  <a:schemeClr val="tx1"/>
                </a:solidFill>
                <a:effectLst/>
                <a:latin typeface="+mn-lt"/>
                <a:ea typeface="+mn-ea"/>
                <a:cs typeface="+mn-cs"/>
              </a:rPr>
              <a:t>Car 3: arrives at time 3 </a:t>
            </a:r>
            <a:r>
              <a:rPr lang="en-US" sz="1200" kern="1200" dirty="0" err="1" smtClean="0">
                <a:solidFill>
                  <a:schemeClr val="tx1"/>
                </a:solidFill>
                <a:effectLst/>
                <a:latin typeface="+mn-lt"/>
                <a:ea typeface="+mn-ea"/>
                <a:cs typeface="+mn-cs"/>
              </a:rPr>
              <a:t>mins</a:t>
            </a:r>
            <a:r>
              <a:rPr lang="en-US" sz="1200" kern="1200" dirty="0" smtClean="0">
                <a:solidFill>
                  <a:schemeClr val="tx1"/>
                </a:solidFill>
                <a:effectLst/>
                <a:latin typeface="+mn-lt"/>
                <a:ea typeface="+mn-ea"/>
                <a:cs typeface="+mn-cs"/>
              </a:rPr>
              <a:t>, departs at 8 </a:t>
            </a:r>
            <a:r>
              <a:rPr lang="en-US" sz="1200" kern="1200" dirty="0" err="1" smtClean="0">
                <a:solidFill>
                  <a:schemeClr val="tx1"/>
                </a:solidFill>
                <a:effectLst/>
                <a:latin typeface="+mn-lt"/>
                <a:ea typeface="+mn-ea"/>
                <a:cs typeface="+mn-cs"/>
              </a:rPr>
              <a:t>mins</a:t>
            </a:r>
            <a:r>
              <a:rPr lang="en-US" sz="1200" kern="1200" dirty="0" smtClean="0">
                <a:solidFill>
                  <a:schemeClr val="tx1"/>
                </a:solidFill>
                <a:effectLst/>
                <a:latin typeface="+mn-lt"/>
                <a:ea typeface="+mn-ea"/>
                <a:cs typeface="+mn-cs"/>
              </a:rPr>
              <a:t>, needs 0.25 kWh.</a:t>
            </a:r>
          </a:p>
          <a:p>
            <a:pPr hangingPunct="0"/>
            <a:r>
              <a:rPr lang="en-US" sz="1200" kern="1200" dirty="0" smtClean="0">
                <a:solidFill>
                  <a:schemeClr val="tx1"/>
                </a:solidFill>
                <a:effectLst/>
                <a:latin typeface="+mn-lt"/>
                <a:ea typeface="+mn-ea"/>
                <a:cs typeface="+mn-cs"/>
              </a:rPr>
              <a:t> </a:t>
            </a:r>
          </a:p>
          <a:p>
            <a:pPr lvl="0" hangingPunct="0"/>
            <a:r>
              <a:rPr lang="en-US" sz="1200" kern="1200" dirty="0" smtClean="0">
                <a:solidFill>
                  <a:schemeClr val="tx1"/>
                </a:solidFill>
                <a:effectLst/>
                <a:latin typeface="+mn-lt"/>
                <a:ea typeface="+mn-ea"/>
                <a:cs typeface="+mn-cs"/>
              </a:rPr>
              <a:t>The scenario is designed to illustrate the importance of smart charging (and other system functions; see below): </a:t>
            </a:r>
          </a:p>
          <a:p>
            <a:pPr lvl="1" hangingPunct="0"/>
            <a:r>
              <a:rPr lang="en-US" sz="1200" kern="1200" dirty="0" smtClean="0">
                <a:solidFill>
                  <a:schemeClr val="tx1"/>
                </a:solidFill>
                <a:effectLst/>
                <a:latin typeface="+mn-lt"/>
                <a:ea typeface="+mn-ea"/>
                <a:cs typeface="+mn-cs"/>
              </a:rPr>
              <a:t>Dumb charging where each car charges at its peak will exceed transformer limit.</a:t>
            </a:r>
          </a:p>
          <a:p>
            <a:pPr lvl="1" hangingPunct="0"/>
            <a:r>
              <a:rPr lang="en-US" sz="1200" kern="1200" dirty="0" smtClean="0">
                <a:solidFill>
                  <a:schemeClr val="tx1"/>
                </a:solidFill>
                <a:effectLst/>
                <a:latin typeface="+mn-lt"/>
                <a:ea typeface="+mn-ea"/>
                <a:cs typeface="+mn-cs"/>
              </a:rPr>
              <a:t>Static sharing policy will not satisfy EV energy demands. </a:t>
            </a:r>
          </a:p>
          <a:p>
            <a:pPr lvl="1" hangingPunct="0"/>
            <a:r>
              <a:rPr lang="en-US" sz="1200" kern="1200" dirty="0" smtClean="0">
                <a:solidFill>
                  <a:schemeClr val="tx1"/>
                </a:solidFill>
                <a:effectLst/>
                <a:latin typeface="+mn-lt"/>
                <a:ea typeface="+mn-ea"/>
                <a:cs typeface="+mn-cs"/>
              </a:rPr>
              <a:t>Only dynamic adaptation based on real-time information can work, as shown in the diagram below.</a:t>
            </a:r>
          </a:p>
          <a:p>
            <a:pPr hangingPunct="0"/>
            <a:r>
              <a:rPr lang="en-US" sz="1200" kern="1200" dirty="0" smtClean="0">
                <a:solidFill>
                  <a:schemeClr val="tx1"/>
                </a:solidFill>
                <a:effectLst/>
                <a:latin typeface="+mn-lt"/>
                <a:ea typeface="+mn-ea"/>
                <a:cs typeface="+mn-cs"/>
              </a:rPr>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77907D2-2C95-0848-8709-788FF3FCE6AA}" type="slidenum">
              <a:rPr lang="en-US" smtClean="0">
                <a:solidFill>
                  <a:prstClr val="black"/>
                </a:solidFill>
                <a:latin typeface="Calibri"/>
              </a:rPr>
              <a:pPr/>
              <a:t>51</a:t>
            </a:fld>
            <a:endParaRPr lang="en-US">
              <a:solidFill>
                <a:prstClr val="black"/>
              </a:solidFill>
              <a:latin typeface="Calibri"/>
            </a:endParaRPr>
          </a:p>
        </p:txBody>
      </p:sp>
    </p:spTree>
    <p:extLst>
      <p:ext uri="{BB962C8B-B14F-4D97-AF65-F5344CB8AC3E}">
        <p14:creationId xmlns:p14="http://schemas.microsoft.com/office/powerpoint/2010/main" val="294877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hangingPunct="0"/>
            <a:r>
              <a:rPr lang="en-US" sz="1200" kern="1200" dirty="0" smtClean="0">
                <a:solidFill>
                  <a:schemeClr val="tx1"/>
                </a:solidFill>
                <a:effectLst/>
                <a:latin typeface="+mn-lt"/>
                <a:ea typeface="+mn-ea"/>
                <a:cs typeface="+mn-cs"/>
              </a:rPr>
              <a:t>The transformer capacity is 7.2 kW (25 kW shared between 4 houses).  Each car can charge at a peak rate of 7.2 kW.  Therefore all three cars charging at their peak rate will exceed the transformer limit.  </a:t>
            </a:r>
          </a:p>
          <a:p>
            <a:pPr hangingPunct="0"/>
            <a:r>
              <a:rPr lang="en-US" sz="1200" kern="1200" dirty="0" smtClean="0">
                <a:solidFill>
                  <a:schemeClr val="tx1"/>
                </a:solidFill>
                <a:effectLst/>
                <a:latin typeface="+mn-lt"/>
                <a:ea typeface="+mn-ea"/>
                <a:cs typeface="+mn-cs"/>
              </a:rPr>
              <a:t> </a:t>
            </a:r>
          </a:p>
          <a:p>
            <a:pPr hangingPunct="0"/>
            <a:r>
              <a:rPr lang="en-US" sz="1200" kern="1200" dirty="0" smtClean="0">
                <a:solidFill>
                  <a:schemeClr val="tx1"/>
                </a:solidFill>
                <a:effectLst/>
                <a:latin typeface="+mn-lt"/>
                <a:ea typeface="+mn-ea"/>
                <a:cs typeface="+mn-cs"/>
              </a:rPr>
              <a:t>The demo will run over 11 minutes with the following scenario:</a:t>
            </a:r>
          </a:p>
          <a:p>
            <a:pPr lvl="0" hangingPunct="0"/>
            <a:r>
              <a:rPr lang="en-US" sz="1200" kern="1200" dirty="0" smtClean="0">
                <a:solidFill>
                  <a:schemeClr val="tx1"/>
                </a:solidFill>
                <a:effectLst/>
                <a:latin typeface="+mn-lt"/>
                <a:ea typeface="+mn-ea"/>
                <a:cs typeface="+mn-cs"/>
              </a:rPr>
              <a:t>Three cars will be plugged in at different times with different energy demands and departure times:</a:t>
            </a:r>
          </a:p>
          <a:p>
            <a:pPr lvl="1" hangingPunct="0"/>
            <a:r>
              <a:rPr lang="en-US" sz="1200" kern="1200" dirty="0" smtClean="0">
                <a:solidFill>
                  <a:schemeClr val="tx1"/>
                </a:solidFill>
                <a:effectLst/>
                <a:latin typeface="+mn-lt"/>
                <a:ea typeface="+mn-ea"/>
                <a:cs typeface="+mn-cs"/>
              </a:rPr>
              <a:t>Car 1: arrives at time 0, departs at time 11 </a:t>
            </a:r>
            <a:r>
              <a:rPr lang="en-US" sz="1200" kern="1200" dirty="0" err="1" smtClean="0">
                <a:solidFill>
                  <a:schemeClr val="tx1"/>
                </a:solidFill>
                <a:effectLst/>
                <a:latin typeface="+mn-lt"/>
                <a:ea typeface="+mn-ea"/>
                <a:cs typeface="+mn-cs"/>
              </a:rPr>
              <a:t>mins</a:t>
            </a:r>
            <a:r>
              <a:rPr lang="en-US" sz="1200" kern="1200" dirty="0" smtClean="0">
                <a:solidFill>
                  <a:schemeClr val="tx1"/>
                </a:solidFill>
                <a:effectLst/>
                <a:latin typeface="+mn-lt"/>
                <a:ea typeface="+mn-ea"/>
                <a:cs typeface="+mn-cs"/>
              </a:rPr>
              <a:t>, needs 0.71 kWh.</a:t>
            </a:r>
          </a:p>
          <a:p>
            <a:pPr lvl="1" hangingPunct="0"/>
            <a:r>
              <a:rPr lang="en-US" sz="1200" kern="1200" dirty="0" smtClean="0">
                <a:solidFill>
                  <a:schemeClr val="tx1"/>
                </a:solidFill>
                <a:effectLst/>
                <a:latin typeface="+mn-lt"/>
                <a:ea typeface="+mn-ea"/>
                <a:cs typeface="+mn-cs"/>
              </a:rPr>
              <a:t>Car 2: arrives at time 2 </a:t>
            </a:r>
            <a:r>
              <a:rPr lang="en-US" sz="1200" kern="1200" dirty="0" err="1" smtClean="0">
                <a:solidFill>
                  <a:schemeClr val="tx1"/>
                </a:solidFill>
                <a:effectLst/>
                <a:latin typeface="+mn-lt"/>
                <a:ea typeface="+mn-ea"/>
                <a:cs typeface="+mn-cs"/>
              </a:rPr>
              <a:t>mins</a:t>
            </a:r>
            <a:r>
              <a:rPr lang="en-US" sz="1200" kern="1200" dirty="0" smtClean="0">
                <a:solidFill>
                  <a:schemeClr val="tx1"/>
                </a:solidFill>
                <a:effectLst/>
                <a:latin typeface="+mn-lt"/>
                <a:ea typeface="+mn-ea"/>
                <a:cs typeface="+mn-cs"/>
              </a:rPr>
              <a:t>, departs at 5 </a:t>
            </a:r>
            <a:r>
              <a:rPr lang="en-US" sz="1200" kern="1200" dirty="0" err="1" smtClean="0">
                <a:solidFill>
                  <a:schemeClr val="tx1"/>
                </a:solidFill>
                <a:effectLst/>
                <a:latin typeface="+mn-lt"/>
                <a:ea typeface="+mn-ea"/>
                <a:cs typeface="+mn-cs"/>
              </a:rPr>
              <a:t>mins</a:t>
            </a:r>
            <a:r>
              <a:rPr lang="en-US" sz="1200" kern="1200" dirty="0" smtClean="0">
                <a:solidFill>
                  <a:schemeClr val="tx1"/>
                </a:solidFill>
                <a:effectLst/>
                <a:latin typeface="+mn-lt"/>
                <a:ea typeface="+mn-ea"/>
                <a:cs typeface="+mn-cs"/>
              </a:rPr>
              <a:t>, needs 0.36 kWh.</a:t>
            </a:r>
          </a:p>
          <a:p>
            <a:pPr lvl="1" hangingPunct="0"/>
            <a:r>
              <a:rPr lang="en-US" sz="1200" kern="1200" dirty="0" smtClean="0">
                <a:solidFill>
                  <a:schemeClr val="tx1"/>
                </a:solidFill>
                <a:effectLst/>
                <a:latin typeface="+mn-lt"/>
                <a:ea typeface="+mn-ea"/>
                <a:cs typeface="+mn-cs"/>
              </a:rPr>
              <a:t>Car 3: arrives at time 3 </a:t>
            </a:r>
            <a:r>
              <a:rPr lang="en-US" sz="1200" kern="1200" dirty="0" err="1" smtClean="0">
                <a:solidFill>
                  <a:schemeClr val="tx1"/>
                </a:solidFill>
                <a:effectLst/>
                <a:latin typeface="+mn-lt"/>
                <a:ea typeface="+mn-ea"/>
                <a:cs typeface="+mn-cs"/>
              </a:rPr>
              <a:t>mins</a:t>
            </a:r>
            <a:r>
              <a:rPr lang="en-US" sz="1200" kern="1200" dirty="0" smtClean="0">
                <a:solidFill>
                  <a:schemeClr val="tx1"/>
                </a:solidFill>
                <a:effectLst/>
                <a:latin typeface="+mn-lt"/>
                <a:ea typeface="+mn-ea"/>
                <a:cs typeface="+mn-cs"/>
              </a:rPr>
              <a:t>, departs at 8 </a:t>
            </a:r>
            <a:r>
              <a:rPr lang="en-US" sz="1200" kern="1200" dirty="0" err="1" smtClean="0">
                <a:solidFill>
                  <a:schemeClr val="tx1"/>
                </a:solidFill>
                <a:effectLst/>
                <a:latin typeface="+mn-lt"/>
                <a:ea typeface="+mn-ea"/>
                <a:cs typeface="+mn-cs"/>
              </a:rPr>
              <a:t>mins</a:t>
            </a:r>
            <a:r>
              <a:rPr lang="en-US" sz="1200" kern="1200" dirty="0" smtClean="0">
                <a:solidFill>
                  <a:schemeClr val="tx1"/>
                </a:solidFill>
                <a:effectLst/>
                <a:latin typeface="+mn-lt"/>
                <a:ea typeface="+mn-ea"/>
                <a:cs typeface="+mn-cs"/>
              </a:rPr>
              <a:t>, needs 0.25 kWh.</a:t>
            </a:r>
          </a:p>
          <a:p>
            <a:pPr hangingPunct="0"/>
            <a:r>
              <a:rPr lang="en-US" sz="1200" kern="1200" dirty="0" smtClean="0">
                <a:solidFill>
                  <a:schemeClr val="tx1"/>
                </a:solidFill>
                <a:effectLst/>
                <a:latin typeface="+mn-lt"/>
                <a:ea typeface="+mn-ea"/>
                <a:cs typeface="+mn-cs"/>
              </a:rPr>
              <a:t> </a:t>
            </a:r>
          </a:p>
          <a:p>
            <a:pPr lvl="0" hangingPunct="0"/>
            <a:r>
              <a:rPr lang="en-US" sz="1200" kern="1200" dirty="0" smtClean="0">
                <a:solidFill>
                  <a:schemeClr val="tx1"/>
                </a:solidFill>
                <a:effectLst/>
                <a:latin typeface="+mn-lt"/>
                <a:ea typeface="+mn-ea"/>
                <a:cs typeface="+mn-cs"/>
              </a:rPr>
              <a:t>The scenario is designed to illustrate the importance of smart charging (and other system functions; see below): </a:t>
            </a:r>
          </a:p>
          <a:p>
            <a:pPr lvl="1" hangingPunct="0"/>
            <a:r>
              <a:rPr lang="en-US" sz="1200" kern="1200" dirty="0" smtClean="0">
                <a:solidFill>
                  <a:schemeClr val="tx1"/>
                </a:solidFill>
                <a:effectLst/>
                <a:latin typeface="+mn-lt"/>
                <a:ea typeface="+mn-ea"/>
                <a:cs typeface="+mn-cs"/>
              </a:rPr>
              <a:t>Dumb charging where each car charges at its peak will exceed transformer limit.</a:t>
            </a:r>
          </a:p>
          <a:p>
            <a:pPr lvl="1" hangingPunct="0"/>
            <a:r>
              <a:rPr lang="en-US" sz="1200" kern="1200" dirty="0" smtClean="0">
                <a:solidFill>
                  <a:schemeClr val="tx1"/>
                </a:solidFill>
                <a:effectLst/>
                <a:latin typeface="+mn-lt"/>
                <a:ea typeface="+mn-ea"/>
                <a:cs typeface="+mn-cs"/>
              </a:rPr>
              <a:t>Static sharing policy will not satisfy EV energy demands. </a:t>
            </a:r>
          </a:p>
          <a:p>
            <a:pPr lvl="1" hangingPunct="0"/>
            <a:r>
              <a:rPr lang="en-US" sz="1200" kern="1200" dirty="0" smtClean="0">
                <a:solidFill>
                  <a:schemeClr val="tx1"/>
                </a:solidFill>
                <a:effectLst/>
                <a:latin typeface="+mn-lt"/>
                <a:ea typeface="+mn-ea"/>
                <a:cs typeface="+mn-cs"/>
              </a:rPr>
              <a:t>Only dynamic adaptation based on real-time information can work, as shown in the diagram below.</a:t>
            </a:r>
          </a:p>
          <a:p>
            <a:pPr hangingPunct="0"/>
            <a:r>
              <a:rPr lang="en-US" sz="1200" kern="1200" dirty="0" smtClean="0">
                <a:solidFill>
                  <a:schemeClr val="tx1"/>
                </a:solidFill>
                <a:effectLst/>
                <a:latin typeface="+mn-lt"/>
                <a:ea typeface="+mn-ea"/>
                <a:cs typeface="+mn-cs"/>
              </a:rPr>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77907D2-2C95-0848-8709-788FF3FCE6AA}" type="slidenum">
              <a:rPr lang="en-US" smtClean="0">
                <a:solidFill>
                  <a:prstClr val="black"/>
                </a:solidFill>
                <a:latin typeface="Calibri"/>
              </a:rPr>
              <a:pPr/>
              <a:t>53</a:t>
            </a:fld>
            <a:endParaRPr lang="en-US">
              <a:solidFill>
                <a:prstClr val="black"/>
              </a:solidFill>
              <a:latin typeface="Calibri"/>
            </a:endParaRPr>
          </a:p>
        </p:txBody>
      </p:sp>
    </p:spTree>
    <p:extLst>
      <p:ext uri="{BB962C8B-B14F-4D97-AF65-F5344CB8AC3E}">
        <p14:creationId xmlns:p14="http://schemas.microsoft.com/office/powerpoint/2010/main" val="115193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Our vision for</a:t>
            </a:r>
            <a:r>
              <a:rPr lang="en-US" sz="1100" b="0" i="0" u="none" strike="noStrike" cap="none" baseline="0" dirty="0">
                <a:solidFill>
                  <a:srgbClr val="000000"/>
                </a:solidFill>
                <a:latin typeface="Arial"/>
                <a:ea typeface="Arial"/>
                <a:cs typeface="Arial"/>
                <a:sym typeface="Arial"/>
              </a:rPr>
              <a:t> PF also has two stages: In PF Stage 1, we will build a product to provide large-scale EV charging at minimum capital and operating costs.  In PF Stage 2 when we have a large number of EVs under management, we will also provide energy services to ISOs and utilities on top of our EV management platform.  Both revenue streams are critical to make the venture work.</a:t>
            </a:r>
          </a:p>
          <a:p>
            <a:pPr marL="457200" marR="0" lvl="0" indent="-317500" algn="l" rtl="0">
              <a:lnSpc>
                <a:spcPct val="100000"/>
              </a:lnSpc>
              <a:spcBef>
                <a:spcPts val="0"/>
              </a:spcBef>
              <a:spcAft>
                <a:spcPts val="0"/>
              </a:spcAft>
              <a:buClr>
                <a:srgbClr val="000000"/>
              </a:buClr>
              <a:buSzPts val="1400"/>
              <a:buFont typeface="Arial"/>
              <a:buNone/>
            </a:pPr>
            <a:endParaRPr lang="en-US" sz="1100" b="0" i="0" u="none" strike="noStrike" cap="none" dirty="0">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None/>
            </a:pPr>
            <a:r>
              <a:rPr lang="en-US" sz="1100" b="0" i="0" u="none" strike="noStrike" cap="none" dirty="0" err="1">
                <a:solidFill>
                  <a:srgbClr val="000000"/>
                </a:solidFill>
                <a:latin typeface="Arial"/>
                <a:ea typeface="Arial"/>
                <a:cs typeface="Arial"/>
                <a:sym typeface="Arial"/>
              </a:rPr>
              <a:t>CalSEED</a:t>
            </a:r>
            <a:r>
              <a:rPr lang="en-US" sz="1100" b="0" i="0" u="none" strike="noStrike" cap="none" dirty="0">
                <a:solidFill>
                  <a:srgbClr val="000000"/>
                </a:solidFill>
                <a:latin typeface="Arial"/>
                <a:ea typeface="Arial"/>
                <a:cs typeface="Arial"/>
                <a:sym typeface="Arial"/>
              </a:rPr>
              <a:t> I was one of the earliest grants we received that helped get PF Stage 1 started.  </a:t>
            </a:r>
            <a:r>
              <a:rPr lang="en-US" sz="1100" b="0" i="0" u="none" strike="noStrike" cap="none" baseline="0" dirty="0">
                <a:solidFill>
                  <a:srgbClr val="000000"/>
                </a:solidFill>
                <a:latin typeface="Arial"/>
                <a:ea typeface="Arial"/>
                <a:cs typeface="Arial"/>
                <a:sym typeface="Arial"/>
              </a:rPr>
              <a:t>We were also lucky enough to have received NSF SBIR I and Wells Fargo/NREL’s IN2 grant around the same time.   We are actively building the technologies and business for large-scale EV charging.</a:t>
            </a:r>
          </a:p>
          <a:p>
            <a:pPr marL="457200" marR="0" lvl="0" indent="-317500" algn="l" rtl="0">
              <a:lnSpc>
                <a:spcPct val="100000"/>
              </a:lnSpc>
              <a:spcBef>
                <a:spcPts val="0"/>
              </a:spcBef>
              <a:spcAft>
                <a:spcPts val="0"/>
              </a:spcAft>
              <a:buClr>
                <a:srgbClr val="000000"/>
              </a:buClr>
              <a:buSzPts val="1400"/>
              <a:buFont typeface="Arial"/>
              <a:buNone/>
            </a:pPr>
            <a:endParaRPr lang="en-US" sz="1100" b="0" i="0" u="none" strike="noStrike" cap="none" baseline="0" dirty="0">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None/>
            </a:pPr>
            <a:r>
              <a:rPr lang="en-US" sz="1100" b="0" i="0" u="none" strike="noStrike" cap="none" baseline="0" dirty="0" err="1">
                <a:solidFill>
                  <a:srgbClr val="000000"/>
                </a:solidFill>
                <a:latin typeface="Arial"/>
                <a:ea typeface="Arial"/>
                <a:cs typeface="Arial"/>
                <a:sym typeface="Arial"/>
              </a:rPr>
              <a:t>CalSEED</a:t>
            </a:r>
            <a:r>
              <a:rPr lang="en-US" sz="1100" b="0" i="0" u="none" strike="noStrike" cap="none" baseline="0" dirty="0">
                <a:solidFill>
                  <a:srgbClr val="000000"/>
                </a:solidFill>
                <a:latin typeface="Arial"/>
                <a:ea typeface="Arial"/>
                <a:cs typeface="Arial"/>
                <a:sym typeface="Arial"/>
              </a:rPr>
              <a:t> II will allow us to explore some of our Stage 2 ideas, while continue to build our Stage 1 business.</a:t>
            </a:r>
            <a:endParaRPr lang="en-US" sz="1100" b="0" i="0" u="none" strike="noStrike" cap="none" dirty="0">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None/>
            </a:pPr>
            <a:endParaRPr lang="en-US" sz="1100" b="0" i="0" u="none" strike="noStrike" cap="none" dirty="0">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In the following, we will first explain</a:t>
            </a:r>
            <a:r>
              <a:rPr lang="en-US" sz="1100" b="0" i="0" u="none" strike="noStrike" cap="none" baseline="0" dirty="0">
                <a:solidFill>
                  <a:srgbClr val="000000"/>
                </a:solidFill>
                <a:latin typeface="Arial"/>
                <a:ea typeface="Arial"/>
                <a:cs typeface="Arial"/>
                <a:sym typeface="Arial"/>
              </a:rPr>
              <a:t> what we have achieved during </a:t>
            </a:r>
            <a:r>
              <a:rPr lang="en-US" sz="1100" b="0" i="0" u="none" strike="noStrike" cap="none" baseline="0" dirty="0" err="1">
                <a:solidFill>
                  <a:srgbClr val="000000"/>
                </a:solidFill>
                <a:latin typeface="Arial"/>
                <a:ea typeface="Arial"/>
                <a:cs typeface="Arial"/>
                <a:sym typeface="Arial"/>
              </a:rPr>
              <a:t>CalSEED</a:t>
            </a:r>
            <a:r>
              <a:rPr lang="en-US" sz="1100" b="0" i="0" u="none" strike="noStrike" cap="none" baseline="0" dirty="0">
                <a:solidFill>
                  <a:srgbClr val="000000"/>
                </a:solidFill>
                <a:latin typeface="Arial"/>
                <a:ea typeface="Arial"/>
                <a:cs typeface="Arial"/>
                <a:sym typeface="Arial"/>
              </a:rPr>
              <a:t> Phase 1, the motivating problem, our solution, the product we have built, its performance and market traction to date, as well as projections and financials.</a:t>
            </a:r>
          </a:p>
          <a:p>
            <a:pPr marL="457200" marR="0" lvl="0" indent="-317500" algn="l" rtl="0">
              <a:lnSpc>
                <a:spcPct val="100000"/>
              </a:lnSpc>
              <a:spcBef>
                <a:spcPts val="0"/>
              </a:spcBef>
              <a:spcAft>
                <a:spcPts val="0"/>
              </a:spcAft>
              <a:buClr>
                <a:srgbClr val="000000"/>
              </a:buClr>
              <a:buSzPts val="1400"/>
              <a:buFont typeface="Arial"/>
              <a:buNone/>
            </a:pPr>
            <a:endParaRPr lang="en-US" sz="1100" b="0" i="0" u="none" strike="noStrike" cap="none" baseline="0" dirty="0">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None/>
            </a:pPr>
            <a:r>
              <a:rPr lang="en-US" sz="1100" b="0" i="0" u="none" strike="noStrike" cap="none" baseline="0" dirty="0">
                <a:solidFill>
                  <a:srgbClr val="000000"/>
                </a:solidFill>
                <a:latin typeface="Arial"/>
                <a:ea typeface="Arial"/>
                <a:cs typeface="Arial"/>
                <a:sym typeface="Arial"/>
              </a:rPr>
              <a:t>We will then propose an R&amp;D plan with the </a:t>
            </a:r>
            <a:r>
              <a:rPr lang="en-US" sz="1100" b="0" i="0" u="none" strike="noStrike" cap="none" baseline="0" dirty="0" err="1">
                <a:solidFill>
                  <a:srgbClr val="000000"/>
                </a:solidFill>
                <a:latin typeface="Arial"/>
                <a:ea typeface="Arial"/>
                <a:cs typeface="Arial"/>
                <a:sym typeface="Arial"/>
              </a:rPr>
              <a:t>CalSEED</a:t>
            </a:r>
            <a:r>
              <a:rPr lang="en-US" sz="1100" b="0" i="0" u="none" strike="noStrike" cap="none" baseline="0" dirty="0">
                <a:solidFill>
                  <a:srgbClr val="000000"/>
                </a:solidFill>
                <a:latin typeface="Arial"/>
                <a:ea typeface="Arial"/>
                <a:cs typeface="Arial"/>
                <a:sym typeface="Arial"/>
              </a:rPr>
              <a:t> Phase 2 grant that builds on our </a:t>
            </a:r>
            <a:r>
              <a:rPr lang="en-US" sz="1100" b="0" i="0" u="none" strike="noStrike" cap="none" baseline="0" dirty="0" err="1">
                <a:solidFill>
                  <a:srgbClr val="000000"/>
                </a:solidFill>
                <a:latin typeface="Arial"/>
                <a:ea typeface="Arial"/>
                <a:cs typeface="Arial"/>
                <a:sym typeface="Arial"/>
              </a:rPr>
              <a:t>CalSEED</a:t>
            </a:r>
            <a:r>
              <a:rPr lang="en-US" sz="1100" b="0" i="0" u="none" strike="noStrike" cap="none" baseline="0" dirty="0">
                <a:solidFill>
                  <a:srgbClr val="000000"/>
                </a:solidFill>
                <a:latin typeface="Arial"/>
                <a:ea typeface="Arial"/>
                <a:cs typeface="Arial"/>
                <a:sym typeface="Arial"/>
              </a:rPr>
              <a:t> 1 results, how it fits into our business plan, and how it will benefit CA ratepayers and help advance CEC’s energy goals.</a:t>
            </a:r>
            <a:endParaRPr sz="1100" b="0" i="0" u="none" strike="noStrike" cap="none" dirty="0">
              <a:solidFill>
                <a:srgbClr val="000000"/>
              </a:solidFill>
              <a:latin typeface="Arial"/>
              <a:ea typeface="Arial"/>
              <a:cs typeface="Arial"/>
              <a:sym typeface="Arial"/>
            </a:endParaRPr>
          </a:p>
        </p:txBody>
      </p:sp>
      <p:sp>
        <p:nvSpPr>
          <p:cNvPr id="113" name="Google Shape;113;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170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Our vision for</a:t>
            </a:r>
            <a:r>
              <a:rPr lang="en-US" sz="1100" b="0" i="0" u="none" strike="noStrike" cap="none" baseline="0" dirty="0">
                <a:solidFill>
                  <a:srgbClr val="000000"/>
                </a:solidFill>
                <a:latin typeface="Arial"/>
                <a:ea typeface="Arial"/>
                <a:cs typeface="Arial"/>
                <a:sym typeface="Arial"/>
              </a:rPr>
              <a:t> PF also has two stages: In PF Stage 1, we will build a product to provide large-scale EV charging at minimum capital and operating costs.  In PF Stage 2 when we have a large number of EVs under management, we will also provide energy services to ISOs and utilities on top of our EV management platform.  Both revenue streams are critical to make the venture work.</a:t>
            </a:r>
          </a:p>
          <a:p>
            <a:pPr marL="457200" marR="0" lvl="0" indent="-317500" algn="l" rtl="0">
              <a:lnSpc>
                <a:spcPct val="100000"/>
              </a:lnSpc>
              <a:spcBef>
                <a:spcPts val="0"/>
              </a:spcBef>
              <a:spcAft>
                <a:spcPts val="0"/>
              </a:spcAft>
              <a:buClr>
                <a:srgbClr val="000000"/>
              </a:buClr>
              <a:buSzPts val="1400"/>
              <a:buFont typeface="Arial"/>
              <a:buNone/>
            </a:pPr>
            <a:endParaRPr lang="en-US" sz="1100" b="0" i="0" u="none" strike="noStrike" cap="none" dirty="0">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None/>
            </a:pPr>
            <a:r>
              <a:rPr lang="en-US" sz="1100" b="0" i="0" u="none" strike="noStrike" cap="none" dirty="0" err="1">
                <a:solidFill>
                  <a:srgbClr val="000000"/>
                </a:solidFill>
                <a:latin typeface="Arial"/>
                <a:ea typeface="Arial"/>
                <a:cs typeface="Arial"/>
                <a:sym typeface="Arial"/>
              </a:rPr>
              <a:t>CalSEED</a:t>
            </a:r>
            <a:r>
              <a:rPr lang="en-US" sz="1100" b="0" i="0" u="none" strike="noStrike" cap="none" dirty="0">
                <a:solidFill>
                  <a:srgbClr val="000000"/>
                </a:solidFill>
                <a:latin typeface="Arial"/>
                <a:ea typeface="Arial"/>
                <a:cs typeface="Arial"/>
                <a:sym typeface="Arial"/>
              </a:rPr>
              <a:t> I was one of the earliest grants we received that helped get PF Stage 1 started.  </a:t>
            </a:r>
            <a:r>
              <a:rPr lang="en-US" sz="1100" b="0" i="0" u="none" strike="noStrike" cap="none" baseline="0" dirty="0">
                <a:solidFill>
                  <a:srgbClr val="000000"/>
                </a:solidFill>
                <a:latin typeface="Arial"/>
                <a:ea typeface="Arial"/>
                <a:cs typeface="Arial"/>
                <a:sym typeface="Arial"/>
              </a:rPr>
              <a:t>We were also lucky enough to have received NSF SBIR I and Wells Fargo/NREL’s IN2 grant around the same time.   We are actively building the technologies and business for large-scale EV charging.</a:t>
            </a:r>
          </a:p>
          <a:p>
            <a:pPr marL="457200" marR="0" lvl="0" indent="-317500" algn="l" rtl="0">
              <a:lnSpc>
                <a:spcPct val="100000"/>
              </a:lnSpc>
              <a:spcBef>
                <a:spcPts val="0"/>
              </a:spcBef>
              <a:spcAft>
                <a:spcPts val="0"/>
              </a:spcAft>
              <a:buClr>
                <a:srgbClr val="000000"/>
              </a:buClr>
              <a:buSzPts val="1400"/>
              <a:buFont typeface="Arial"/>
              <a:buNone/>
            </a:pPr>
            <a:endParaRPr lang="en-US" sz="1100" b="0" i="0" u="none" strike="noStrike" cap="none" baseline="0" dirty="0">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None/>
            </a:pPr>
            <a:r>
              <a:rPr lang="en-US" sz="1100" b="0" i="0" u="none" strike="noStrike" cap="none" baseline="0" dirty="0" err="1">
                <a:solidFill>
                  <a:srgbClr val="000000"/>
                </a:solidFill>
                <a:latin typeface="Arial"/>
                <a:ea typeface="Arial"/>
                <a:cs typeface="Arial"/>
                <a:sym typeface="Arial"/>
              </a:rPr>
              <a:t>CalSEED</a:t>
            </a:r>
            <a:r>
              <a:rPr lang="en-US" sz="1100" b="0" i="0" u="none" strike="noStrike" cap="none" baseline="0" dirty="0">
                <a:solidFill>
                  <a:srgbClr val="000000"/>
                </a:solidFill>
                <a:latin typeface="Arial"/>
                <a:ea typeface="Arial"/>
                <a:cs typeface="Arial"/>
                <a:sym typeface="Arial"/>
              </a:rPr>
              <a:t> II will allow us to explore some of our Stage 2 ideas, while continue to build our Stage 1 business.</a:t>
            </a:r>
            <a:endParaRPr lang="en-US" sz="1100" b="0" i="0" u="none" strike="noStrike" cap="none" dirty="0">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None/>
            </a:pPr>
            <a:endParaRPr lang="en-US" sz="1100" b="0" i="0" u="none" strike="noStrike" cap="none" dirty="0">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In the following, we will first explain</a:t>
            </a:r>
            <a:r>
              <a:rPr lang="en-US" sz="1100" b="0" i="0" u="none" strike="noStrike" cap="none" baseline="0" dirty="0">
                <a:solidFill>
                  <a:srgbClr val="000000"/>
                </a:solidFill>
                <a:latin typeface="Arial"/>
                <a:ea typeface="Arial"/>
                <a:cs typeface="Arial"/>
                <a:sym typeface="Arial"/>
              </a:rPr>
              <a:t> what we have achieved during </a:t>
            </a:r>
            <a:r>
              <a:rPr lang="en-US" sz="1100" b="0" i="0" u="none" strike="noStrike" cap="none" baseline="0" dirty="0" err="1">
                <a:solidFill>
                  <a:srgbClr val="000000"/>
                </a:solidFill>
                <a:latin typeface="Arial"/>
                <a:ea typeface="Arial"/>
                <a:cs typeface="Arial"/>
                <a:sym typeface="Arial"/>
              </a:rPr>
              <a:t>CalSEED</a:t>
            </a:r>
            <a:r>
              <a:rPr lang="en-US" sz="1100" b="0" i="0" u="none" strike="noStrike" cap="none" baseline="0" dirty="0">
                <a:solidFill>
                  <a:srgbClr val="000000"/>
                </a:solidFill>
                <a:latin typeface="Arial"/>
                <a:ea typeface="Arial"/>
                <a:cs typeface="Arial"/>
                <a:sym typeface="Arial"/>
              </a:rPr>
              <a:t> Phase 1, the motivating problem, our solution, the product we have built, its performance and market traction to date, as well as projections and financials.</a:t>
            </a:r>
          </a:p>
          <a:p>
            <a:pPr marL="457200" marR="0" lvl="0" indent="-317500" algn="l" rtl="0">
              <a:lnSpc>
                <a:spcPct val="100000"/>
              </a:lnSpc>
              <a:spcBef>
                <a:spcPts val="0"/>
              </a:spcBef>
              <a:spcAft>
                <a:spcPts val="0"/>
              </a:spcAft>
              <a:buClr>
                <a:srgbClr val="000000"/>
              </a:buClr>
              <a:buSzPts val="1400"/>
              <a:buFont typeface="Arial"/>
              <a:buNone/>
            </a:pPr>
            <a:endParaRPr lang="en-US" sz="1100" b="0" i="0" u="none" strike="noStrike" cap="none" baseline="0" dirty="0">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None/>
            </a:pPr>
            <a:r>
              <a:rPr lang="en-US" sz="1100" b="0" i="0" u="none" strike="noStrike" cap="none" baseline="0" dirty="0">
                <a:solidFill>
                  <a:srgbClr val="000000"/>
                </a:solidFill>
                <a:latin typeface="Arial"/>
                <a:ea typeface="Arial"/>
                <a:cs typeface="Arial"/>
                <a:sym typeface="Arial"/>
              </a:rPr>
              <a:t>We will then propose an R&amp;D plan with the </a:t>
            </a:r>
            <a:r>
              <a:rPr lang="en-US" sz="1100" b="0" i="0" u="none" strike="noStrike" cap="none" baseline="0" dirty="0" err="1">
                <a:solidFill>
                  <a:srgbClr val="000000"/>
                </a:solidFill>
                <a:latin typeface="Arial"/>
                <a:ea typeface="Arial"/>
                <a:cs typeface="Arial"/>
                <a:sym typeface="Arial"/>
              </a:rPr>
              <a:t>CalSEED</a:t>
            </a:r>
            <a:r>
              <a:rPr lang="en-US" sz="1100" b="0" i="0" u="none" strike="noStrike" cap="none" baseline="0" dirty="0">
                <a:solidFill>
                  <a:srgbClr val="000000"/>
                </a:solidFill>
                <a:latin typeface="Arial"/>
                <a:ea typeface="Arial"/>
                <a:cs typeface="Arial"/>
                <a:sym typeface="Arial"/>
              </a:rPr>
              <a:t> Phase 2 grant that builds on our </a:t>
            </a:r>
            <a:r>
              <a:rPr lang="en-US" sz="1100" b="0" i="0" u="none" strike="noStrike" cap="none" baseline="0" dirty="0" err="1">
                <a:solidFill>
                  <a:srgbClr val="000000"/>
                </a:solidFill>
                <a:latin typeface="Arial"/>
                <a:ea typeface="Arial"/>
                <a:cs typeface="Arial"/>
                <a:sym typeface="Arial"/>
              </a:rPr>
              <a:t>CalSEED</a:t>
            </a:r>
            <a:r>
              <a:rPr lang="en-US" sz="1100" b="0" i="0" u="none" strike="noStrike" cap="none" baseline="0" dirty="0">
                <a:solidFill>
                  <a:srgbClr val="000000"/>
                </a:solidFill>
                <a:latin typeface="Arial"/>
                <a:ea typeface="Arial"/>
                <a:cs typeface="Arial"/>
                <a:sym typeface="Arial"/>
              </a:rPr>
              <a:t> 1 results, how it fits into our business plan, and how it will benefit CA ratepayers and help advance CEC’s energy goals.</a:t>
            </a:r>
            <a:endParaRPr sz="1100" b="0" i="0" u="none" strike="noStrike" cap="none" dirty="0">
              <a:solidFill>
                <a:srgbClr val="000000"/>
              </a:solidFill>
              <a:latin typeface="Arial"/>
              <a:ea typeface="Arial"/>
              <a:cs typeface="Arial"/>
              <a:sym typeface="Arial"/>
            </a:endParaRPr>
          </a:p>
        </p:txBody>
      </p:sp>
      <p:sp>
        <p:nvSpPr>
          <p:cNvPr id="113" name="Google Shape;113;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7198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Critical gap in algorithm research. </a:t>
            </a:r>
            <a:r>
              <a:rPr lang="en-US" sz="1200" kern="1200" dirty="0" smtClean="0">
                <a:solidFill>
                  <a:schemeClr val="tx1"/>
                </a:solidFill>
                <a:effectLst/>
                <a:latin typeface="+mn-lt"/>
                <a:ea typeface="+mn-ea"/>
                <a:cs typeface="+mn-cs"/>
              </a:rPr>
              <a:t>The mathematical or simulation models used in </a:t>
            </a:r>
            <a:r>
              <a:rPr lang="en-US" sz="1200" kern="1200" dirty="0" err="1" smtClean="0">
                <a:solidFill>
                  <a:schemeClr val="tx1"/>
                </a:solidFill>
                <a:effectLst/>
                <a:latin typeface="+mn-lt"/>
                <a:ea typeface="+mn-ea"/>
                <a:cs typeface="+mn-cs"/>
              </a:rPr>
              <a:t>algo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rithm</a:t>
            </a:r>
            <a:r>
              <a:rPr lang="en-US" sz="1200" kern="1200" dirty="0" smtClean="0">
                <a:solidFill>
                  <a:schemeClr val="tx1"/>
                </a:solidFill>
                <a:effectLst/>
                <a:latin typeface="+mn-lt"/>
                <a:ea typeface="+mn-ea"/>
                <a:cs typeface="+mn-cs"/>
              </a:rPr>
              <a:t> research for smart grid tend to be drastically simpler (and often unrealistic) compared to a real system for which an algorithm is designed. By abstracting away many complicating details, mathematical analysis often allows us to uncover hidden structures of the problem, leading to new qualitative insights and new algorithmic designs. There is however a sizable gap between </a:t>
            </a:r>
            <a:r>
              <a:rPr lang="en-US" sz="1200" kern="1200" dirty="0" err="1" smtClean="0">
                <a:solidFill>
                  <a:schemeClr val="tx1"/>
                </a:solidFill>
                <a:effectLst/>
                <a:latin typeface="+mn-lt"/>
                <a:ea typeface="+mn-ea"/>
                <a:cs typeface="+mn-cs"/>
              </a:rPr>
              <a:t>theo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retical</a:t>
            </a:r>
            <a:r>
              <a:rPr lang="en-US" sz="1200" kern="1200" dirty="0" smtClean="0">
                <a:solidFill>
                  <a:schemeClr val="tx1"/>
                </a:solidFill>
                <a:effectLst/>
                <a:latin typeface="+mn-lt"/>
                <a:ea typeface="+mn-ea"/>
                <a:cs typeface="+mn-cs"/>
              </a:rPr>
              <a:t> results and a robust and high performance implementation of an algorithm. If one aspires to apply some of one’s theory results to design algorithms that can make an impact in practice, bridging this gap will be critical. It will require, beyond mathematical analysis: </a:t>
            </a:r>
            <a:endParaRPr lang="en-US" dirty="0" smtClean="0"/>
          </a:p>
          <a:p>
            <a:r>
              <a:rPr lang="en-US" sz="1200" kern="1200" dirty="0" smtClean="0">
                <a:solidFill>
                  <a:schemeClr val="tx1"/>
                </a:solidFill>
                <a:effectLst/>
                <a:latin typeface="+mn-lt"/>
                <a:ea typeface="+mn-ea"/>
                <a:cs typeface="+mn-cs"/>
              </a:rPr>
              <a:t>1. Detailed simulations driven by realistic models and data.</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2. The ability to test an algorithm implementation in the field. </a:t>
            </a:r>
            <a:endParaRPr lang="en-US" dirty="0" smtClean="0"/>
          </a:p>
          <a:p>
            <a:r>
              <a:rPr lang="en-US" sz="1200" kern="1200" dirty="0" smtClean="0">
                <a:solidFill>
                  <a:schemeClr val="tx1"/>
                </a:solidFill>
                <a:effectLst/>
                <a:latin typeface="+mn-lt"/>
                <a:ea typeface="+mn-ea"/>
                <a:cs typeface="+mn-cs"/>
              </a:rPr>
              <a:t>Often, the bottleneck in crossing this gap is the lack of realistic models and data for simulations and opportunity for field test. We propose to build a novel infrastructure to help overcome this bottleneck and enable new algorithm research in the smart grid space, especially electric vehicles research. </a:t>
            </a:r>
            <a:endParaRPr lang="en-US" dirty="0" smtClean="0"/>
          </a:p>
          <a:p>
            <a:endParaRPr lang="en-US" dirty="0"/>
          </a:p>
        </p:txBody>
      </p:sp>
      <p:sp>
        <p:nvSpPr>
          <p:cNvPr id="4" name="Slide Number Placeholder 3"/>
          <p:cNvSpPr>
            <a:spLocks noGrp="1"/>
          </p:cNvSpPr>
          <p:nvPr>
            <p:ph type="sldNum" sz="quarter" idx="10"/>
          </p:nvPr>
        </p:nvSpPr>
        <p:spPr/>
        <p:txBody>
          <a:bodyPr/>
          <a:lstStyle/>
          <a:p>
            <a:fld id="{A77907D2-2C95-0848-8709-788FF3FCE6AA}"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931427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Critical gap in algorithm research. </a:t>
            </a:r>
            <a:r>
              <a:rPr lang="en-US" sz="1200" kern="1200" dirty="0" smtClean="0">
                <a:solidFill>
                  <a:schemeClr val="tx1"/>
                </a:solidFill>
                <a:effectLst/>
                <a:latin typeface="+mn-lt"/>
                <a:ea typeface="+mn-ea"/>
                <a:cs typeface="+mn-cs"/>
              </a:rPr>
              <a:t>The mathematical or simulation models used in </a:t>
            </a:r>
            <a:r>
              <a:rPr lang="en-US" sz="1200" kern="1200" dirty="0" err="1" smtClean="0">
                <a:solidFill>
                  <a:schemeClr val="tx1"/>
                </a:solidFill>
                <a:effectLst/>
                <a:latin typeface="+mn-lt"/>
                <a:ea typeface="+mn-ea"/>
                <a:cs typeface="+mn-cs"/>
              </a:rPr>
              <a:t>algo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rithm</a:t>
            </a:r>
            <a:r>
              <a:rPr lang="en-US" sz="1200" kern="1200" dirty="0" smtClean="0">
                <a:solidFill>
                  <a:schemeClr val="tx1"/>
                </a:solidFill>
                <a:effectLst/>
                <a:latin typeface="+mn-lt"/>
                <a:ea typeface="+mn-ea"/>
                <a:cs typeface="+mn-cs"/>
              </a:rPr>
              <a:t> research for smart grid tend to be drastically simpler (and often unrealistic) compared to a real system for which an algorithm is designed. By abstracting away many complicating details, mathematical analysis often allows us to uncover hidden structures of the problem, leading to new qualitative insights and new algorithmic designs. There is however a sizable gap between </a:t>
            </a:r>
            <a:r>
              <a:rPr lang="en-US" sz="1200" kern="1200" dirty="0" err="1" smtClean="0">
                <a:solidFill>
                  <a:schemeClr val="tx1"/>
                </a:solidFill>
                <a:effectLst/>
                <a:latin typeface="+mn-lt"/>
                <a:ea typeface="+mn-ea"/>
                <a:cs typeface="+mn-cs"/>
              </a:rPr>
              <a:t>theo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retical</a:t>
            </a:r>
            <a:r>
              <a:rPr lang="en-US" sz="1200" kern="1200" dirty="0" smtClean="0">
                <a:solidFill>
                  <a:schemeClr val="tx1"/>
                </a:solidFill>
                <a:effectLst/>
                <a:latin typeface="+mn-lt"/>
                <a:ea typeface="+mn-ea"/>
                <a:cs typeface="+mn-cs"/>
              </a:rPr>
              <a:t> results and a robust and high performance implementation of an algorithm. If one aspires to apply some of one’s theory results to design algorithms that can make an impact in practice, bridging this gap will be critical. It will require, beyond mathematical analysis: </a:t>
            </a:r>
            <a:endParaRPr lang="en-US" dirty="0" smtClean="0"/>
          </a:p>
          <a:p>
            <a:r>
              <a:rPr lang="en-US" sz="1200" kern="1200" dirty="0" smtClean="0">
                <a:solidFill>
                  <a:schemeClr val="tx1"/>
                </a:solidFill>
                <a:effectLst/>
                <a:latin typeface="+mn-lt"/>
                <a:ea typeface="+mn-ea"/>
                <a:cs typeface="+mn-cs"/>
              </a:rPr>
              <a:t>1. Detailed simulations driven by realistic models and data.</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2. The ability to test an algorithm implementation in the field. </a:t>
            </a:r>
            <a:endParaRPr lang="en-US" dirty="0" smtClean="0"/>
          </a:p>
          <a:p>
            <a:r>
              <a:rPr lang="en-US" sz="1200" kern="1200" dirty="0" smtClean="0">
                <a:solidFill>
                  <a:schemeClr val="tx1"/>
                </a:solidFill>
                <a:effectLst/>
                <a:latin typeface="+mn-lt"/>
                <a:ea typeface="+mn-ea"/>
                <a:cs typeface="+mn-cs"/>
              </a:rPr>
              <a:t>Often, the bottleneck in crossing this gap is the lack of realistic models and data for simulations and opportunity for field test. We propose to build a novel infrastructure to help overcome this bottleneck and enable new algorithm research in the smart grid space, especially electric vehicles research. </a:t>
            </a:r>
            <a:endParaRPr lang="en-US" dirty="0" smtClean="0"/>
          </a:p>
          <a:p>
            <a:endParaRPr lang="en-US" dirty="0"/>
          </a:p>
        </p:txBody>
      </p:sp>
      <p:sp>
        <p:nvSpPr>
          <p:cNvPr id="4" name="Slide Number Placeholder 3"/>
          <p:cNvSpPr>
            <a:spLocks noGrp="1"/>
          </p:cNvSpPr>
          <p:nvPr>
            <p:ph type="sldNum" sz="quarter" idx="10"/>
          </p:nvPr>
        </p:nvSpPr>
        <p:spPr/>
        <p:txBody>
          <a:bodyPr/>
          <a:lstStyle/>
          <a:p>
            <a:fld id="{A77907D2-2C95-0848-8709-788FF3FCE6AA}"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556725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Critical gap in algorithm research. </a:t>
            </a:r>
            <a:r>
              <a:rPr lang="en-US" sz="1200" kern="1200" dirty="0" smtClean="0">
                <a:solidFill>
                  <a:schemeClr val="tx1"/>
                </a:solidFill>
                <a:effectLst/>
                <a:latin typeface="+mn-lt"/>
                <a:ea typeface="+mn-ea"/>
                <a:cs typeface="+mn-cs"/>
              </a:rPr>
              <a:t>The mathematical or simulation models used in </a:t>
            </a:r>
            <a:r>
              <a:rPr lang="en-US" sz="1200" kern="1200" dirty="0" err="1" smtClean="0">
                <a:solidFill>
                  <a:schemeClr val="tx1"/>
                </a:solidFill>
                <a:effectLst/>
                <a:latin typeface="+mn-lt"/>
                <a:ea typeface="+mn-ea"/>
                <a:cs typeface="+mn-cs"/>
              </a:rPr>
              <a:t>algo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rithm</a:t>
            </a:r>
            <a:r>
              <a:rPr lang="en-US" sz="1200" kern="1200" dirty="0" smtClean="0">
                <a:solidFill>
                  <a:schemeClr val="tx1"/>
                </a:solidFill>
                <a:effectLst/>
                <a:latin typeface="+mn-lt"/>
                <a:ea typeface="+mn-ea"/>
                <a:cs typeface="+mn-cs"/>
              </a:rPr>
              <a:t> research for smart grid tend to be drastically simpler (and often unrealistic) compared to a real system for which an algorithm is designed. By abstracting away many complicating details, mathematical analysis often allows us to uncover hidden structures of the problem, leading to new qualitative insights and new algorithmic designs. There is however a sizable gap between </a:t>
            </a:r>
            <a:r>
              <a:rPr lang="en-US" sz="1200" kern="1200" dirty="0" err="1" smtClean="0">
                <a:solidFill>
                  <a:schemeClr val="tx1"/>
                </a:solidFill>
                <a:effectLst/>
                <a:latin typeface="+mn-lt"/>
                <a:ea typeface="+mn-ea"/>
                <a:cs typeface="+mn-cs"/>
              </a:rPr>
              <a:t>theo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retical</a:t>
            </a:r>
            <a:r>
              <a:rPr lang="en-US" sz="1200" kern="1200" dirty="0" smtClean="0">
                <a:solidFill>
                  <a:schemeClr val="tx1"/>
                </a:solidFill>
                <a:effectLst/>
                <a:latin typeface="+mn-lt"/>
                <a:ea typeface="+mn-ea"/>
                <a:cs typeface="+mn-cs"/>
              </a:rPr>
              <a:t> results and a robust and high performance implementation of an algorithm. If one aspires to apply some of one’s theory results to design algorithms that can make an impact in practice, bridging this gap will be critical. It will require, beyond mathematical analysis: </a:t>
            </a:r>
            <a:endParaRPr lang="en-US" dirty="0" smtClean="0"/>
          </a:p>
          <a:p>
            <a:r>
              <a:rPr lang="en-US" sz="1200" kern="1200" dirty="0" smtClean="0">
                <a:solidFill>
                  <a:schemeClr val="tx1"/>
                </a:solidFill>
                <a:effectLst/>
                <a:latin typeface="+mn-lt"/>
                <a:ea typeface="+mn-ea"/>
                <a:cs typeface="+mn-cs"/>
              </a:rPr>
              <a:t>1. Detailed simulations driven by realistic models and data.</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2. The ability to test an algorithm implementation in the field. </a:t>
            </a:r>
            <a:endParaRPr lang="en-US" dirty="0" smtClean="0"/>
          </a:p>
          <a:p>
            <a:r>
              <a:rPr lang="en-US" sz="1200" kern="1200" dirty="0" smtClean="0">
                <a:solidFill>
                  <a:schemeClr val="tx1"/>
                </a:solidFill>
                <a:effectLst/>
                <a:latin typeface="+mn-lt"/>
                <a:ea typeface="+mn-ea"/>
                <a:cs typeface="+mn-cs"/>
              </a:rPr>
              <a:t>Often, the bottleneck in crossing this gap is the lack of realistic models and data for simulations and opportunity for field test. We propose to build a novel infrastructure to help overcome this bottleneck and enable new algorithm research in the smart grid space, especially electric vehicles research. </a:t>
            </a:r>
            <a:endParaRPr lang="en-US" dirty="0" smtClean="0"/>
          </a:p>
          <a:p>
            <a:endParaRPr lang="en-US" dirty="0"/>
          </a:p>
        </p:txBody>
      </p:sp>
      <p:sp>
        <p:nvSpPr>
          <p:cNvPr id="4" name="Slide Number Placeholder 3"/>
          <p:cNvSpPr>
            <a:spLocks noGrp="1"/>
          </p:cNvSpPr>
          <p:nvPr>
            <p:ph type="sldNum" sz="quarter" idx="10"/>
          </p:nvPr>
        </p:nvSpPr>
        <p:spPr/>
        <p:txBody>
          <a:bodyPr/>
          <a:lstStyle/>
          <a:p>
            <a:fld id="{A77907D2-2C95-0848-8709-788FF3FCE6AA}"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501494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79"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goal</a:t>
            </a:r>
            <a:r>
              <a:rPr lang="en-US" sz="1200" kern="1200" dirty="0" smtClean="0">
                <a:solidFill>
                  <a:schemeClr val="tx1"/>
                </a:solidFill>
                <a:effectLst/>
                <a:latin typeface="+mn-lt"/>
                <a:ea typeface="+mn-ea"/>
                <a:cs typeface="+mn-cs"/>
              </a:rPr>
              <a:t> of the proposed project is to develop a suite of software and hardware that will make Caltech ACN not just a production EV charging facility after mid 2018, but also a live </a:t>
            </a:r>
            <a:r>
              <a:rPr lang="en-US" sz="1200" kern="1200" dirty="0" err="1" smtClean="0">
                <a:solidFill>
                  <a:schemeClr val="tx1"/>
                </a:solidFill>
                <a:effectLst/>
                <a:latin typeface="+mn-lt"/>
                <a:ea typeface="+mn-ea"/>
                <a:cs typeface="+mn-cs"/>
              </a:rPr>
              <a:t>testbed</a:t>
            </a:r>
            <a:r>
              <a:rPr lang="en-US" sz="1200" kern="1200" dirty="0" smtClean="0">
                <a:solidFill>
                  <a:schemeClr val="tx1"/>
                </a:solidFill>
                <a:effectLst/>
                <a:latin typeface="+mn-lt"/>
                <a:ea typeface="+mn-ea"/>
                <a:cs typeface="+mn-cs"/>
              </a:rPr>
              <a:t> for researchers at, and outside, Caltech. It will enable research on data science and online algorithms for smart grid, based on real driver behavior and real charging data. </a:t>
            </a:r>
            <a:endParaRPr lang="en-US" dirty="0" smtClean="0"/>
          </a:p>
          <a:p>
            <a:endParaRPr lang="en-US" dirty="0" smtClean="0"/>
          </a:p>
          <a:p>
            <a:pPr marL="0" marR="0" indent="0" algn="l" defTabSz="457179"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Our </a:t>
            </a:r>
            <a:r>
              <a:rPr lang="en-US" sz="1200" b="1" kern="1200" dirty="0" smtClean="0">
                <a:solidFill>
                  <a:schemeClr val="tx1"/>
                </a:solidFill>
                <a:effectLst/>
                <a:latin typeface="+mn-lt"/>
                <a:ea typeface="+mn-ea"/>
                <a:cs typeface="+mn-cs"/>
              </a:rPr>
              <a:t>basic idea </a:t>
            </a:r>
            <a:r>
              <a:rPr lang="en-US" sz="1200" kern="1200" dirty="0" smtClean="0">
                <a:solidFill>
                  <a:schemeClr val="tx1"/>
                </a:solidFill>
                <a:effectLst/>
                <a:latin typeface="+mn-lt"/>
                <a:ea typeface="+mn-ea"/>
                <a:cs typeface="+mn-cs"/>
              </a:rPr>
              <a:t>is to treat the production ACN as a physical layer and create an intermediate layer, called the ACN Research Portal, that will have a well-designed interface to the </a:t>
            </a:r>
            <a:r>
              <a:rPr lang="en-US" sz="1200" kern="1200" dirty="0" err="1" smtClean="0">
                <a:solidFill>
                  <a:schemeClr val="tx1"/>
                </a:solidFill>
                <a:effectLst/>
                <a:latin typeface="+mn-lt"/>
                <a:ea typeface="+mn-ea"/>
                <a:cs typeface="+mn-cs"/>
              </a:rPr>
              <a:t>PowerFlex</a:t>
            </a:r>
            <a:r>
              <a:rPr lang="en-US" sz="1200" kern="1200" dirty="0" smtClean="0">
                <a:solidFill>
                  <a:schemeClr val="tx1"/>
                </a:solidFill>
                <a:effectLst/>
                <a:latin typeface="+mn-lt"/>
                <a:ea typeface="+mn-ea"/>
                <a:cs typeface="+mn-cs"/>
              </a:rPr>
              <a:t> management system in the cloud. The Research Portal both provides interfaces and clean </a:t>
            </a:r>
            <a:r>
              <a:rPr lang="en-US" sz="1200" kern="1200" dirty="0" err="1" smtClean="0">
                <a:solidFill>
                  <a:schemeClr val="tx1"/>
                </a:solidFill>
                <a:effectLst/>
                <a:latin typeface="+mn-lt"/>
                <a:ea typeface="+mn-ea"/>
                <a:cs typeface="+mn-cs"/>
              </a:rPr>
              <a:t>anonymized</a:t>
            </a:r>
            <a:r>
              <a:rPr lang="en-US" sz="1200" kern="1200" dirty="0" smtClean="0">
                <a:solidFill>
                  <a:schemeClr val="tx1"/>
                </a:solidFill>
                <a:effectLst/>
                <a:latin typeface="+mn-lt"/>
                <a:ea typeface="+mn-ea"/>
                <a:cs typeface="+mn-cs"/>
              </a:rPr>
              <a:t> data to, and protects the physical layer from, the research layer above. </a:t>
            </a:r>
            <a:endParaRPr lang="en-US" dirty="0" smtClean="0"/>
          </a:p>
          <a:p>
            <a:pPr marL="0" marR="0" indent="0" algn="l" defTabSz="457179" rtl="0" eaLnBrk="1" fontAlgn="auto" latinLnBrk="0" hangingPunct="1">
              <a:lnSpc>
                <a:spcPct val="100000"/>
              </a:lnSpc>
              <a:spcBef>
                <a:spcPts val="0"/>
              </a:spcBef>
              <a:spcAft>
                <a:spcPts val="0"/>
              </a:spcAft>
              <a:buClrTx/>
              <a:buSzTx/>
              <a:buFontTx/>
              <a:buNone/>
              <a:tabLst/>
              <a:defRPr/>
            </a:pPr>
            <a:endParaRPr lang="en-US" dirty="0" smtClean="0"/>
          </a:p>
          <a:p>
            <a:r>
              <a:rPr lang="en-US" sz="1200" b="1" kern="1200" dirty="0" smtClean="0">
                <a:solidFill>
                  <a:schemeClr val="tx1"/>
                </a:solidFill>
                <a:effectLst/>
                <a:latin typeface="+mn-lt"/>
                <a:ea typeface="+mn-ea"/>
                <a:cs typeface="+mn-cs"/>
              </a:rPr>
              <a:t>System components. </a:t>
            </a:r>
            <a:r>
              <a:rPr lang="en-US" sz="1200" kern="1200" dirty="0" smtClean="0">
                <a:solidFill>
                  <a:schemeClr val="tx1"/>
                </a:solidFill>
                <a:effectLst/>
                <a:latin typeface="+mn-lt"/>
                <a:ea typeface="+mn-ea"/>
                <a:cs typeface="+mn-cs"/>
              </a:rPr>
              <a:t>The ACN Research Portal consists of three main components. </a:t>
            </a:r>
          </a:p>
          <a:p>
            <a:endParaRPr lang="en-US" dirty="0" smtClean="0"/>
          </a:p>
          <a:p>
            <a:r>
              <a:rPr lang="en-US" sz="1200" kern="1200" dirty="0" smtClean="0">
                <a:solidFill>
                  <a:schemeClr val="tx1"/>
                </a:solidFill>
                <a:effectLst/>
                <a:latin typeface="+mn-lt"/>
                <a:ea typeface="+mn-ea"/>
                <a:cs typeface="+mn-cs"/>
              </a:rPr>
              <a:t>1. A data acquisition system that will automatically collect, extract, clean, </a:t>
            </a:r>
            <a:r>
              <a:rPr lang="en-US" sz="1200" kern="1200" dirty="0" err="1" smtClean="0">
                <a:solidFill>
                  <a:schemeClr val="tx1"/>
                </a:solidFill>
                <a:effectLst/>
                <a:latin typeface="+mn-lt"/>
                <a:ea typeface="+mn-ea"/>
                <a:cs typeface="+mn-cs"/>
              </a:rPr>
              <a:t>anonymize</a:t>
            </a:r>
            <a:r>
              <a:rPr lang="en-US" sz="1200" kern="1200" dirty="0" smtClean="0">
                <a:solidFill>
                  <a:schemeClr val="tx1"/>
                </a:solidFill>
                <a:effectLst/>
                <a:latin typeface="+mn-lt"/>
                <a:ea typeface="+mn-ea"/>
                <a:cs typeface="+mn-cs"/>
              </a:rPr>
              <a:t>, and visualize high-resolution charging data in real time.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 A data-driven simulator that can drive simulations by replaying real consumer behavior and mimicking the behavior of batteries and chargers using models derived from real data. This simulator will also automatically evaluate the safety, security, and performance of a charging or pricing algorithm for suit- ability before deploying the algorithm on ACN. </a:t>
            </a:r>
          </a:p>
          <a:p>
            <a:endParaRPr lang="en-US" sz="1200" kern="1200" dirty="0" smtClean="0">
              <a:solidFill>
                <a:schemeClr val="tx1"/>
              </a:solidFill>
              <a:effectLst/>
              <a:latin typeface="+mn-lt"/>
              <a:ea typeface="+mn-ea"/>
              <a:cs typeface="+mn-cs"/>
            </a:endParaRPr>
          </a:p>
          <a:p>
            <a:pPr marL="0" marR="0" indent="0" algn="l" defTabSz="457179"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3. An experimental platform that will allow safe, secure and reliable real-world</a:t>
            </a:r>
            <a:r>
              <a:rPr lang="en-US" sz="1200" kern="1200" baseline="0" dirty="0" smtClean="0">
                <a:solidFill>
                  <a:schemeClr val="tx1"/>
                </a:solidFill>
                <a:effectLst/>
                <a:latin typeface="+mn-lt"/>
                <a:ea typeface="+mn-ea"/>
                <a:cs typeface="+mn-cs"/>
              </a:rPr>
              <a:t> t</a:t>
            </a:r>
            <a:r>
              <a:rPr lang="en-US" sz="1200" kern="1200" dirty="0" smtClean="0">
                <a:solidFill>
                  <a:schemeClr val="tx1"/>
                </a:solidFill>
                <a:effectLst/>
                <a:latin typeface="+mn-lt"/>
                <a:ea typeface="+mn-ea"/>
                <a:cs typeface="+mn-cs"/>
              </a:rPr>
              <a:t>esting of new online algorithms 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ACN along side the production algorithm. It captures all the complications of a physical system that are abstracted away in a simulation model, and demands a higher degree of </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0" marR="0" indent="0" algn="l" defTabSz="457179"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A77907D2-2C95-0848-8709-788FF3FCE6AA}"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956525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CC0000"/>
              </a:buClr>
              <a:buSzPts val="450"/>
              <a:buFont typeface="Noto Sans Symbols"/>
              <a:buNone/>
            </a:pPr>
            <a:r>
              <a:rPr lang="en-US" sz="1800" b="0" i="0" u="none" strike="noStrike" cap="none" dirty="0">
                <a:solidFill>
                  <a:srgbClr val="0000FF"/>
                </a:solidFill>
                <a:latin typeface="Lato"/>
                <a:ea typeface="Lato"/>
                <a:cs typeface="Lato"/>
                <a:sym typeface="Lato"/>
              </a:rPr>
              <a:t>Unique strengths</a:t>
            </a:r>
            <a:endParaRPr lang="en-US" dirty="0"/>
          </a:p>
          <a:p>
            <a:pPr marL="907915" marR="0" lvl="1" indent="-438015" algn="l" rtl="0">
              <a:lnSpc>
                <a:spcPct val="100000"/>
              </a:lnSpc>
              <a:spcBef>
                <a:spcPts val="320"/>
              </a:spcBef>
              <a:spcAft>
                <a:spcPts val="0"/>
              </a:spcAft>
              <a:buClr>
                <a:srgbClr val="CC0000"/>
              </a:buClr>
              <a:buSzPts val="1600"/>
              <a:buFont typeface="Lato"/>
              <a:buChar char="■"/>
            </a:pPr>
            <a:r>
              <a:rPr lang="en-US" sz="1600" b="0" i="0" u="none" strike="noStrike" cap="none" dirty="0">
                <a:solidFill>
                  <a:srgbClr val="000000"/>
                </a:solidFill>
                <a:latin typeface="Lato"/>
                <a:ea typeface="Lato"/>
                <a:cs typeface="Lato"/>
                <a:sym typeface="Lato"/>
              </a:rPr>
              <a:t>Team has been working together for 15 years at Caltech and </a:t>
            </a:r>
            <a:r>
              <a:rPr lang="en-US" sz="1600" b="0" i="0" u="none" strike="noStrike" cap="none" dirty="0" err="1">
                <a:solidFill>
                  <a:srgbClr val="000000"/>
                </a:solidFill>
                <a:latin typeface="Lato"/>
                <a:ea typeface="Lato"/>
                <a:cs typeface="Lato"/>
                <a:sym typeface="Lato"/>
              </a:rPr>
              <a:t>FastSoft</a:t>
            </a:r>
            <a:endParaRPr lang="en-US" sz="1600" b="0" i="0" u="none" strike="noStrike" cap="none" dirty="0">
              <a:solidFill>
                <a:srgbClr val="000000"/>
              </a:solidFill>
              <a:latin typeface="Lato"/>
              <a:ea typeface="Lato"/>
              <a:cs typeface="Lato"/>
              <a:sym typeface="Lato"/>
            </a:endParaRPr>
          </a:p>
          <a:p>
            <a:pPr marL="907915" marR="0" lvl="1" indent="-438015" algn="l" rtl="0">
              <a:lnSpc>
                <a:spcPct val="100000"/>
              </a:lnSpc>
              <a:spcBef>
                <a:spcPts val="320"/>
              </a:spcBef>
              <a:spcAft>
                <a:spcPts val="0"/>
              </a:spcAft>
              <a:buClr>
                <a:srgbClr val="CC0000"/>
              </a:buClr>
              <a:buSzPts val="1600"/>
              <a:buFont typeface="Lato"/>
              <a:buChar char="■"/>
            </a:pPr>
            <a:r>
              <a:rPr lang="en-US" sz="1600" b="0" i="0" u="none" strike="noStrike" cap="none" dirty="0">
                <a:solidFill>
                  <a:srgbClr val="000000"/>
                </a:solidFill>
                <a:latin typeface="Lato"/>
                <a:ea typeface="Lato"/>
                <a:cs typeface="Lato"/>
                <a:sym typeface="Lato"/>
              </a:rPr>
              <a:t>Leading experts in energy systems, networking, cloud-computing</a:t>
            </a:r>
            <a:endParaRPr lang="en-US" dirty="0"/>
          </a:p>
          <a:p>
            <a:pPr marL="907915" marR="0" lvl="1" indent="-438015" algn="l" rtl="0">
              <a:lnSpc>
                <a:spcPct val="100000"/>
              </a:lnSpc>
              <a:spcBef>
                <a:spcPts val="320"/>
              </a:spcBef>
              <a:spcAft>
                <a:spcPts val="0"/>
              </a:spcAft>
              <a:buClr>
                <a:srgbClr val="CC0000"/>
              </a:buClr>
              <a:buSzPts val="1600"/>
              <a:buFont typeface="Lato"/>
              <a:buChar char="■"/>
            </a:pPr>
            <a:r>
              <a:rPr lang="en-US" sz="1600" b="0" i="0" u="none" strike="noStrike" cap="none" dirty="0">
                <a:solidFill>
                  <a:srgbClr val="000000"/>
                </a:solidFill>
                <a:latin typeface="Lato"/>
                <a:ea typeface="Lato"/>
                <a:cs typeface="Lato"/>
                <a:sym typeface="Lato"/>
              </a:rPr>
              <a:t>... covering EV charging, advance algorithms, software dev, IT, protocols</a:t>
            </a:r>
          </a:p>
          <a:p>
            <a:pPr marL="907915" marR="0" lvl="1" indent="-438015" algn="l" rtl="0">
              <a:lnSpc>
                <a:spcPct val="100000"/>
              </a:lnSpc>
              <a:spcBef>
                <a:spcPts val="320"/>
              </a:spcBef>
              <a:spcAft>
                <a:spcPts val="0"/>
              </a:spcAft>
              <a:buClr>
                <a:srgbClr val="CC0000"/>
              </a:buClr>
              <a:buSzPts val="1600"/>
              <a:buFont typeface="Lato"/>
              <a:buChar char="■"/>
            </a:pPr>
            <a:r>
              <a:rPr lang="en-US" sz="1600" b="0" i="0" u="none" strike="noStrike" cap="none" dirty="0">
                <a:solidFill>
                  <a:srgbClr val="000000"/>
                </a:solidFill>
                <a:latin typeface="Lato"/>
                <a:ea typeface="Lato"/>
                <a:cs typeface="Lato"/>
                <a:sym typeface="Lato"/>
              </a:rPr>
              <a:t>Experience in startup, invention, building &amp; managing talented team</a:t>
            </a:r>
            <a:endParaRPr lang="en-US" dirty="0"/>
          </a:p>
          <a:p>
            <a:pPr marL="0" lvl="0" indent="0" rtl="0">
              <a:spcBef>
                <a:spcPts val="0"/>
              </a:spcBef>
              <a:spcAft>
                <a:spcPts val="0"/>
              </a:spcAft>
              <a:buNone/>
            </a:pPr>
            <a:endParaRPr dirty="0"/>
          </a:p>
        </p:txBody>
      </p:sp>
      <p:sp>
        <p:nvSpPr>
          <p:cNvPr id="647" name="Google Shape;647;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999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CC0000"/>
              </a:buClr>
              <a:buSzPts val="450"/>
              <a:buFont typeface="Noto Sans Symbols"/>
              <a:buNone/>
            </a:pPr>
            <a:r>
              <a:rPr lang="en-US" sz="1800" b="0" i="0" u="none" strike="noStrike" cap="none" dirty="0">
                <a:solidFill>
                  <a:srgbClr val="0000FF"/>
                </a:solidFill>
                <a:latin typeface="Lato"/>
                <a:ea typeface="Lato"/>
                <a:cs typeface="Lato"/>
                <a:sym typeface="Lato"/>
              </a:rPr>
              <a:t>Unique strengths</a:t>
            </a:r>
            <a:endParaRPr lang="en-US" dirty="0"/>
          </a:p>
          <a:p>
            <a:pPr marL="907915" marR="0" lvl="1" indent="-438015" algn="l" rtl="0">
              <a:lnSpc>
                <a:spcPct val="100000"/>
              </a:lnSpc>
              <a:spcBef>
                <a:spcPts val="320"/>
              </a:spcBef>
              <a:spcAft>
                <a:spcPts val="0"/>
              </a:spcAft>
              <a:buClr>
                <a:srgbClr val="CC0000"/>
              </a:buClr>
              <a:buSzPts val="1600"/>
              <a:buFont typeface="Lato"/>
              <a:buChar char="■"/>
            </a:pPr>
            <a:r>
              <a:rPr lang="en-US" sz="1600" b="0" i="0" u="none" strike="noStrike" cap="none" dirty="0">
                <a:solidFill>
                  <a:srgbClr val="000000"/>
                </a:solidFill>
                <a:latin typeface="Lato"/>
                <a:ea typeface="Lato"/>
                <a:cs typeface="Lato"/>
                <a:sym typeface="Lato"/>
              </a:rPr>
              <a:t>Team has been working together for 15 years at Caltech and </a:t>
            </a:r>
            <a:r>
              <a:rPr lang="en-US" sz="1600" b="0" i="0" u="none" strike="noStrike" cap="none" dirty="0" err="1">
                <a:solidFill>
                  <a:srgbClr val="000000"/>
                </a:solidFill>
                <a:latin typeface="Lato"/>
                <a:ea typeface="Lato"/>
                <a:cs typeface="Lato"/>
                <a:sym typeface="Lato"/>
              </a:rPr>
              <a:t>FastSoft</a:t>
            </a:r>
            <a:endParaRPr lang="en-US" sz="1600" b="0" i="0" u="none" strike="noStrike" cap="none" dirty="0">
              <a:solidFill>
                <a:srgbClr val="000000"/>
              </a:solidFill>
              <a:latin typeface="Lato"/>
              <a:ea typeface="Lato"/>
              <a:cs typeface="Lato"/>
              <a:sym typeface="Lato"/>
            </a:endParaRPr>
          </a:p>
          <a:p>
            <a:pPr marL="907915" marR="0" lvl="1" indent="-438015" algn="l" rtl="0">
              <a:lnSpc>
                <a:spcPct val="100000"/>
              </a:lnSpc>
              <a:spcBef>
                <a:spcPts val="320"/>
              </a:spcBef>
              <a:spcAft>
                <a:spcPts val="0"/>
              </a:spcAft>
              <a:buClr>
                <a:srgbClr val="CC0000"/>
              </a:buClr>
              <a:buSzPts val="1600"/>
              <a:buFont typeface="Lato"/>
              <a:buChar char="■"/>
            </a:pPr>
            <a:r>
              <a:rPr lang="en-US" sz="1600" b="0" i="0" u="none" strike="noStrike" cap="none" dirty="0">
                <a:solidFill>
                  <a:srgbClr val="000000"/>
                </a:solidFill>
                <a:latin typeface="Lato"/>
                <a:ea typeface="Lato"/>
                <a:cs typeface="Lato"/>
                <a:sym typeface="Lato"/>
              </a:rPr>
              <a:t>Leading experts in energy systems, networking, cloud-computing</a:t>
            </a:r>
            <a:endParaRPr lang="en-US" dirty="0"/>
          </a:p>
          <a:p>
            <a:pPr marL="907915" marR="0" lvl="1" indent="-438015" algn="l" rtl="0">
              <a:lnSpc>
                <a:spcPct val="100000"/>
              </a:lnSpc>
              <a:spcBef>
                <a:spcPts val="320"/>
              </a:spcBef>
              <a:spcAft>
                <a:spcPts val="0"/>
              </a:spcAft>
              <a:buClr>
                <a:srgbClr val="CC0000"/>
              </a:buClr>
              <a:buSzPts val="1600"/>
              <a:buFont typeface="Lato"/>
              <a:buChar char="■"/>
            </a:pPr>
            <a:r>
              <a:rPr lang="en-US" sz="1600" b="0" i="0" u="none" strike="noStrike" cap="none" dirty="0">
                <a:solidFill>
                  <a:srgbClr val="000000"/>
                </a:solidFill>
                <a:latin typeface="Lato"/>
                <a:ea typeface="Lato"/>
                <a:cs typeface="Lato"/>
                <a:sym typeface="Lato"/>
              </a:rPr>
              <a:t>... covering EV charging, advance algorithms, software dev, IT, protocols</a:t>
            </a:r>
          </a:p>
          <a:p>
            <a:pPr marL="907915" marR="0" lvl="1" indent="-438015" algn="l" rtl="0">
              <a:lnSpc>
                <a:spcPct val="100000"/>
              </a:lnSpc>
              <a:spcBef>
                <a:spcPts val="320"/>
              </a:spcBef>
              <a:spcAft>
                <a:spcPts val="0"/>
              </a:spcAft>
              <a:buClr>
                <a:srgbClr val="CC0000"/>
              </a:buClr>
              <a:buSzPts val="1600"/>
              <a:buFont typeface="Lato"/>
              <a:buChar char="■"/>
            </a:pPr>
            <a:r>
              <a:rPr lang="en-US" sz="1600" b="0" i="0" u="none" strike="noStrike" cap="none" dirty="0">
                <a:solidFill>
                  <a:srgbClr val="000000"/>
                </a:solidFill>
                <a:latin typeface="Lato"/>
                <a:ea typeface="Lato"/>
                <a:cs typeface="Lato"/>
                <a:sym typeface="Lato"/>
              </a:rPr>
              <a:t>Experience in startup, invention, building &amp; managing talented team</a:t>
            </a:r>
            <a:endParaRPr lang="en-US" dirty="0"/>
          </a:p>
          <a:p>
            <a:pPr marL="0" lvl="0" indent="0" rtl="0">
              <a:spcBef>
                <a:spcPts val="0"/>
              </a:spcBef>
              <a:spcAft>
                <a:spcPts val="0"/>
              </a:spcAft>
              <a:buNone/>
            </a:pPr>
            <a:endParaRPr dirty="0"/>
          </a:p>
        </p:txBody>
      </p:sp>
      <p:sp>
        <p:nvSpPr>
          <p:cNvPr id="647" name="Google Shape;647;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5537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49954" name="Rectangle 2"/>
          <p:cNvSpPr>
            <a:spLocks noGrp="1" noChangeArrowheads="1"/>
          </p:cNvSpPr>
          <p:nvPr>
            <p:ph type="ctrTitle"/>
          </p:nvPr>
        </p:nvSpPr>
        <p:spPr>
          <a:xfrm>
            <a:off x="914400" y="1600200"/>
            <a:ext cx="7772400" cy="1371600"/>
          </a:xfrm>
        </p:spPr>
        <p:txBody>
          <a:bodyPr anchor="b"/>
          <a:lstStyle>
            <a:lvl1pPr>
              <a:defRPr/>
            </a:lvl1pPr>
          </a:lstStyle>
          <a:p>
            <a:r>
              <a:rPr lang="en-US"/>
              <a:t>Click to edit Master title style</a:t>
            </a:r>
          </a:p>
        </p:txBody>
      </p:sp>
      <p:sp>
        <p:nvSpPr>
          <p:cNvPr id="1149955" name="Rectangle 3"/>
          <p:cNvSpPr>
            <a:spLocks noGrp="1" noChangeArrowheads="1"/>
          </p:cNvSpPr>
          <p:nvPr>
            <p:ph type="subTitle" idx="1"/>
          </p:nvPr>
        </p:nvSpPr>
        <p:spPr>
          <a:xfrm>
            <a:off x="1295400" y="3657601"/>
            <a:ext cx="7010400" cy="1600200"/>
          </a:xfrm>
        </p:spPr>
        <p:txBody>
          <a:bodyPr/>
          <a:lstStyle>
            <a:lvl1pPr marL="0" indent="0" algn="ctr">
              <a:buFont typeface="Wingdings" pitchFamily="2" charset="2"/>
              <a:buNone/>
              <a:defRPr/>
            </a:lvl1pPr>
          </a:lstStyle>
          <a:p>
            <a:r>
              <a:rPr lang="en-US"/>
              <a:t>Click to edit Master subtitle style</a:t>
            </a:r>
          </a:p>
        </p:txBody>
      </p:sp>
      <p:sp>
        <p:nvSpPr>
          <p:cNvPr id="1149956" name="Rectangle 4"/>
          <p:cNvSpPr>
            <a:spLocks noGrp="1" noChangeArrowheads="1"/>
          </p:cNvSpPr>
          <p:nvPr>
            <p:ph type="dt" sz="half" idx="2"/>
          </p:nvPr>
        </p:nvSpPr>
        <p:spPr bwMode="auto">
          <a:xfrm>
            <a:off x="685800" y="6248401"/>
            <a:ext cx="1905000" cy="457200"/>
          </a:xfrm>
          <a:prstGeom prst="rect">
            <a:avLst/>
          </a:prstGeom>
          <a:noFill/>
          <a:ln>
            <a:miter lim="800000"/>
            <a:headEnd/>
            <a:tailEnd/>
          </a:ln>
        </p:spPr>
        <p:txBody>
          <a:bodyPr vert="horz" wrap="square" lIns="91426" tIns="45712" rIns="91426" bIns="45712" numCol="1" anchor="t" anchorCtr="0" compatLnSpc="1">
            <a:prstTxWarp prst="textNoShape">
              <a:avLst/>
            </a:prstTxWarp>
          </a:bodyPr>
          <a:lstStyle>
            <a:lvl1pPr eaLnBrk="1" hangingPunct="1">
              <a:defRPr sz="1200">
                <a:latin typeface="+mn-lt"/>
              </a:defRPr>
            </a:lvl1pPr>
          </a:lstStyle>
          <a:p>
            <a:endParaRPr lang="en-US">
              <a:solidFill>
                <a:srgbClr val="000000"/>
              </a:solidFill>
              <a:latin typeface="Verdana"/>
            </a:endParaRPr>
          </a:p>
        </p:txBody>
      </p:sp>
      <p:sp>
        <p:nvSpPr>
          <p:cNvPr id="1149957" name="Rectangle 5"/>
          <p:cNvSpPr>
            <a:spLocks noGrp="1" noChangeArrowheads="1"/>
          </p:cNvSpPr>
          <p:nvPr>
            <p:ph type="ftr" sz="quarter" idx="3"/>
          </p:nvPr>
        </p:nvSpPr>
        <p:spPr bwMode="auto">
          <a:xfrm>
            <a:off x="3124200" y="6248401"/>
            <a:ext cx="2895600" cy="457200"/>
          </a:xfrm>
          <a:prstGeom prst="rect">
            <a:avLst/>
          </a:prstGeom>
          <a:noFill/>
          <a:ln>
            <a:miter lim="800000"/>
            <a:headEnd/>
            <a:tailEnd/>
          </a:ln>
        </p:spPr>
        <p:txBody>
          <a:bodyPr vert="horz" wrap="square" lIns="91426" tIns="45712" rIns="91426" bIns="45712" numCol="1" anchor="t" anchorCtr="0" compatLnSpc="1">
            <a:prstTxWarp prst="textNoShape">
              <a:avLst/>
            </a:prstTxWarp>
          </a:bodyPr>
          <a:lstStyle>
            <a:lvl1pPr algn="ctr" eaLnBrk="1" hangingPunct="1">
              <a:defRPr sz="1200">
                <a:latin typeface="+mn-lt"/>
              </a:defRPr>
            </a:lvl1pPr>
          </a:lstStyle>
          <a:p>
            <a:endParaRPr lang="en-US">
              <a:solidFill>
                <a:srgbClr val="000000"/>
              </a:solidFill>
              <a:latin typeface="Verdana"/>
            </a:endParaRPr>
          </a:p>
        </p:txBody>
      </p:sp>
      <p:sp>
        <p:nvSpPr>
          <p:cNvPr id="1149958" name="Rectangle 6"/>
          <p:cNvSpPr>
            <a:spLocks noGrp="1" noChangeArrowheads="1"/>
          </p:cNvSpPr>
          <p:nvPr>
            <p:ph type="sldNum" sz="quarter" idx="4"/>
          </p:nvPr>
        </p:nvSpPr>
        <p:spPr bwMode="auto">
          <a:xfrm>
            <a:off x="6553200" y="6248401"/>
            <a:ext cx="1905000" cy="457200"/>
          </a:xfrm>
          <a:prstGeom prst="rect">
            <a:avLst/>
          </a:prstGeom>
          <a:noFill/>
          <a:ln>
            <a:miter lim="800000"/>
            <a:headEnd/>
            <a:tailEnd/>
          </a:ln>
        </p:spPr>
        <p:txBody>
          <a:bodyPr vert="horz" wrap="square" lIns="91426" tIns="45712" rIns="91426" bIns="45712" numCol="1" anchor="t" anchorCtr="0" compatLnSpc="1">
            <a:prstTxWarp prst="textNoShape">
              <a:avLst/>
            </a:prstTxWarp>
          </a:bodyPr>
          <a:lstStyle>
            <a:lvl1pPr algn="r" eaLnBrk="1" hangingPunct="1">
              <a:defRPr sz="1200">
                <a:latin typeface="+mn-lt"/>
              </a:defRPr>
            </a:lvl1pPr>
          </a:lstStyle>
          <a:p>
            <a:fld id="{5B58FB5A-09EE-46C3-9E5E-8EC06AB66787}" type="slidenum">
              <a:rPr lang="en-US">
                <a:solidFill>
                  <a:srgbClr val="000000"/>
                </a:solidFill>
                <a:latin typeface="Verdana"/>
              </a:rPr>
              <a:pPr/>
              <a:t>‹#›</a:t>
            </a:fld>
            <a:endParaRPr lang="en-US">
              <a:solidFill>
                <a:srgbClr val="000000"/>
              </a:solidFill>
              <a:latin typeface="Verdana"/>
            </a:endParaRPr>
          </a:p>
        </p:txBody>
      </p:sp>
    </p:spTree>
    <p:extLst>
      <p:ext uri="{BB962C8B-B14F-4D97-AF65-F5344CB8AC3E}">
        <p14:creationId xmlns:p14="http://schemas.microsoft.com/office/powerpoint/2010/main" val="74684913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05519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1" y="228600"/>
            <a:ext cx="2019300" cy="6629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228600"/>
            <a:ext cx="5905500" cy="6629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4373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49954" name="Rectangle 2"/>
          <p:cNvSpPr>
            <a:spLocks noGrp="1" noChangeArrowheads="1"/>
          </p:cNvSpPr>
          <p:nvPr>
            <p:ph type="ctrTitle"/>
          </p:nvPr>
        </p:nvSpPr>
        <p:spPr>
          <a:xfrm>
            <a:off x="914400" y="1600200"/>
            <a:ext cx="7772400" cy="1371600"/>
          </a:xfrm>
        </p:spPr>
        <p:txBody>
          <a:bodyPr anchor="b"/>
          <a:lstStyle>
            <a:lvl1pPr>
              <a:defRPr/>
            </a:lvl1pPr>
          </a:lstStyle>
          <a:p>
            <a:r>
              <a:rPr lang="en-US"/>
              <a:t>Click to edit Master title style</a:t>
            </a:r>
          </a:p>
        </p:txBody>
      </p:sp>
      <p:sp>
        <p:nvSpPr>
          <p:cNvPr id="1149955" name="Rectangle 3"/>
          <p:cNvSpPr>
            <a:spLocks noGrp="1" noChangeArrowheads="1"/>
          </p:cNvSpPr>
          <p:nvPr>
            <p:ph type="subTitle" idx="1"/>
          </p:nvPr>
        </p:nvSpPr>
        <p:spPr>
          <a:xfrm>
            <a:off x="1295400" y="3657601"/>
            <a:ext cx="7010400" cy="1600200"/>
          </a:xfrm>
        </p:spPr>
        <p:txBody>
          <a:bodyPr/>
          <a:lstStyle>
            <a:lvl1pPr marL="0" indent="0" algn="ctr">
              <a:buFont typeface="Wingdings" pitchFamily="2" charset="2"/>
              <a:buNone/>
              <a:defRPr/>
            </a:lvl1pPr>
          </a:lstStyle>
          <a:p>
            <a:r>
              <a:rPr lang="en-US"/>
              <a:t>Click to edit Master subtitle style</a:t>
            </a:r>
          </a:p>
        </p:txBody>
      </p:sp>
      <p:sp>
        <p:nvSpPr>
          <p:cNvPr id="1149956" name="Rectangle 4"/>
          <p:cNvSpPr>
            <a:spLocks noGrp="1" noChangeArrowheads="1"/>
          </p:cNvSpPr>
          <p:nvPr>
            <p:ph type="dt" sz="half" idx="2"/>
          </p:nvPr>
        </p:nvSpPr>
        <p:spPr bwMode="auto">
          <a:xfrm>
            <a:off x="685800" y="6248401"/>
            <a:ext cx="1905000" cy="457200"/>
          </a:xfrm>
          <a:prstGeom prst="rect">
            <a:avLst/>
          </a:prstGeom>
          <a:noFill/>
          <a:ln>
            <a:miter lim="800000"/>
            <a:headEnd/>
            <a:tailEnd/>
          </a:ln>
        </p:spPr>
        <p:txBody>
          <a:bodyPr vert="horz" wrap="square" lIns="91426" tIns="45712" rIns="91426" bIns="45712" numCol="1" anchor="t" anchorCtr="0" compatLnSpc="1">
            <a:prstTxWarp prst="textNoShape">
              <a:avLst/>
            </a:prstTxWarp>
          </a:bodyPr>
          <a:lstStyle>
            <a:lvl1pPr eaLnBrk="1" hangingPunct="1">
              <a:defRPr sz="1200">
                <a:latin typeface="+mn-lt"/>
              </a:defRPr>
            </a:lvl1pPr>
          </a:lstStyle>
          <a:p>
            <a:endParaRPr lang="en-US">
              <a:solidFill>
                <a:srgbClr val="000000"/>
              </a:solidFill>
              <a:latin typeface="Verdana"/>
            </a:endParaRPr>
          </a:p>
        </p:txBody>
      </p:sp>
      <p:sp>
        <p:nvSpPr>
          <p:cNvPr id="1149957" name="Rectangle 5"/>
          <p:cNvSpPr>
            <a:spLocks noGrp="1" noChangeArrowheads="1"/>
          </p:cNvSpPr>
          <p:nvPr>
            <p:ph type="ftr" sz="quarter" idx="3"/>
          </p:nvPr>
        </p:nvSpPr>
        <p:spPr bwMode="auto">
          <a:xfrm>
            <a:off x="3124200" y="6248401"/>
            <a:ext cx="2895600" cy="457200"/>
          </a:xfrm>
          <a:prstGeom prst="rect">
            <a:avLst/>
          </a:prstGeom>
          <a:noFill/>
          <a:ln>
            <a:miter lim="800000"/>
            <a:headEnd/>
            <a:tailEnd/>
          </a:ln>
        </p:spPr>
        <p:txBody>
          <a:bodyPr vert="horz" wrap="square" lIns="91426" tIns="45712" rIns="91426" bIns="45712" numCol="1" anchor="t" anchorCtr="0" compatLnSpc="1">
            <a:prstTxWarp prst="textNoShape">
              <a:avLst/>
            </a:prstTxWarp>
          </a:bodyPr>
          <a:lstStyle>
            <a:lvl1pPr algn="ctr" eaLnBrk="1" hangingPunct="1">
              <a:defRPr sz="1200">
                <a:latin typeface="+mn-lt"/>
              </a:defRPr>
            </a:lvl1pPr>
          </a:lstStyle>
          <a:p>
            <a:endParaRPr lang="en-US">
              <a:solidFill>
                <a:srgbClr val="000000"/>
              </a:solidFill>
              <a:latin typeface="Verdana"/>
            </a:endParaRPr>
          </a:p>
        </p:txBody>
      </p:sp>
      <p:sp>
        <p:nvSpPr>
          <p:cNvPr id="1149958" name="Rectangle 6"/>
          <p:cNvSpPr>
            <a:spLocks noGrp="1" noChangeArrowheads="1"/>
          </p:cNvSpPr>
          <p:nvPr>
            <p:ph type="sldNum" sz="quarter" idx="4"/>
          </p:nvPr>
        </p:nvSpPr>
        <p:spPr bwMode="auto">
          <a:xfrm>
            <a:off x="6553200" y="6248401"/>
            <a:ext cx="1905000" cy="457200"/>
          </a:xfrm>
          <a:prstGeom prst="rect">
            <a:avLst/>
          </a:prstGeom>
          <a:noFill/>
          <a:ln>
            <a:miter lim="800000"/>
            <a:headEnd/>
            <a:tailEnd/>
          </a:ln>
        </p:spPr>
        <p:txBody>
          <a:bodyPr vert="horz" wrap="square" lIns="91426" tIns="45712" rIns="91426" bIns="45712" numCol="1" anchor="t" anchorCtr="0" compatLnSpc="1">
            <a:prstTxWarp prst="textNoShape">
              <a:avLst/>
            </a:prstTxWarp>
          </a:bodyPr>
          <a:lstStyle>
            <a:lvl1pPr algn="r" eaLnBrk="1" hangingPunct="1">
              <a:defRPr sz="1200">
                <a:latin typeface="+mn-lt"/>
              </a:defRPr>
            </a:lvl1pPr>
          </a:lstStyle>
          <a:p>
            <a:fld id="{5B58FB5A-09EE-46C3-9E5E-8EC06AB66787}" type="slidenum">
              <a:rPr lang="en-US">
                <a:solidFill>
                  <a:srgbClr val="000000"/>
                </a:solidFill>
                <a:latin typeface="Verdana"/>
              </a:rPr>
              <a:pPr/>
              <a:t>‹#›</a:t>
            </a:fld>
            <a:endParaRPr lang="en-US">
              <a:solidFill>
                <a:srgbClr val="000000"/>
              </a:solidFill>
              <a:latin typeface="Verdana"/>
            </a:endParaRPr>
          </a:p>
        </p:txBody>
      </p:sp>
    </p:spTree>
    <p:extLst>
      <p:ext uri="{BB962C8B-B14F-4D97-AF65-F5344CB8AC3E}">
        <p14:creationId xmlns:p14="http://schemas.microsoft.com/office/powerpoint/2010/main" val="155079302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4" name="Picture 3"/>
          <p:cNvPicPr>
            <a:picLocks noChangeAspect="1"/>
          </p:cNvPicPr>
          <p:nvPr userDrawn="1"/>
        </p:nvPicPr>
        <p:blipFill>
          <a:blip r:embed="rId2"/>
          <a:stretch>
            <a:fillRect/>
          </a:stretch>
        </p:blipFill>
        <p:spPr>
          <a:xfrm>
            <a:off x="67800" y="228600"/>
            <a:ext cx="694200" cy="684690"/>
          </a:xfrm>
          <a:prstGeom prst="rect">
            <a:avLst/>
          </a:prstGeom>
        </p:spPr>
      </p:pic>
    </p:spTree>
    <p:extLst>
      <p:ext uri="{BB962C8B-B14F-4D97-AF65-F5344CB8AC3E}">
        <p14:creationId xmlns:p14="http://schemas.microsoft.com/office/powerpoint/2010/main" val="4242092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3" name="Picture 2"/>
          <p:cNvPicPr>
            <a:picLocks noChangeAspect="1"/>
          </p:cNvPicPr>
          <p:nvPr userDrawn="1"/>
        </p:nvPicPr>
        <p:blipFill>
          <a:blip r:embed="rId2"/>
          <a:stretch>
            <a:fillRect/>
          </a:stretch>
        </p:blipFill>
        <p:spPr>
          <a:xfrm>
            <a:off x="67800" y="228600"/>
            <a:ext cx="694200" cy="684690"/>
          </a:xfrm>
          <a:prstGeom prst="rect">
            <a:avLst/>
          </a:prstGeom>
        </p:spPr>
      </p:pic>
    </p:spTree>
    <p:extLst>
      <p:ext uri="{BB962C8B-B14F-4D97-AF65-F5344CB8AC3E}">
        <p14:creationId xmlns:p14="http://schemas.microsoft.com/office/powerpoint/2010/main" val="27401577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49954" name="Rectangle 2"/>
          <p:cNvSpPr>
            <a:spLocks noGrp="1" noChangeArrowheads="1"/>
          </p:cNvSpPr>
          <p:nvPr>
            <p:ph type="ctrTitle"/>
          </p:nvPr>
        </p:nvSpPr>
        <p:spPr>
          <a:xfrm>
            <a:off x="914400" y="1600200"/>
            <a:ext cx="7772400" cy="1371600"/>
          </a:xfrm>
        </p:spPr>
        <p:txBody>
          <a:bodyPr anchor="b"/>
          <a:lstStyle>
            <a:lvl1pPr>
              <a:defRPr/>
            </a:lvl1pPr>
          </a:lstStyle>
          <a:p>
            <a:r>
              <a:rPr lang="en-US"/>
              <a:t>Click to edit Master title style</a:t>
            </a:r>
          </a:p>
        </p:txBody>
      </p:sp>
      <p:sp>
        <p:nvSpPr>
          <p:cNvPr id="1149955" name="Rectangle 3"/>
          <p:cNvSpPr>
            <a:spLocks noGrp="1" noChangeArrowheads="1"/>
          </p:cNvSpPr>
          <p:nvPr>
            <p:ph type="subTitle" idx="1"/>
          </p:nvPr>
        </p:nvSpPr>
        <p:spPr>
          <a:xfrm>
            <a:off x="1295400" y="3657601"/>
            <a:ext cx="7010400" cy="1600200"/>
          </a:xfrm>
        </p:spPr>
        <p:txBody>
          <a:bodyPr/>
          <a:lstStyle>
            <a:lvl1pPr marL="0" indent="0" algn="ctr">
              <a:buFont typeface="Wingdings" pitchFamily="2" charset="2"/>
              <a:buNone/>
              <a:defRPr/>
            </a:lvl1pPr>
          </a:lstStyle>
          <a:p>
            <a:r>
              <a:rPr lang="en-US"/>
              <a:t>Click to edit Master subtitle style</a:t>
            </a:r>
          </a:p>
        </p:txBody>
      </p:sp>
      <p:sp>
        <p:nvSpPr>
          <p:cNvPr id="1149956" name="Rectangle 4"/>
          <p:cNvSpPr>
            <a:spLocks noGrp="1" noChangeArrowheads="1"/>
          </p:cNvSpPr>
          <p:nvPr>
            <p:ph type="dt" sz="half" idx="2"/>
          </p:nvPr>
        </p:nvSpPr>
        <p:spPr bwMode="auto">
          <a:xfrm>
            <a:off x="685800" y="6248401"/>
            <a:ext cx="1905000" cy="457200"/>
          </a:xfrm>
          <a:prstGeom prst="rect">
            <a:avLst/>
          </a:prstGeom>
          <a:noFill/>
          <a:ln>
            <a:miter lim="800000"/>
            <a:headEnd/>
            <a:tailEnd/>
          </a:ln>
        </p:spPr>
        <p:txBody>
          <a:bodyPr vert="horz" wrap="square" lIns="91426" tIns="45712" rIns="91426" bIns="45712" numCol="1" anchor="t" anchorCtr="0" compatLnSpc="1">
            <a:prstTxWarp prst="textNoShape">
              <a:avLst/>
            </a:prstTxWarp>
          </a:bodyPr>
          <a:lstStyle>
            <a:lvl1pPr eaLnBrk="1" hangingPunct="1">
              <a:defRPr sz="1200">
                <a:latin typeface="+mn-lt"/>
              </a:defRPr>
            </a:lvl1pPr>
          </a:lstStyle>
          <a:p>
            <a:endParaRPr lang="en-US">
              <a:solidFill>
                <a:srgbClr val="000000"/>
              </a:solidFill>
              <a:latin typeface="Verdana"/>
            </a:endParaRPr>
          </a:p>
        </p:txBody>
      </p:sp>
      <p:sp>
        <p:nvSpPr>
          <p:cNvPr id="1149957" name="Rectangle 5"/>
          <p:cNvSpPr>
            <a:spLocks noGrp="1" noChangeArrowheads="1"/>
          </p:cNvSpPr>
          <p:nvPr>
            <p:ph type="ftr" sz="quarter" idx="3"/>
          </p:nvPr>
        </p:nvSpPr>
        <p:spPr bwMode="auto">
          <a:xfrm>
            <a:off x="3124200" y="6248401"/>
            <a:ext cx="2895600" cy="457200"/>
          </a:xfrm>
          <a:prstGeom prst="rect">
            <a:avLst/>
          </a:prstGeom>
          <a:noFill/>
          <a:ln>
            <a:miter lim="800000"/>
            <a:headEnd/>
            <a:tailEnd/>
          </a:ln>
        </p:spPr>
        <p:txBody>
          <a:bodyPr vert="horz" wrap="square" lIns="91426" tIns="45712" rIns="91426" bIns="45712" numCol="1" anchor="t" anchorCtr="0" compatLnSpc="1">
            <a:prstTxWarp prst="textNoShape">
              <a:avLst/>
            </a:prstTxWarp>
          </a:bodyPr>
          <a:lstStyle>
            <a:lvl1pPr algn="ctr" eaLnBrk="1" hangingPunct="1">
              <a:defRPr sz="1200">
                <a:latin typeface="+mn-lt"/>
              </a:defRPr>
            </a:lvl1pPr>
          </a:lstStyle>
          <a:p>
            <a:endParaRPr lang="en-US">
              <a:solidFill>
                <a:srgbClr val="000000"/>
              </a:solidFill>
              <a:latin typeface="Verdana"/>
            </a:endParaRPr>
          </a:p>
        </p:txBody>
      </p:sp>
      <p:sp>
        <p:nvSpPr>
          <p:cNvPr id="1149958" name="Rectangle 6"/>
          <p:cNvSpPr>
            <a:spLocks noGrp="1" noChangeArrowheads="1"/>
          </p:cNvSpPr>
          <p:nvPr>
            <p:ph type="sldNum" sz="quarter" idx="4"/>
          </p:nvPr>
        </p:nvSpPr>
        <p:spPr bwMode="auto">
          <a:xfrm>
            <a:off x="6553200" y="6248401"/>
            <a:ext cx="1905000" cy="457200"/>
          </a:xfrm>
          <a:prstGeom prst="rect">
            <a:avLst/>
          </a:prstGeom>
          <a:noFill/>
          <a:ln>
            <a:miter lim="800000"/>
            <a:headEnd/>
            <a:tailEnd/>
          </a:ln>
        </p:spPr>
        <p:txBody>
          <a:bodyPr vert="horz" wrap="square" lIns="91426" tIns="45712" rIns="91426" bIns="45712" numCol="1" anchor="t" anchorCtr="0" compatLnSpc="1">
            <a:prstTxWarp prst="textNoShape">
              <a:avLst/>
            </a:prstTxWarp>
          </a:bodyPr>
          <a:lstStyle>
            <a:lvl1pPr algn="r" eaLnBrk="1" hangingPunct="1">
              <a:defRPr sz="1200">
                <a:latin typeface="+mn-lt"/>
              </a:defRPr>
            </a:lvl1pPr>
          </a:lstStyle>
          <a:p>
            <a:fld id="{5B58FB5A-09EE-46C3-9E5E-8EC06AB66787}" type="slidenum">
              <a:rPr lang="en-US">
                <a:solidFill>
                  <a:srgbClr val="000000"/>
                </a:solidFill>
                <a:latin typeface="Verdana"/>
              </a:rPr>
              <a:pPr/>
              <a:t>‹#›</a:t>
            </a:fld>
            <a:endParaRPr lang="en-US">
              <a:solidFill>
                <a:srgbClr val="000000"/>
              </a:solidFill>
              <a:latin typeface="Verdana"/>
            </a:endParaRPr>
          </a:p>
        </p:txBody>
      </p:sp>
    </p:spTree>
    <p:extLst>
      <p:ext uri="{BB962C8B-B14F-4D97-AF65-F5344CB8AC3E}">
        <p14:creationId xmlns:p14="http://schemas.microsoft.com/office/powerpoint/2010/main" val="311466448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4" name="Picture 3"/>
          <p:cNvPicPr>
            <a:picLocks noChangeAspect="1"/>
          </p:cNvPicPr>
          <p:nvPr userDrawn="1"/>
        </p:nvPicPr>
        <p:blipFill>
          <a:blip r:embed="rId2"/>
          <a:stretch>
            <a:fillRect/>
          </a:stretch>
        </p:blipFill>
        <p:spPr>
          <a:xfrm>
            <a:off x="67800" y="228600"/>
            <a:ext cx="694200" cy="684690"/>
          </a:xfrm>
          <a:prstGeom prst="rect">
            <a:avLst/>
          </a:prstGeom>
        </p:spPr>
      </p:pic>
    </p:spTree>
    <p:extLst>
      <p:ext uri="{BB962C8B-B14F-4D97-AF65-F5344CB8AC3E}">
        <p14:creationId xmlns:p14="http://schemas.microsoft.com/office/powerpoint/2010/main" val="20196161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3" name="Picture 2"/>
          <p:cNvPicPr>
            <a:picLocks noChangeAspect="1"/>
          </p:cNvPicPr>
          <p:nvPr userDrawn="1"/>
        </p:nvPicPr>
        <p:blipFill>
          <a:blip r:embed="rId2"/>
          <a:stretch>
            <a:fillRect/>
          </a:stretch>
        </p:blipFill>
        <p:spPr>
          <a:xfrm>
            <a:off x="67800" y="228600"/>
            <a:ext cx="694200" cy="684690"/>
          </a:xfrm>
          <a:prstGeom prst="rect">
            <a:avLst/>
          </a:prstGeom>
        </p:spPr>
      </p:pic>
    </p:spTree>
    <p:extLst>
      <p:ext uri="{BB962C8B-B14F-4D97-AF65-F5344CB8AC3E}">
        <p14:creationId xmlns:p14="http://schemas.microsoft.com/office/powerpoint/2010/main" val="26601322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Slide White">
    <p:spTree>
      <p:nvGrpSpPr>
        <p:cNvPr id="1" name=""/>
        <p:cNvGrpSpPr/>
        <p:nvPr/>
      </p:nvGrpSpPr>
      <p:grpSpPr>
        <a:xfrm>
          <a:off x="0" y="0"/>
          <a:ext cx="0" cy="0"/>
          <a:chOff x="0" y="0"/>
          <a:chExt cx="0" cy="0"/>
        </a:xfrm>
      </p:grpSpPr>
      <p:sp>
        <p:nvSpPr>
          <p:cNvPr id="48" name="Subtitle 2"/>
          <p:cNvSpPr>
            <a:spLocks noGrp="1"/>
          </p:cNvSpPr>
          <p:nvPr>
            <p:ph type="subTitle" idx="1" hasCustomPrompt="1"/>
          </p:nvPr>
        </p:nvSpPr>
        <p:spPr>
          <a:xfrm>
            <a:off x="236383" y="4464082"/>
            <a:ext cx="8112126"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001" indent="0" algn="ctr">
              <a:buNone/>
              <a:defRPr>
                <a:solidFill>
                  <a:schemeClr val="tx1">
                    <a:tint val="75000"/>
                  </a:schemeClr>
                </a:solidFill>
              </a:defRPr>
            </a:lvl2pPr>
            <a:lvl3pPr marL="914019" indent="0" algn="ctr">
              <a:buNone/>
              <a:defRPr>
                <a:solidFill>
                  <a:schemeClr val="tx1">
                    <a:tint val="75000"/>
                  </a:schemeClr>
                </a:solidFill>
              </a:defRPr>
            </a:lvl3pPr>
            <a:lvl4pPr marL="1371027" indent="0" algn="ctr">
              <a:buNone/>
              <a:defRPr>
                <a:solidFill>
                  <a:schemeClr val="tx1">
                    <a:tint val="75000"/>
                  </a:schemeClr>
                </a:solidFill>
              </a:defRPr>
            </a:lvl4pPr>
            <a:lvl5pPr marL="1828040" indent="0" algn="ctr">
              <a:buNone/>
              <a:defRPr>
                <a:solidFill>
                  <a:schemeClr val="tx1">
                    <a:tint val="75000"/>
                  </a:schemeClr>
                </a:solidFill>
              </a:defRPr>
            </a:lvl5pPr>
            <a:lvl6pPr marL="2285041" indent="0" algn="ctr">
              <a:buNone/>
              <a:defRPr>
                <a:solidFill>
                  <a:schemeClr val="tx1">
                    <a:tint val="75000"/>
                  </a:schemeClr>
                </a:solidFill>
              </a:defRPr>
            </a:lvl6pPr>
            <a:lvl7pPr marL="2742057" indent="0" algn="ctr">
              <a:buNone/>
              <a:defRPr>
                <a:solidFill>
                  <a:schemeClr val="tx1">
                    <a:tint val="75000"/>
                  </a:schemeClr>
                </a:solidFill>
              </a:defRPr>
            </a:lvl7pPr>
            <a:lvl8pPr marL="3199067" indent="0" algn="ctr">
              <a:buNone/>
              <a:defRPr>
                <a:solidFill>
                  <a:schemeClr val="tx1">
                    <a:tint val="75000"/>
                  </a:schemeClr>
                </a:solidFill>
              </a:defRPr>
            </a:lvl8pPr>
            <a:lvl9pPr marL="3656080" indent="0" algn="ctr">
              <a:buNone/>
              <a:defRPr>
                <a:solidFill>
                  <a:schemeClr val="tx1">
                    <a:tint val="75000"/>
                  </a:schemeClr>
                </a:solidFill>
              </a:defRPr>
            </a:lvl9pPr>
          </a:lstStyle>
          <a:p>
            <a:pPr marL="0" lvl="0" indent="0" algn="l" defTabSz="914019" rtl="0" eaLnBrk="1" latinLnBrk="0" hangingPunct="1">
              <a:lnSpc>
                <a:spcPct val="95000"/>
              </a:lnSpc>
              <a:spcBef>
                <a:spcPts val="1440"/>
              </a:spcBef>
              <a:buClr>
                <a:srgbClr val="92D050"/>
              </a:buClr>
              <a:buSzPct val="90000"/>
              <a:buFont typeface="Arial" pitchFamily="34" charset="0"/>
              <a:buNone/>
              <a:tabLst/>
            </a:pPr>
            <a:r>
              <a:rPr lang="en-US" dirty="0" smtClean="0"/>
              <a:t>Presenter Name</a:t>
            </a:r>
            <a:endParaRPr lang="en-US" dirty="0"/>
          </a:p>
        </p:txBody>
      </p:sp>
      <p:sp>
        <p:nvSpPr>
          <p:cNvPr id="50" name="Title 1"/>
          <p:cNvSpPr>
            <a:spLocks noGrp="1"/>
          </p:cNvSpPr>
          <p:nvPr>
            <p:ph type="ctrTitle" hasCustomPrompt="1"/>
          </p:nvPr>
        </p:nvSpPr>
        <p:spPr>
          <a:xfrm>
            <a:off x="221393" y="1248243"/>
            <a:ext cx="8112125" cy="2907239"/>
          </a:xfrm>
        </p:spPr>
        <p:txBody>
          <a:bodyPr/>
          <a:lstStyle>
            <a:lvl1pPr algn="l" defTabSz="914019" rtl="0" eaLnBrk="1" latinLnBrk="0" hangingPunct="1">
              <a:lnSpc>
                <a:spcPct val="90000"/>
              </a:lnSpc>
              <a:spcBef>
                <a:spcPct val="0"/>
              </a:spcBef>
              <a:buNone/>
              <a:defRPr lang="en-US" sz="5500" b="0" kern="1200" spc="0" baseline="0" dirty="0">
                <a:solidFill>
                  <a:schemeClr val="tx1">
                    <a:lumMod val="20000"/>
                    <a:lumOff val="80000"/>
                  </a:schemeClr>
                </a:solidFill>
                <a:latin typeface="+mj-lt"/>
                <a:ea typeface="+mj-ea"/>
                <a:cs typeface="+mj-cs"/>
              </a:defRPr>
            </a:lvl1pPr>
          </a:lstStyle>
          <a:p>
            <a:r>
              <a:rPr lang="en-US" dirty="0" smtClean="0"/>
              <a:t>Presentation Title Goes Here</a:t>
            </a:r>
            <a:endParaRPr lang="en-US" dirty="0"/>
          </a:p>
        </p:txBody>
      </p:sp>
      <p:sp>
        <p:nvSpPr>
          <p:cNvPr id="51" name="Text Placeholder 50"/>
          <p:cNvSpPr>
            <a:spLocks noGrp="1"/>
          </p:cNvSpPr>
          <p:nvPr>
            <p:ph type="body" sz="quarter" idx="10" hasCustomPrompt="1"/>
          </p:nvPr>
        </p:nvSpPr>
        <p:spPr>
          <a:xfrm>
            <a:off x="235806" y="4785927"/>
            <a:ext cx="8110268" cy="395288"/>
          </a:xfrm>
        </p:spPr>
        <p:txBody>
          <a:bodyPr/>
          <a:lstStyle>
            <a:lvl1pPr marL="0" indent="0">
              <a:buFontTx/>
              <a:buNone/>
              <a:defRPr lang="en-US" sz="1900" kern="1200" dirty="0" smtClean="0">
                <a:solidFill>
                  <a:schemeClr val="bg1"/>
                </a:solidFill>
                <a:latin typeface="+mj-lt"/>
                <a:ea typeface="+mn-ea"/>
                <a:cs typeface="+mn-cs"/>
              </a:defRPr>
            </a:lvl1pPr>
            <a:lvl2pPr>
              <a:buFontTx/>
              <a:buNone/>
              <a:defRPr lang="en-US" sz="2000" kern="1200" dirty="0" smtClean="0">
                <a:solidFill>
                  <a:srgbClr val="6DB344"/>
                </a:solidFill>
                <a:latin typeface="+mj-lt"/>
                <a:ea typeface="+mn-ea"/>
                <a:cs typeface="+mn-cs"/>
              </a:defRPr>
            </a:lvl2pPr>
            <a:lvl3pPr>
              <a:buFontTx/>
              <a:buNone/>
              <a:defRPr lang="en-US" sz="2000" kern="1200" dirty="0" smtClean="0">
                <a:solidFill>
                  <a:srgbClr val="6DB344"/>
                </a:solidFill>
                <a:latin typeface="+mj-lt"/>
                <a:ea typeface="+mn-ea"/>
                <a:cs typeface="+mn-cs"/>
              </a:defRPr>
            </a:lvl3pPr>
            <a:lvl4pPr>
              <a:buFontTx/>
              <a:buNone/>
              <a:defRPr lang="en-US" sz="2000" kern="1200" dirty="0" smtClean="0">
                <a:solidFill>
                  <a:srgbClr val="6DB344"/>
                </a:solidFill>
                <a:latin typeface="+mj-lt"/>
                <a:ea typeface="+mn-ea"/>
                <a:cs typeface="+mn-cs"/>
              </a:defRPr>
            </a:lvl4pPr>
            <a:lvl5pPr>
              <a:buFontTx/>
              <a:buNone/>
              <a:defRPr lang="en-US" sz="2000" kern="1200" dirty="0" smtClean="0">
                <a:solidFill>
                  <a:srgbClr val="6DB344"/>
                </a:solidFill>
                <a:latin typeface="+mj-lt"/>
                <a:ea typeface="+mn-ea"/>
                <a:cs typeface="+mn-cs"/>
              </a:defRPr>
            </a:lvl5pPr>
          </a:lstStyle>
          <a:p>
            <a:pPr lvl="0"/>
            <a:r>
              <a:rPr lang="en-US" dirty="0" smtClean="0"/>
              <a:t>Presenter Title</a:t>
            </a:r>
            <a:endParaRPr lang="en-US" dirty="0"/>
          </a:p>
        </p:txBody>
      </p:sp>
      <p:sp>
        <p:nvSpPr>
          <p:cNvPr id="54" name="Text Placeholder 53"/>
          <p:cNvSpPr>
            <a:spLocks noGrp="1"/>
          </p:cNvSpPr>
          <p:nvPr>
            <p:ph type="body" sz="quarter" idx="11" hasCustomPrompt="1"/>
          </p:nvPr>
        </p:nvSpPr>
        <p:spPr>
          <a:xfrm>
            <a:off x="235805" y="5273678"/>
            <a:ext cx="8124560" cy="400051"/>
          </a:xfrm>
        </p:spPr>
        <p:txBody>
          <a:bodyPr/>
          <a:lstStyle>
            <a:lvl1pPr marL="0" indent="0">
              <a:buFontTx/>
              <a:buNone/>
              <a:defRPr lang="en-US" sz="1500" kern="1200" dirty="0" smtClean="0">
                <a:solidFill>
                  <a:schemeClr val="bg1"/>
                </a:solidFill>
                <a:latin typeface="+mj-lt"/>
                <a:ea typeface="+mn-ea"/>
                <a:cs typeface="+mn-cs"/>
              </a:defRPr>
            </a:lvl1pPr>
            <a:lvl2pPr marL="0" indent="0">
              <a:buFontTx/>
              <a:buNone/>
              <a:defRPr lang="en-US" sz="2000" kern="1200" dirty="0" smtClean="0">
                <a:solidFill>
                  <a:srgbClr val="6DB344"/>
                </a:solidFill>
                <a:latin typeface="+mj-lt"/>
                <a:ea typeface="+mn-ea"/>
                <a:cs typeface="+mn-cs"/>
              </a:defRPr>
            </a:lvl2pPr>
            <a:lvl3pPr marL="0" indent="0">
              <a:buFontTx/>
              <a:buNone/>
              <a:defRPr lang="en-US" sz="2000" kern="1200" dirty="0" smtClean="0">
                <a:solidFill>
                  <a:srgbClr val="6DB344"/>
                </a:solidFill>
                <a:latin typeface="+mj-lt"/>
                <a:ea typeface="+mn-ea"/>
                <a:cs typeface="+mn-cs"/>
              </a:defRPr>
            </a:lvl3pPr>
            <a:lvl4pPr marL="0" indent="0">
              <a:buFontTx/>
              <a:buNone/>
              <a:defRPr lang="en-US" sz="2000" kern="1200" dirty="0" smtClean="0">
                <a:solidFill>
                  <a:srgbClr val="6DB344"/>
                </a:solidFill>
                <a:latin typeface="+mj-lt"/>
                <a:ea typeface="+mn-ea"/>
                <a:cs typeface="+mn-cs"/>
              </a:defRPr>
            </a:lvl4pPr>
            <a:lvl5pPr marL="0" indent="0">
              <a:buFontTx/>
              <a:buNone/>
              <a:defRPr lang="en-US" sz="2000" kern="1200" dirty="0" smtClean="0">
                <a:solidFill>
                  <a:srgbClr val="6DB344"/>
                </a:solidFill>
                <a:latin typeface="+mj-lt"/>
                <a:ea typeface="+mn-ea"/>
                <a:cs typeface="+mn-cs"/>
              </a:defRPr>
            </a:lvl5pPr>
          </a:lstStyle>
          <a:p>
            <a:pPr lvl="0"/>
            <a:r>
              <a:rPr lang="en-US" dirty="0" smtClean="0"/>
              <a:t>Date</a:t>
            </a:r>
            <a:endParaRPr lang="en-US" dirty="0"/>
          </a:p>
        </p:txBody>
      </p:sp>
    </p:spTree>
    <p:extLst>
      <p:ext uri="{BB962C8B-B14F-4D97-AF65-F5344CB8AC3E}">
        <p14:creationId xmlns:p14="http://schemas.microsoft.com/office/powerpoint/2010/main" val="15208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229712" y="432215"/>
            <a:ext cx="8580923" cy="838200"/>
          </a:xfrm>
        </p:spPr>
        <p:txBody>
          <a:bodyPr/>
          <a:lstStyle>
            <a:lvl1pPr algn="l" defTabSz="914019" rtl="0" eaLnBrk="1" latinLnBrk="0" hangingPunct="1">
              <a:lnSpc>
                <a:spcPct val="80000"/>
              </a:lnSpc>
              <a:spcBef>
                <a:spcPct val="0"/>
              </a:spcBef>
              <a:buNone/>
              <a:defRPr lang="en-US" sz="4000" b="0" kern="1200" spc="0" baseline="0" dirty="0">
                <a:solidFill>
                  <a:srgbClr val="FFC000"/>
                </a:solidFill>
                <a:latin typeface="+mj-lt"/>
                <a:ea typeface="+mj-ea"/>
                <a:cs typeface="+mj-cs"/>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233232" y="1344168"/>
            <a:ext cx="8570912" cy="4965192"/>
          </a:xfrm>
        </p:spPr>
        <p:txBody>
          <a:bodyPr>
            <a:noAutofit/>
          </a:bodyPr>
          <a:lstStyle>
            <a:lvl1pPr marL="347472" indent="-347472">
              <a:lnSpc>
                <a:spcPct val="100000"/>
              </a:lnSpc>
              <a:spcBef>
                <a:spcPts val="768"/>
              </a:spcBef>
              <a:buClr>
                <a:schemeClr val="tx1">
                  <a:lumMod val="60000"/>
                  <a:lumOff val="40000"/>
                </a:schemeClr>
              </a:buClr>
              <a:tabLst/>
              <a:defRPr sz="3200">
                <a:solidFill>
                  <a:schemeClr val="bg1"/>
                </a:solidFill>
                <a:latin typeface="+mj-lt"/>
              </a:defRPr>
            </a:lvl1pPr>
            <a:lvl2pPr marL="740664" indent="-283464">
              <a:lnSpc>
                <a:spcPct val="100000"/>
              </a:lnSpc>
              <a:spcBef>
                <a:spcPts val="0"/>
              </a:spcBef>
              <a:buClr>
                <a:schemeClr val="tx1">
                  <a:lumMod val="60000"/>
                  <a:lumOff val="40000"/>
                </a:schemeClr>
              </a:buClr>
              <a:buSzPct val="90000"/>
              <a:buFont typeface="Lucida Grande"/>
              <a:buChar char="-"/>
              <a:tabLst/>
              <a:defRPr sz="2400">
                <a:solidFill>
                  <a:schemeClr val="bg1"/>
                </a:solidFill>
                <a:latin typeface="+mj-lt"/>
              </a:defRPr>
            </a:lvl2pPr>
            <a:lvl3pPr marL="1211580" indent="-342900">
              <a:lnSpc>
                <a:spcPct val="100000"/>
              </a:lnSpc>
              <a:spcBef>
                <a:spcPts val="0"/>
              </a:spcBef>
              <a:buClr>
                <a:schemeClr val="tx1">
                  <a:lumMod val="60000"/>
                  <a:lumOff val="40000"/>
                </a:schemeClr>
              </a:buClr>
              <a:buFont typeface="Lucida Grande"/>
              <a:buChar char="-"/>
              <a:tabLst/>
              <a:defRPr sz="2000">
                <a:solidFill>
                  <a:schemeClr val="bg1"/>
                </a:solidFill>
                <a:latin typeface="+mj-lt"/>
              </a:defRPr>
            </a:lvl3pPr>
            <a:lvl4pPr marL="1714500" indent="-342900">
              <a:lnSpc>
                <a:spcPct val="100000"/>
              </a:lnSpc>
              <a:spcBef>
                <a:spcPts val="0"/>
              </a:spcBef>
              <a:buSzPct val="80000"/>
              <a:buFont typeface="Courier New"/>
              <a:buChar char="o"/>
              <a:tabLst/>
              <a:defRPr sz="1600">
                <a:solidFill>
                  <a:schemeClr val="bg1"/>
                </a:solidFill>
                <a:latin typeface="+mj-lt"/>
              </a:defRPr>
            </a:lvl4pPr>
            <a:lvl5pPr marL="2057400" indent="-228600">
              <a:lnSpc>
                <a:spcPct val="100000"/>
              </a:lnSpc>
              <a:spcBef>
                <a:spcPts val="0"/>
              </a:spcBef>
              <a:buSzPct val="80000"/>
              <a:buFont typeface="Lucida Grande"/>
              <a:buChar char="&gt;"/>
              <a:tabLst/>
              <a:defRPr>
                <a:solidFill>
                  <a:schemeClr val="bg1"/>
                </a:solidFill>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62591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94993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ullet">
    <p:spTree>
      <p:nvGrpSpPr>
        <p:cNvPr id="1" name=""/>
        <p:cNvGrpSpPr/>
        <p:nvPr/>
      </p:nvGrpSpPr>
      <p:grpSpPr>
        <a:xfrm>
          <a:off x="0" y="0"/>
          <a:ext cx="0" cy="0"/>
          <a:chOff x="0" y="0"/>
          <a:chExt cx="0" cy="0"/>
        </a:xfrm>
      </p:grpSpPr>
      <p:sp>
        <p:nvSpPr>
          <p:cNvPr id="2" name="Title 1"/>
          <p:cNvSpPr>
            <a:spLocks noGrp="1"/>
          </p:cNvSpPr>
          <p:nvPr>
            <p:ph type="title"/>
          </p:nvPr>
        </p:nvSpPr>
        <p:spPr>
          <a:xfrm>
            <a:off x="229712" y="432215"/>
            <a:ext cx="8580923" cy="838200"/>
          </a:xfrm>
        </p:spPr>
        <p:txBody>
          <a:bodyPr/>
          <a:lstStyle>
            <a:lvl1pPr algn="l" defTabSz="914019" rtl="0" eaLnBrk="1" latinLnBrk="0" hangingPunct="1">
              <a:lnSpc>
                <a:spcPct val="80000"/>
              </a:lnSpc>
              <a:spcBef>
                <a:spcPct val="0"/>
              </a:spcBef>
              <a:buNone/>
              <a:defRPr lang="en-US" sz="4000" b="0" kern="1200" spc="0" baseline="0" dirty="0">
                <a:solidFill>
                  <a:srgbClr val="FFC000"/>
                </a:solidFill>
                <a:latin typeface="+mj-lt"/>
                <a:ea typeface="+mj-ea"/>
                <a:cs typeface="+mj-cs"/>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233232" y="1344168"/>
            <a:ext cx="4167273" cy="4965192"/>
          </a:xfrm>
        </p:spPr>
        <p:txBody>
          <a:bodyPr>
            <a:noAutofit/>
          </a:bodyPr>
          <a:lstStyle>
            <a:lvl1pPr marL="347472" indent="-347472">
              <a:lnSpc>
                <a:spcPct val="100000"/>
              </a:lnSpc>
              <a:spcBef>
                <a:spcPts val="768"/>
              </a:spcBef>
              <a:buClr>
                <a:schemeClr val="tx1">
                  <a:lumMod val="60000"/>
                  <a:lumOff val="40000"/>
                </a:schemeClr>
              </a:buClr>
              <a:tabLst/>
              <a:defRPr sz="3200">
                <a:solidFill>
                  <a:schemeClr val="bg1"/>
                </a:solidFill>
                <a:latin typeface="+mj-lt"/>
              </a:defRPr>
            </a:lvl1pPr>
            <a:lvl2pPr marL="740664" indent="-283464">
              <a:lnSpc>
                <a:spcPct val="100000"/>
              </a:lnSpc>
              <a:spcBef>
                <a:spcPts val="0"/>
              </a:spcBef>
              <a:buClr>
                <a:schemeClr val="tx1">
                  <a:lumMod val="60000"/>
                  <a:lumOff val="40000"/>
                </a:schemeClr>
              </a:buClr>
              <a:buSzPct val="90000"/>
              <a:buFont typeface="Lucida Grande"/>
              <a:buChar char="-"/>
              <a:tabLst/>
              <a:defRPr sz="2400">
                <a:solidFill>
                  <a:schemeClr val="bg1"/>
                </a:solidFill>
                <a:latin typeface="+mj-lt"/>
              </a:defRPr>
            </a:lvl2pPr>
            <a:lvl3pPr marL="1211580" indent="-342900">
              <a:lnSpc>
                <a:spcPct val="100000"/>
              </a:lnSpc>
              <a:spcBef>
                <a:spcPts val="0"/>
              </a:spcBef>
              <a:buClr>
                <a:schemeClr val="tx1">
                  <a:lumMod val="60000"/>
                  <a:lumOff val="40000"/>
                </a:schemeClr>
              </a:buClr>
              <a:buFont typeface="Lucida Grande"/>
              <a:buChar char="-"/>
              <a:tabLst/>
              <a:defRPr sz="2000">
                <a:solidFill>
                  <a:schemeClr val="bg1"/>
                </a:solidFill>
                <a:latin typeface="+mj-lt"/>
              </a:defRPr>
            </a:lvl3pPr>
            <a:lvl4pPr marL="1714500" indent="-342900">
              <a:lnSpc>
                <a:spcPct val="100000"/>
              </a:lnSpc>
              <a:spcBef>
                <a:spcPts val="0"/>
              </a:spcBef>
              <a:buSzPct val="80000"/>
              <a:buFont typeface="Courier New"/>
              <a:buChar char="o"/>
              <a:tabLst/>
              <a:defRPr sz="1600">
                <a:solidFill>
                  <a:schemeClr val="bg1"/>
                </a:solidFill>
                <a:latin typeface="+mj-lt"/>
              </a:defRPr>
            </a:lvl4pPr>
            <a:lvl5pPr marL="2057400" indent="-228600">
              <a:lnSpc>
                <a:spcPct val="100000"/>
              </a:lnSpc>
              <a:spcBef>
                <a:spcPts val="0"/>
              </a:spcBef>
              <a:buSzPct val="80000"/>
              <a:buFont typeface="Lucida Grande"/>
              <a:buChar char="&gt;"/>
              <a:tabLst/>
              <a:defRPr>
                <a:solidFill>
                  <a:schemeClr val="bg1"/>
                </a:solidFill>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4634929" y="1359408"/>
            <a:ext cx="4167273" cy="4965192"/>
          </a:xfrm>
        </p:spPr>
        <p:txBody>
          <a:bodyPr>
            <a:noAutofit/>
          </a:bodyPr>
          <a:lstStyle>
            <a:lvl1pPr marL="347472" indent="-347472">
              <a:lnSpc>
                <a:spcPct val="100000"/>
              </a:lnSpc>
              <a:spcBef>
                <a:spcPts val="768"/>
              </a:spcBef>
              <a:buClr>
                <a:schemeClr val="tx1">
                  <a:lumMod val="60000"/>
                  <a:lumOff val="40000"/>
                </a:schemeClr>
              </a:buClr>
              <a:tabLst/>
              <a:defRPr sz="3200">
                <a:solidFill>
                  <a:schemeClr val="bg1"/>
                </a:solidFill>
                <a:latin typeface="+mj-lt"/>
              </a:defRPr>
            </a:lvl1pPr>
            <a:lvl2pPr marL="740664" indent="-283464">
              <a:lnSpc>
                <a:spcPct val="100000"/>
              </a:lnSpc>
              <a:spcBef>
                <a:spcPts val="0"/>
              </a:spcBef>
              <a:buClr>
                <a:schemeClr val="tx1">
                  <a:lumMod val="60000"/>
                  <a:lumOff val="40000"/>
                </a:schemeClr>
              </a:buClr>
              <a:buSzPct val="90000"/>
              <a:buFont typeface="Lucida Grande"/>
              <a:buChar char="-"/>
              <a:tabLst/>
              <a:defRPr sz="2400">
                <a:solidFill>
                  <a:schemeClr val="bg1"/>
                </a:solidFill>
                <a:latin typeface="+mj-lt"/>
              </a:defRPr>
            </a:lvl2pPr>
            <a:lvl3pPr marL="1211580" indent="-342900">
              <a:lnSpc>
                <a:spcPct val="100000"/>
              </a:lnSpc>
              <a:spcBef>
                <a:spcPts val="0"/>
              </a:spcBef>
              <a:buClr>
                <a:schemeClr val="tx1">
                  <a:lumMod val="60000"/>
                  <a:lumOff val="40000"/>
                </a:schemeClr>
              </a:buClr>
              <a:buFont typeface="Lucida Grande"/>
              <a:buChar char="-"/>
              <a:tabLst/>
              <a:defRPr sz="2000">
                <a:solidFill>
                  <a:schemeClr val="bg1"/>
                </a:solidFill>
                <a:latin typeface="+mj-lt"/>
              </a:defRPr>
            </a:lvl3pPr>
            <a:lvl4pPr marL="1714500" indent="-342900">
              <a:lnSpc>
                <a:spcPct val="100000"/>
              </a:lnSpc>
              <a:spcBef>
                <a:spcPts val="0"/>
              </a:spcBef>
              <a:buSzPct val="80000"/>
              <a:buFont typeface="Courier New"/>
              <a:buChar char="o"/>
              <a:tabLst/>
              <a:defRPr sz="1600">
                <a:solidFill>
                  <a:schemeClr val="bg1"/>
                </a:solidFill>
                <a:latin typeface="+mj-lt"/>
              </a:defRPr>
            </a:lvl4pPr>
            <a:lvl5pPr marL="2057400" indent="-228600">
              <a:lnSpc>
                <a:spcPct val="100000"/>
              </a:lnSpc>
              <a:spcBef>
                <a:spcPts val="0"/>
              </a:spcBef>
              <a:buSzPct val="80000"/>
              <a:buFont typeface="Lucida Grande"/>
              <a:buChar char="&gt;"/>
              <a:tabLst/>
              <a:defRPr>
                <a:solidFill>
                  <a:schemeClr val="bg1"/>
                </a:solidFill>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18520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 Goes Here</a:t>
            </a:r>
            <a:endParaRPr lang="en-US" dirty="0"/>
          </a:p>
        </p:txBody>
      </p:sp>
    </p:spTree>
    <p:extLst>
      <p:ext uri="{BB962C8B-B14F-4D97-AF65-F5344CB8AC3E}">
        <p14:creationId xmlns:p14="http://schemas.microsoft.com/office/powerpoint/2010/main" val="514763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 Goes Here</a:t>
            </a:r>
            <a:endParaRPr lang="en-US" dirty="0"/>
          </a:p>
        </p:txBody>
      </p:sp>
      <p:sp>
        <p:nvSpPr>
          <p:cNvPr id="3" name="TextBox 2"/>
          <p:cNvSpPr txBox="1"/>
          <p:nvPr userDrawn="1"/>
        </p:nvSpPr>
        <p:spPr>
          <a:xfrm>
            <a:off x="3371537" y="6473280"/>
            <a:ext cx="2343760" cy="384721"/>
          </a:xfrm>
          <a:prstGeom prst="rect">
            <a:avLst/>
          </a:prstGeom>
          <a:solidFill>
            <a:srgbClr val="071F28"/>
          </a:solidFill>
        </p:spPr>
        <p:txBody>
          <a:bodyPr wrap="square" rtlCol="0">
            <a:spAutoFit/>
          </a:bodyPr>
          <a:lstStyle/>
          <a:p>
            <a:pPr defTabSz="914019" eaLnBrk="1" fontAlgn="auto" hangingPunct="1">
              <a:spcBef>
                <a:spcPts val="0"/>
              </a:spcBef>
              <a:spcAft>
                <a:spcPts val="0"/>
              </a:spcAft>
            </a:pPr>
            <a:endParaRPr lang="en-US" sz="1900" dirty="0">
              <a:solidFill>
                <a:srgbClr val="0096D6"/>
              </a:solidFill>
              <a:latin typeface="Arial"/>
            </a:endParaRPr>
          </a:p>
        </p:txBody>
      </p:sp>
    </p:spTree>
    <p:extLst>
      <p:ext uri="{BB962C8B-B14F-4D97-AF65-F5344CB8AC3E}">
        <p14:creationId xmlns:p14="http://schemas.microsoft.com/office/powerpoint/2010/main" val="391807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71457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1948990" y="0"/>
            <a:ext cx="7195011" cy="6858000"/>
          </a:xfrm>
          <a:prstGeom prst="rect">
            <a:avLst/>
          </a:prstGeom>
        </p:spPr>
      </p:pic>
      <p:sp>
        <p:nvSpPr>
          <p:cNvPr id="4" name="Freeform 6"/>
          <p:cNvSpPr>
            <a:spLocks/>
          </p:cNvSpPr>
          <p:nvPr userDrawn="1"/>
        </p:nvSpPr>
        <p:spPr bwMode="auto">
          <a:xfrm>
            <a:off x="4358240" y="0"/>
            <a:ext cx="4792909" cy="6858000"/>
          </a:xfrm>
          <a:custGeom>
            <a:avLst/>
            <a:gdLst>
              <a:gd name="T0" fmla="*/ 2012 w 2012"/>
              <a:gd name="T1" fmla="*/ 0 h 2160"/>
              <a:gd name="T2" fmla="*/ 1651 w 2012"/>
              <a:gd name="T3" fmla="*/ 0 h 2160"/>
              <a:gd name="T4" fmla="*/ 0 w 2012"/>
              <a:gd name="T5" fmla="*/ 1998 h 2160"/>
              <a:gd name="T6" fmla="*/ 7 w 2012"/>
              <a:gd name="T7" fmla="*/ 2160 h 2160"/>
              <a:gd name="T8" fmla="*/ 2012 w 2012"/>
              <a:gd name="T9" fmla="*/ 2160 h 2160"/>
              <a:gd name="T10" fmla="*/ 2012 w 2012"/>
              <a:gd name="T11" fmla="*/ 0 h 2160"/>
            </a:gdLst>
            <a:ahLst/>
            <a:cxnLst>
              <a:cxn ang="0">
                <a:pos x="T0" y="T1"/>
              </a:cxn>
              <a:cxn ang="0">
                <a:pos x="T2" y="T3"/>
              </a:cxn>
              <a:cxn ang="0">
                <a:pos x="T4" y="T5"/>
              </a:cxn>
              <a:cxn ang="0">
                <a:pos x="T6" y="T7"/>
              </a:cxn>
              <a:cxn ang="0">
                <a:pos x="T8" y="T9"/>
              </a:cxn>
              <a:cxn ang="0">
                <a:pos x="T10" y="T11"/>
              </a:cxn>
            </a:cxnLst>
            <a:rect l="0" t="0" r="r" b="b"/>
            <a:pathLst>
              <a:path w="2012" h="2160">
                <a:moveTo>
                  <a:pt x="2012" y="0"/>
                </a:moveTo>
                <a:cubicBezTo>
                  <a:pt x="1651" y="0"/>
                  <a:pt x="1651" y="0"/>
                  <a:pt x="1651" y="0"/>
                </a:cubicBezTo>
                <a:cubicBezTo>
                  <a:pt x="711" y="179"/>
                  <a:pt x="0" y="1005"/>
                  <a:pt x="0" y="1998"/>
                </a:cubicBezTo>
                <a:cubicBezTo>
                  <a:pt x="0" y="2052"/>
                  <a:pt x="2" y="2106"/>
                  <a:pt x="7" y="2160"/>
                </a:cubicBezTo>
                <a:cubicBezTo>
                  <a:pt x="2012" y="2160"/>
                  <a:pt x="2012" y="2160"/>
                  <a:pt x="2012" y="2160"/>
                </a:cubicBezTo>
                <a:cubicBezTo>
                  <a:pt x="2012" y="0"/>
                  <a:pt x="2012" y="0"/>
                  <a:pt x="2012" y="0"/>
                </a:cubicBezTo>
              </a:path>
            </a:pathLst>
          </a:custGeom>
          <a:gradFill flip="none" rotWithShape="1">
            <a:gsLst>
              <a:gs pos="0">
                <a:srgbClr val="5DB8CA">
                  <a:alpha val="15000"/>
                </a:srgbClr>
              </a:gs>
              <a:gs pos="100000">
                <a:srgbClr val="1F1F1F">
                  <a:alpha val="65000"/>
                </a:srgbClr>
              </a:gs>
            </a:gsLst>
            <a:lin ang="2700000" scaled="1"/>
            <a:tileRect/>
          </a:gradFill>
          <a:ln w="28575" cap="rnd">
            <a:gradFill>
              <a:gsLst>
                <a:gs pos="0">
                  <a:srgbClr val="7F7F7F">
                    <a:alpha val="0"/>
                  </a:srgbClr>
                </a:gs>
                <a:gs pos="35000">
                  <a:srgbClr val="7F7F7F"/>
                </a:gs>
                <a:gs pos="100000">
                  <a:srgbClr val="7F7F7F">
                    <a:alpha val="0"/>
                  </a:srgbClr>
                </a:gs>
              </a:gsLst>
              <a:lin ang="5400000" scaled="0"/>
            </a:gradFill>
            <a:prstDash val="solid"/>
            <a:miter lim="800000"/>
            <a:headEnd/>
            <a:tailEnd/>
          </a:ln>
        </p:spPr>
        <p:txBody>
          <a:bodyPr vert="horz" wrap="square" lIns="91428" tIns="45715" rIns="91428" bIns="45715"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grpSp>
        <p:nvGrpSpPr>
          <p:cNvPr id="5" name="Group 897"/>
          <p:cNvGrpSpPr/>
          <p:nvPr userDrawn="1"/>
        </p:nvGrpSpPr>
        <p:grpSpPr>
          <a:xfrm>
            <a:off x="650750" y="1272387"/>
            <a:ext cx="2078875" cy="2784652"/>
            <a:chOff x="4932363" y="415926"/>
            <a:chExt cx="974725" cy="979488"/>
          </a:xfrm>
        </p:grpSpPr>
        <p:sp>
          <p:nvSpPr>
            <p:cNvPr id="6" name="Freeform 738"/>
            <p:cNvSpPr>
              <a:spLocks/>
            </p:cNvSpPr>
            <p:nvPr/>
          </p:nvSpPr>
          <p:spPr bwMode="auto">
            <a:xfrm>
              <a:off x="4987926" y="473076"/>
              <a:ext cx="862013" cy="865188"/>
            </a:xfrm>
            <a:custGeom>
              <a:avLst/>
              <a:gdLst>
                <a:gd name="T0" fmla="*/ 543 w 543"/>
                <a:gd name="T1" fmla="*/ 345 h 545"/>
                <a:gd name="T2" fmla="*/ 272 w 543"/>
                <a:gd name="T3" fmla="*/ 271 h 545"/>
                <a:gd name="T4" fmla="*/ 470 w 543"/>
                <a:gd name="T5" fmla="*/ 472 h 545"/>
                <a:gd name="T6" fmla="*/ 272 w 543"/>
                <a:gd name="T7" fmla="*/ 271 h 545"/>
                <a:gd name="T8" fmla="*/ 345 w 543"/>
                <a:gd name="T9" fmla="*/ 545 h 545"/>
                <a:gd name="T10" fmla="*/ 272 w 543"/>
                <a:gd name="T11" fmla="*/ 271 h 545"/>
                <a:gd name="T12" fmla="*/ 199 w 543"/>
                <a:gd name="T13" fmla="*/ 545 h 545"/>
                <a:gd name="T14" fmla="*/ 272 w 543"/>
                <a:gd name="T15" fmla="*/ 271 h 545"/>
                <a:gd name="T16" fmla="*/ 73 w 543"/>
                <a:gd name="T17" fmla="*/ 472 h 545"/>
                <a:gd name="T18" fmla="*/ 272 w 543"/>
                <a:gd name="T19" fmla="*/ 271 h 545"/>
                <a:gd name="T20" fmla="*/ 0 w 543"/>
                <a:gd name="T21" fmla="*/ 345 h 545"/>
                <a:gd name="T22" fmla="*/ 272 w 543"/>
                <a:gd name="T23" fmla="*/ 271 h 545"/>
                <a:gd name="T24" fmla="*/ 0 w 543"/>
                <a:gd name="T25" fmla="*/ 198 h 545"/>
                <a:gd name="T26" fmla="*/ 272 w 543"/>
                <a:gd name="T27" fmla="*/ 271 h 545"/>
                <a:gd name="T28" fmla="*/ 73 w 543"/>
                <a:gd name="T29" fmla="*/ 73 h 545"/>
                <a:gd name="T30" fmla="*/ 272 w 543"/>
                <a:gd name="T31" fmla="*/ 271 h 545"/>
                <a:gd name="T32" fmla="*/ 199 w 543"/>
                <a:gd name="T33" fmla="*/ 0 h 545"/>
                <a:gd name="T34" fmla="*/ 272 w 543"/>
                <a:gd name="T35" fmla="*/ 271 h 545"/>
                <a:gd name="T36" fmla="*/ 345 w 543"/>
                <a:gd name="T37" fmla="*/ 0 h 545"/>
                <a:gd name="T38" fmla="*/ 272 w 543"/>
                <a:gd name="T39" fmla="*/ 271 h 545"/>
                <a:gd name="T40" fmla="*/ 470 w 543"/>
                <a:gd name="T41" fmla="*/ 73 h 545"/>
                <a:gd name="T42" fmla="*/ 272 w 543"/>
                <a:gd name="T43" fmla="*/ 271 h 545"/>
                <a:gd name="T44" fmla="*/ 543 w 543"/>
                <a:gd name="T45" fmla="*/ 198 h 545"/>
                <a:gd name="T46" fmla="*/ 272 w 543"/>
                <a:gd name="T47" fmla="*/ 271 h 545"/>
                <a:gd name="T48" fmla="*/ 543 w 543"/>
                <a:gd name="T49" fmla="*/ 345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43" h="545">
                  <a:moveTo>
                    <a:pt x="543" y="345"/>
                  </a:moveTo>
                  <a:lnTo>
                    <a:pt x="272" y="271"/>
                  </a:lnTo>
                  <a:lnTo>
                    <a:pt x="470" y="472"/>
                  </a:lnTo>
                  <a:lnTo>
                    <a:pt x="272" y="271"/>
                  </a:lnTo>
                  <a:lnTo>
                    <a:pt x="345" y="545"/>
                  </a:lnTo>
                  <a:lnTo>
                    <a:pt x="272" y="271"/>
                  </a:lnTo>
                  <a:lnTo>
                    <a:pt x="199" y="545"/>
                  </a:lnTo>
                  <a:lnTo>
                    <a:pt x="272" y="271"/>
                  </a:lnTo>
                  <a:lnTo>
                    <a:pt x="73" y="472"/>
                  </a:lnTo>
                  <a:lnTo>
                    <a:pt x="272" y="271"/>
                  </a:lnTo>
                  <a:lnTo>
                    <a:pt x="0" y="345"/>
                  </a:lnTo>
                  <a:lnTo>
                    <a:pt x="272" y="271"/>
                  </a:lnTo>
                  <a:lnTo>
                    <a:pt x="0" y="198"/>
                  </a:lnTo>
                  <a:lnTo>
                    <a:pt x="272" y="271"/>
                  </a:lnTo>
                  <a:lnTo>
                    <a:pt x="73" y="73"/>
                  </a:lnTo>
                  <a:lnTo>
                    <a:pt x="272" y="271"/>
                  </a:lnTo>
                  <a:lnTo>
                    <a:pt x="199" y="0"/>
                  </a:lnTo>
                  <a:lnTo>
                    <a:pt x="272" y="271"/>
                  </a:lnTo>
                  <a:lnTo>
                    <a:pt x="345" y="0"/>
                  </a:lnTo>
                  <a:lnTo>
                    <a:pt x="272" y="271"/>
                  </a:lnTo>
                  <a:lnTo>
                    <a:pt x="470" y="73"/>
                  </a:lnTo>
                  <a:lnTo>
                    <a:pt x="272" y="271"/>
                  </a:lnTo>
                  <a:lnTo>
                    <a:pt x="543" y="198"/>
                  </a:lnTo>
                  <a:lnTo>
                    <a:pt x="272" y="271"/>
                  </a:lnTo>
                  <a:lnTo>
                    <a:pt x="543" y="345"/>
                  </a:lnTo>
                  <a:close/>
                </a:path>
              </a:pathLst>
            </a:cu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7" name="Freeform 739"/>
            <p:cNvSpPr>
              <a:spLocks/>
            </p:cNvSpPr>
            <p:nvPr/>
          </p:nvSpPr>
          <p:spPr bwMode="auto">
            <a:xfrm>
              <a:off x="4987926" y="473076"/>
              <a:ext cx="862013" cy="865188"/>
            </a:xfrm>
            <a:custGeom>
              <a:avLst/>
              <a:gdLst>
                <a:gd name="T0" fmla="*/ 543 w 543"/>
                <a:gd name="T1" fmla="*/ 345 h 545"/>
                <a:gd name="T2" fmla="*/ 272 w 543"/>
                <a:gd name="T3" fmla="*/ 271 h 545"/>
                <a:gd name="T4" fmla="*/ 470 w 543"/>
                <a:gd name="T5" fmla="*/ 472 h 545"/>
                <a:gd name="T6" fmla="*/ 272 w 543"/>
                <a:gd name="T7" fmla="*/ 271 h 545"/>
                <a:gd name="T8" fmla="*/ 345 w 543"/>
                <a:gd name="T9" fmla="*/ 545 h 545"/>
                <a:gd name="T10" fmla="*/ 272 w 543"/>
                <a:gd name="T11" fmla="*/ 271 h 545"/>
                <a:gd name="T12" fmla="*/ 199 w 543"/>
                <a:gd name="T13" fmla="*/ 545 h 545"/>
                <a:gd name="T14" fmla="*/ 272 w 543"/>
                <a:gd name="T15" fmla="*/ 271 h 545"/>
                <a:gd name="T16" fmla="*/ 73 w 543"/>
                <a:gd name="T17" fmla="*/ 472 h 545"/>
                <a:gd name="T18" fmla="*/ 272 w 543"/>
                <a:gd name="T19" fmla="*/ 271 h 545"/>
                <a:gd name="T20" fmla="*/ 0 w 543"/>
                <a:gd name="T21" fmla="*/ 345 h 545"/>
                <a:gd name="T22" fmla="*/ 272 w 543"/>
                <a:gd name="T23" fmla="*/ 271 h 545"/>
                <a:gd name="T24" fmla="*/ 0 w 543"/>
                <a:gd name="T25" fmla="*/ 198 h 545"/>
                <a:gd name="T26" fmla="*/ 272 w 543"/>
                <a:gd name="T27" fmla="*/ 271 h 545"/>
                <a:gd name="T28" fmla="*/ 73 w 543"/>
                <a:gd name="T29" fmla="*/ 73 h 545"/>
                <a:gd name="T30" fmla="*/ 272 w 543"/>
                <a:gd name="T31" fmla="*/ 271 h 545"/>
                <a:gd name="T32" fmla="*/ 199 w 543"/>
                <a:gd name="T33" fmla="*/ 0 h 545"/>
                <a:gd name="T34" fmla="*/ 272 w 543"/>
                <a:gd name="T35" fmla="*/ 271 h 545"/>
                <a:gd name="T36" fmla="*/ 345 w 543"/>
                <a:gd name="T37" fmla="*/ 0 h 545"/>
                <a:gd name="T38" fmla="*/ 272 w 543"/>
                <a:gd name="T39" fmla="*/ 271 h 545"/>
                <a:gd name="T40" fmla="*/ 470 w 543"/>
                <a:gd name="T41" fmla="*/ 73 h 545"/>
                <a:gd name="T42" fmla="*/ 272 w 543"/>
                <a:gd name="T43" fmla="*/ 271 h 545"/>
                <a:gd name="T44" fmla="*/ 543 w 543"/>
                <a:gd name="T45" fmla="*/ 198 h 545"/>
                <a:gd name="T46" fmla="*/ 272 w 543"/>
                <a:gd name="T47" fmla="*/ 271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3" h="545">
                  <a:moveTo>
                    <a:pt x="543" y="345"/>
                  </a:moveTo>
                  <a:lnTo>
                    <a:pt x="272" y="271"/>
                  </a:lnTo>
                  <a:lnTo>
                    <a:pt x="470" y="472"/>
                  </a:lnTo>
                  <a:lnTo>
                    <a:pt x="272" y="271"/>
                  </a:lnTo>
                  <a:lnTo>
                    <a:pt x="345" y="545"/>
                  </a:lnTo>
                  <a:lnTo>
                    <a:pt x="272" y="271"/>
                  </a:lnTo>
                  <a:lnTo>
                    <a:pt x="199" y="545"/>
                  </a:lnTo>
                  <a:lnTo>
                    <a:pt x="272" y="271"/>
                  </a:lnTo>
                  <a:lnTo>
                    <a:pt x="73" y="472"/>
                  </a:lnTo>
                  <a:lnTo>
                    <a:pt x="272" y="271"/>
                  </a:lnTo>
                  <a:lnTo>
                    <a:pt x="0" y="345"/>
                  </a:lnTo>
                  <a:lnTo>
                    <a:pt x="272" y="271"/>
                  </a:lnTo>
                  <a:lnTo>
                    <a:pt x="0" y="198"/>
                  </a:lnTo>
                  <a:lnTo>
                    <a:pt x="272" y="271"/>
                  </a:lnTo>
                  <a:lnTo>
                    <a:pt x="73" y="73"/>
                  </a:lnTo>
                  <a:lnTo>
                    <a:pt x="272" y="271"/>
                  </a:lnTo>
                  <a:lnTo>
                    <a:pt x="199" y="0"/>
                  </a:lnTo>
                  <a:lnTo>
                    <a:pt x="272" y="271"/>
                  </a:lnTo>
                  <a:lnTo>
                    <a:pt x="345" y="0"/>
                  </a:lnTo>
                  <a:lnTo>
                    <a:pt x="272" y="271"/>
                  </a:lnTo>
                  <a:lnTo>
                    <a:pt x="470" y="73"/>
                  </a:lnTo>
                  <a:lnTo>
                    <a:pt x="272" y="271"/>
                  </a:lnTo>
                  <a:lnTo>
                    <a:pt x="543" y="198"/>
                  </a:lnTo>
                  <a:lnTo>
                    <a:pt x="272" y="271"/>
                  </a:lnTo>
                </a:path>
              </a:pathLst>
            </a:cu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8" name="Line 740"/>
            <p:cNvSpPr>
              <a:spLocks noChangeShapeType="1"/>
            </p:cNvSpPr>
            <p:nvPr/>
          </p:nvSpPr>
          <p:spPr bwMode="auto">
            <a:xfrm flipH="1">
              <a:off x="5103814" y="473076"/>
              <a:ext cx="431800" cy="11588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9" name="Line 741"/>
            <p:cNvSpPr>
              <a:spLocks noChangeShapeType="1"/>
            </p:cNvSpPr>
            <p:nvPr/>
          </p:nvSpPr>
          <p:spPr bwMode="auto">
            <a:xfrm flipH="1">
              <a:off x="4987926" y="473076"/>
              <a:ext cx="547688" cy="314325"/>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0" name="Line 742"/>
            <p:cNvSpPr>
              <a:spLocks noChangeShapeType="1"/>
            </p:cNvSpPr>
            <p:nvPr/>
          </p:nvSpPr>
          <p:spPr bwMode="auto">
            <a:xfrm flipH="1">
              <a:off x="4987926" y="473076"/>
              <a:ext cx="547688" cy="54768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1" name="Line 743"/>
            <p:cNvSpPr>
              <a:spLocks noChangeShapeType="1"/>
            </p:cNvSpPr>
            <p:nvPr/>
          </p:nvSpPr>
          <p:spPr bwMode="auto">
            <a:xfrm flipH="1">
              <a:off x="5103814" y="473076"/>
              <a:ext cx="431800" cy="7493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2" name="Line 744"/>
            <p:cNvSpPr>
              <a:spLocks noChangeShapeType="1"/>
            </p:cNvSpPr>
            <p:nvPr/>
          </p:nvSpPr>
          <p:spPr bwMode="auto">
            <a:xfrm>
              <a:off x="5535614" y="473076"/>
              <a:ext cx="0" cy="86518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3" name="Line 745"/>
            <p:cNvSpPr>
              <a:spLocks noChangeShapeType="1"/>
            </p:cNvSpPr>
            <p:nvPr/>
          </p:nvSpPr>
          <p:spPr bwMode="auto">
            <a:xfrm>
              <a:off x="5535614" y="473076"/>
              <a:ext cx="198438" cy="7493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4" name="Line 746"/>
            <p:cNvSpPr>
              <a:spLocks noChangeShapeType="1"/>
            </p:cNvSpPr>
            <p:nvPr/>
          </p:nvSpPr>
          <p:spPr bwMode="auto">
            <a:xfrm>
              <a:off x="5535614" y="473076"/>
              <a:ext cx="314325" cy="54768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5" name="Line 747"/>
            <p:cNvSpPr>
              <a:spLocks noChangeShapeType="1"/>
            </p:cNvSpPr>
            <p:nvPr/>
          </p:nvSpPr>
          <p:spPr bwMode="auto">
            <a:xfrm>
              <a:off x="5535614" y="473076"/>
              <a:ext cx="314325" cy="314325"/>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6" name="Line 748"/>
            <p:cNvSpPr>
              <a:spLocks noChangeShapeType="1"/>
            </p:cNvSpPr>
            <p:nvPr/>
          </p:nvSpPr>
          <p:spPr bwMode="auto">
            <a:xfrm flipH="1" flipV="1">
              <a:off x="5303839" y="473076"/>
              <a:ext cx="430213" cy="11588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7" name="Line 749"/>
            <p:cNvSpPr>
              <a:spLocks noChangeShapeType="1"/>
            </p:cNvSpPr>
            <p:nvPr/>
          </p:nvSpPr>
          <p:spPr bwMode="auto">
            <a:xfrm flipH="1">
              <a:off x="5103814" y="588964"/>
              <a:ext cx="630238" cy="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8" name="Line 750"/>
            <p:cNvSpPr>
              <a:spLocks noChangeShapeType="1"/>
            </p:cNvSpPr>
            <p:nvPr/>
          </p:nvSpPr>
          <p:spPr bwMode="auto">
            <a:xfrm flipH="1">
              <a:off x="4987926" y="588964"/>
              <a:ext cx="746125" cy="19843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9" name="Line 751"/>
            <p:cNvSpPr>
              <a:spLocks noChangeShapeType="1"/>
            </p:cNvSpPr>
            <p:nvPr/>
          </p:nvSpPr>
          <p:spPr bwMode="auto">
            <a:xfrm flipH="1">
              <a:off x="4987926" y="588964"/>
              <a:ext cx="746125" cy="4318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0" name="Line 752"/>
            <p:cNvSpPr>
              <a:spLocks noChangeShapeType="1"/>
            </p:cNvSpPr>
            <p:nvPr/>
          </p:nvSpPr>
          <p:spPr bwMode="auto">
            <a:xfrm flipH="1">
              <a:off x="5303839" y="588964"/>
              <a:ext cx="430213" cy="7493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1" name="Line 753"/>
            <p:cNvSpPr>
              <a:spLocks noChangeShapeType="1"/>
            </p:cNvSpPr>
            <p:nvPr/>
          </p:nvSpPr>
          <p:spPr bwMode="auto">
            <a:xfrm flipH="1">
              <a:off x="5535614" y="588964"/>
              <a:ext cx="198438" cy="7493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2" name="Line 754"/>
            <p:cNvSpPr>
              <a:spLocks noChangeShapeType="1"/>
            </p:cNvSpPr>
            <p:nvPr/>
          </p:nvSpPr>
          <p:spPr bwMode="auto">
            <a:xfrm>
              <a:off x="5734051" y="588964"/>
              <a:ext cx="0" cy="633413"/>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3" name="Line 755"/>
            <p:cNvSpPr>
              <a:spLocks noChangeShapeType="1"/>
            </p:cNvSpPr>
            <p:nvPr/>
          </p:nvSpPr>
          <p:spPr bwMode="auto">
            <a:xfrm>
              <a:off x="5734051" y="588964"/>
              <a:ext cx="115888" cy="4318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4" name="Line 756"/>
            <p:cNvSpPr>
              <a:spLocks noChangeShapeType="1"/>
            </p:cNvSpPr>
            <p:nvPr/>
          </p:nvSpPr>
          <p:spPr bwMode="auto">
            <a:xfrm flipH="1" flipV="1">
              <a:off x="5535614" y="473076"/>
              <a:ext cx="314325" cy="314325"/>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5" name="Line 757"/>
            <p:cNvSpPr>
              <a:spLocks noChangeShapeType="1"/>
            </p:cNvSpPr>
            <p:nvPr/>
          </p:nvSpPr>
          <p:spPr bwMode="auto">
            <a:xfrm flipH="1" flipV="1">
              <a:off x="5303839" y="473076"/>
              <a:ext cx="546100" cy="314325"/>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6" name="Line 758"/>
            <p:cNvSpPr>
              <a:spLocks noChangeShapeType="1"/>
            </p:cNvSpPr>
            <p:nvPr/>
          </p:nvSpPr>
          <p:spPr bwMode="auto">
            <a:xfrm flipH="1" flipV="1">
              <a:off x="5103814" y="588964"/>
              <a:ext cx="746125" cy="19843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7" name="Line 759"/>
            <p:cNvSpPr>
              <a:spLocks noChangeShapeType="1"/>
            </p:cNvSpPr>
            <p:nvPr/>
          </p:nvSpPr>
          <p:spPr bwMode="auto">
            <a:xfrm flipH="1">
              <a:off x="4987926" y="787401"/>
              <a:ext cx="862013" cy="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8" name="Line 760"/>
            <p:cNvSpPr>
              <a:spLocks noChangeShapeType="1"/>
            </p:cNvSpPr>
            <p:nvPr/>
          </p:nvSpPr>
          <p:spPr bwMode="auto">
            <a:xfrm flipH="1">
              <a:off x="5103814" y="787401"/>
              <a:ext cx="746125" cy="434975"/>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9" name="Line 761"/>
            <p:cNvSpPr>
              <a:spLocks noChangeShapeType="1"/>
            </p:cNvSpPr>
            <p:nvPr/>
          </p:nvSpPr>
          <p:spPr bwMode="auto">
            <a:xfrm flipH="1">
              <a:off x="5303839" y="787401"/>
              <a:ext cx="546100" cy="550863"/>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0" name="Line 762"/>
            <p:cNvSpPr>
              <a:spLocks noChangeShapeType="1"/>
            </p:cNvSpPr>
            <p:nvPr/>
          </p:nvSpPr>
          <p:spPr bwMode="auto">
            <a:xfrm flipH="1">
              <a:off x="5535614" y="787401"/>
              <a:ext cx="314325" cy="550863"/>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1" name="Line 763"/>
            <p:cNvSpPr>
              <a:spLocks noChangeShapeType="1"/>
            </p:cNvSpPr>
            <p:nvPr/>
          </p:nvSpPr>
          <p:spPr bwMode="auto">
            <a:xfrm flipH="1">
              <a:off x="5734051" y="787401"/>
              <a:ext cx="115888" cy="434975"/>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2" name="Line 764"/>
            <p:cNvSpPr>
              <a:spLocks noChangeShapeType="1"/>
            </p:cNvSpPr>
            <p:nvPr/>
          </p:nvSpPr>
          <p:spPr bwMode="auto">
            <a:xfrm flipH="1" flipV="1">
              <a:off x="5734051" y="588964"/>
              <a:ext cx="115888" cy="4318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3" name="Line 765"/>
            <p:cNvSpPr>
              <a:spLocks noChangeShapeType="1"/>
            </p:cNvSpPr>
            <p:nvPr/>
          </p:nvSpPr>
          <p:spPr bwMode="auto">
            <a:xfrm flipH="1" flipV="1">
              <a:off x="5535614" y="473076"/>
              <a:ext cx="314325" cy="54768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4" name="Line 766"/>
            <p:cNvSpPr>
              <a:spLocks noChangeShapeType="1"/>
            </p:cNvSpPr>
            <p:nvPr/>
          </p:nvSpPr>
          <p:spPr bwMode="auto">
            <a:xfrm flipH="1" flipV="1">
              <a:off x="5303839" y="473076"/>
              <a:ext cx="546100" cy="54768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5" name="Line 767"/>
            <p:cNvSpPr>
              <a:spLocks noChangeShapeType="1"/>
            </p:cNvSpPr>
            <p:nvPr/>
          </p:nvSpPr>
          <p:spPr bwMode="auto">
            <a:xfrm flipH="1" flipV="1">
              <a:off x="5103814" y="588964"/>
              <a:ext cx="746125" cy="4318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6" name="Line 768"/>
            <p:cNvSpPr>
              <a:spLocks noChangeShapeType="1"/>
            </p:cNvSpPr>
            <p:nvPr/>
          </p:nvSpPr>
          <p:spPr bwMode="auto">
            <a:xfrm flipH="1">
              <a:off x="4987926" y="1020764"/>
              <a:ext cx="862013" cy="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7" name="Line 769"/>
            <p:cNvSpPr>
              <a:spLocks noChangeShapeType="1"/>
            </p:cNvSpPr>
            <p:nvPr/>
          </p:nvSpPr>
          <p:spPr bwMode="auto">
            <a:xfrm flipH="1">
              <a:off x="5103814" y="1020764"/>
              <a:ext cx="746125" cy="201613"/>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8" name="Line 770"/>
            <p:cNvSpPr>
              <a:spLocks noChangeShapeType="1"/>
            </p:cNvSpPr>
            <p:nvPr/>
          </p:nvSpPr>
          <p:spPr bwMode="auto">
            <a:xfrm flipH="1">
              <a:off x="5303839" y="1020764"/>
              <a:ext cx="546100" cy="3175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9" name="Line 771"/>
            <p:cNvSpPr>
              <a:spLocks noChangeShapeType="1"/>
            </p:cNvSpPr>
            <p:nvPr/>
          </p:nvSpPr>
          <p:spPr bwMode="auto">
            <a:xfrm flipH="1">
              <a:off x="5535614" y="1020764"/>
              <a:ext cx="314325" cy="3175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0" name="Line 772"/>
            <p:cNvSpPr>
              <a:spLocks noChangeShapeType="1"/>
            </p:cNvSpPr>
            <p:nvPr/>
          </p:nvSpPr>
          <p:spPr bwMode="auto">
            <a:xfrm flipV="1">
              <a:off x="5734051" y="787401"/>
              <a:ext cx="115888" cy="434975"/>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1" name="Line 773"/>
            <p:cNvSpPr>
              <a:spLocks noChangeShapeType="1"/>
            </p:cNvSpPr>
            <p:nvPr/>
          </p:nvSpPr>
          <p:spPr bwMode="auto">
            <a:xfrm flipV="1">
              <a:off x="5734051" y="588964"/>
              <a:ext cx="0" cy="633413"/>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2" name="Line 774"/>
            <p:cNvSpPr>
              <a:spLocks noChangeShapeType="1"/>
            </p:cNvSpPr>
            <p:nvPr/>
          </p:nvSpPr>
          <p:spPr bwMode="auto">
            <a:xfrm flipH="1" flipV="1">
              <a:off x="5535614" y="473076"/>
              <a:ext cx="198438" cy="7493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3" name="Line 775"/>
            <p:cNvSpPr>
              <a:spLocks noChangeShapeType="1"/>
            </p:cNvSpPr>
            <p:nvPr/>
          </p:nvSpPr>
          <p:spPr bwMode="auto">
            <a:xfrm flipH="1" flipV="1">
              <a:off x="5303839" y="473076"/>
              <a:ext cx="430213" cy="7493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4" name="Line 776"/>
            <p:cNvSpPr>
              <a:spLocks noChangeShapeType="1"/>
            </p:cNvSpPr>
            <p:nvPr/>
          </p:nvSpPr>
          <p:spPr bwMode="auto">
            <a:xfrm flipH="1" flipV="1">
              <a:off x="4987926" y="787401"/>
              <a:ext cx="746125" cy="434975"/>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5" name="Line 777"/>
            <p:cNvSpPr>
              <a:spLocks noChangeShapeType="1"/>
            </p:cNvSpPr>
            <p:nvPr/>
          </p:nvSpPr>
          <p:spPr bwMode="auto">
            <a:xfrm flipH="1" flipV="1">
              <a:off x="4987926" y="1020764"/>
              <a:ext cx="746125" cy="201613"/>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6" name="Line 778"/>
            <p:cNvSpPr>
              <a:spLocks noChangeShapeType="1"/>
            </p:cNvSpPr>
            <p:nvPr/>
          </p:nvSpPr>
          <p:spPr bwMode="auto">
            <a:xfrm flipH="1">
              <a:off x="5103814" y="1222376"/>
              <a:ext cx="630238" cy="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7" name="Line 779"/>
            <p:cNvSpPr>
              <a:spLocks noChangeShapeType="1"/>
            </p:cNvSpPr>
            <p:nvPr/>
          </p:nvSpPr>
          <p:spPr bwMode="auto">
            <a:xfrm flipH="1">
              <a:off x="5303839" y="1222376"/>
              <a:ext cx="430213" cy="11588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8" name="Line 780"/>
            <p:cNvSpPr>
              <a:spLocks noChangeShapeType="1"/>
            </p:cNvSpPr>
            <p:nvPr/>
          </p:nvSpPr>
          <p:spPr bwMode="auto">
            <a:xfrm flipV="1">
              <a:off x="5535614" y="1020764"/>
              <a:ext cx="314325" cy="3175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9" name="Line 781"/>
            <p:cNvSpPr>
              <a:spLocks noChangeShapeType="1"/>
            </p:cNvSpPr>
            <p:nvPr/>
          </p:nvSpPr>
          <p:spPr bwMode="auto">
            <a:xfrm flipV="1">
              <a:off x="5535614" y="787401"/>
              <a:ext cx="314325" cy="550863"/>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50" name="Line 782"/>
            <p:cNvSpPr>
              <a:spLocks noChangeShapeType="1"/>
            </p:cNvSpPr>
            <p:nvPr/>
          </p:nvSpPr>
          <p:spPr bwMode="auto">
            <a:xfrm flipV="1">
              <a:off x="5535614" y="588964"/>
              <a:ext cx="198438" cy="7493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51" name="Line 783"/>
            <p:cNvSpPr>
              <a:spLocks noChangeShapeType="1"/>
            </p:cNvSpPr>
            <p:nvPr/>
          </p:nvSpPr>
          <p:spPr bwMode="auto">
            <a:xfrm flipV="1">
              <a:off x="5535614" y="473076"/>
              <a:ext cx="0" cy="86518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52" name="Line 784"/>
            <p:cNvSpPr>
              <a:spLocks noChangeShapeType="1"/>
            </p:cNvSpPr>
            <p:nvPr/>
          </p:nvSpPr>
          <p:spPr bwMode="auto">
            <a:xfrm flipH="1" flipV="1">
              <a:off x="5103814" y="588964"/>
              <a:ext cx="431800" cy="7493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53" name="Line 785"/>
            <p:cNvSpPr>
              <a:spLocks noChangeShapeType="1"/>
            </p:cNvSpPr>
            <p:nvPr/>
          </p:nvSpPr>
          <p:spPr bwMode="auto">
            <a:xfrm flipH="1" flipV="1">
              <a:off x="4987926" y="787401"/>
              <a:ext cx="547688" cy="550863"/>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54" name="Line 786"/>
            <p:cNvSpPr>
              <a:spLocks noChangeShapeType="1"/>
            </p:cNvSpPr>
            <p:nvPr/>
          </p:nvSpPr>
          <p:spPr bwMode="auto">
            <a:xfrm flipH="1" flipV="1">
              <a:off x="4987926" y="1020764"/>
              <a:ext cx="547688" cy="3175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55" name="Line 787"/>
            <p:cNvSpPr>
              <a:spLocks noChangeShapeType="1"/>
            </p:cNvSpPr>
            <p:nvPr/>
          </p:nvSpPr>
          <p:spPr bwMode="auto">
            <a:xfrm flipH="1" flipV="1">
              <a:off x="5103814" y="1222376"/>
              <a:ext cx="431800" cy="11588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56" name="Line 788"/>
            <p:cNvSpPr>
              <a:spLocks noChangeShapeType="1"/>
            </p:cNvSpPr>
            <p:nvPr/>
          </p:nvSpPr>
          <p:spPr bwMode="auto">
            <a:xfrm flipV="1">
              <a:off x="5303839" y="1222376"/>
              <a:ext cx="430213" cy="11588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57" name="Line 789"/>
            <p:cNvSpPr>
              <a:spLocks noChangeShapeType="1"/>
            </p:cNvSpPr>
            <p:nvPr/>
          </p:nvSpPr>
          <p:spPr bwMode="auto">
            <a:xfrm flipV="1">
              <a:off x="5303839" y="1020764"/>
              <a:ext cx="546100" cy="3175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58" name="Line 790"/>
            <p:cNvSpPr>
              <a:spLocks noChangeShapeType="1"/>
            </p:cNvSpPr>
            <p:nvPr/>
          </p:nvSpPr>
          <p:spPr bwMode="auto">
            <a:xfrm flipV="1">
              <a:off x="5303839" y="787401"/>
              <a:ext cx="546100" cy="550863"/>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59" name="Line 791"/>
            <p:cNvSpPr>
              <a:spLocks noChangeShapeType="1"/>
            </p:cNvSpPr>
            <p:nvPr/>
          </p:nvSpPr>
          <p:spPr bwMode="auto">
            <a:xfrm flipV="1">
              <a:off x="5303839" y="588964"/>
              <a:ext cx="430213" cy="7493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60" name="Line 792"/>
            <p:cNvSpPr>
              <a:spLocks noChangeShapeType="1"/>
            </p:cNvSpPr>
            <p:nvPr/>
          </p:nvSpPr>
          <p:spPr bwMode="auto">
            <a:xfrm flipV="1">
              <a:off x="5303839" y="473076"/>
              <a:ext cx="0" cy="86518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61" name="Line 793"/>
            <p:cNvSpPr>
              <a:spLocks noChangeShapeType="1"/>
            </p:cNvSpPr>
            <p:nvPr/>
          </p:nvSpPr>
          <p:spPr bwMode="auto">
            <a:xfrm flipH="1" flipV="1">
              <a:off x="5103814" y="588964"/>
              <a:ext cx="200025" cy="7493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62" name="Line 794"/>
            <p:cNvSpPr>
              <a:spLocks noChangeShapeType="1"/>
            </p:cNvSpPr>
            <p:nvPr/>
          </p:nvSpPr>
          <p:spPr bwMode="auto">
            <a:xfrm flipH="1" flipV="1">
              <a:off x="4987926" y="787401"/>
              <a:ext cx="315913" cy="550863"/>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63" name="Line 795"/>
            <p:cNvSpPr>
              <a:spLocks noChangeShapeType="1"/>
            </p:cNvSpPr>
            <p:nvPr/>
          </p:nvSpPr>
          <p:spPr bwMode="auto">
            <a:xfrm flipH="1" flipV="1">
              <a:off x="4987926" y="1020764"/>
              <a:ext cx="315913" cy="3175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64" name="Line 796"/>
            <p:cNvSpPr>
              <a:spLocks noChangeShapeType="1"/>
            </p:cNvSpPr>
            <p:nvPr/>
          </p:nvSpPr>
          <p:spPr bwMode="auto">
            <a:xfrm>
              <a:off x="5103814" y="1222376"/>
              <a:ext cx="431800" cy="11588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65" name="Line 797"/>
            <p:cNvSpPr>
              <a:spLocks noChangeShapeType="1"/>
            </p:cNvSpPr>
            <p:nvPr/>
          </p:nvSpPr>
          <p:spPr bwMode="auto">
            <a:xfrm>
              <a:off x="5103814" y="1222376"/>
              <a:ext cx="630238" cy="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66" name="Line 798"/>
            <p:cNvSpPr>
              <a:spLocks noChangeShapeType="1"/>
            </p:cNvSpPr>
            <p:nvPr/>
          </p:nvSpPr>
          <p:spPr bwMode="auto">
            <a:xfrm flipV="1">
              <a:off x="5103814" y="1020764"/>
              <a:ext cx="746125" cy="201613"/>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67" name="Line 799"/>
            <p:cNvSpPr>
              <a:spLocks noChangeShapeType="1"/>
            </p:cNvSpPr>
            <p:nvPr/>
          </p:nvSpPr>
          <p:spPr bwMode="auto">
            <a:xfrm flipV="1">
              <a:off x="5103814" y="787401"/>
              <a:ext cx="746125" cy="434975"/>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68" name="Line 800"/>
            <p:cNvSpPr>
              <a:spLocks noChangeShapeType="1"/>
            </p:cNvSpPr>
            <p:nvPr/>
          </p:nvSpPr>
          <p:spPr bwMode="auto">
            <a:xfrm flipV="1">
              <a:off x="5103814" y="473076"/>
              <a:ext cx="431800" cy="7493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69" name="Line 801"/>
            <p:cNvSpPr>
              <a:spLocks noChangeShapeType="1"/>
            </p:cNvSpPr>
            <p:nvPr/>
          </p:nvSpPr>
          <p:spPr bwMode="auto">
            <a:xfrm flipV="1">
              <a:off x="5103814" y="473076"/>
              <a:ext cx="200025" cy="7493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70" name="Line 802"/>
            <p:cNvSpPr>
              <a:spLocks noChangeShapeType="1"/>
            </p:cNvSpPr>
            <p:nvPr/>
          </p:nvSpPr>
          <p:spPr bwMode="auto">
            <a:xfrm flipV="1">
              <a:off x="5103814" y="588964"/>
              <a:ext cx="0" cy="633413"/>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71" name="Line 803"/>
            <p:cNvSpPr>
              <a:spLocks noChangeShapeType="1"/>
            </p:cNvSpPr>
            <p:nvPr/>
          </p:nvSpPr>
          <p:spPr bwMode="auto">
            <a:xfrm flipH="1" flipV="1">
              <a:off x="4987926" y="787401"/>
              <a:ext cx="115888" cy="434975"/>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72" name="Line 804"/>
            <p:cNvSpPr>
              <a:spLocks noChangeShapeType="1"/>
            </p:cNvSpPr>
            <p:nvPr/>
          </p:nvSpPr>
          <p:spPr bwMode="auto">
            <a:xfrm>
              <a:off x="4987926" y="1020764"/>
              <a:ext cx="315913" cy="3175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73" name="Line 805"/>
            <p:cNvSpPr>
              <a:spLocks noChangeShapeType="1"/>
            </p:cNvSpPr>
            <p:nvPr/>
          </p:nvSpPr>
          <p:spPr bwMode="auto">
            <a:xfrm>
              <a:off x="4987926" y="1020764"/>
              <a:ext cx="547688" cy="3175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74" name="Line 806"/>
            <p:cNvSpPr>
              <a:spLocks noChangeShapeType="1"/>
            </p:cNvSpPr>
            <p:nvPr/>
          </p:nvSpPr>
          <p:spPr bwMode="auto">
            <a:xfrm>
              <a:off x="4987926" y="1020764"/>
              <a:ext cx="746125" cy="201613"/>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75" name="Line 807"/>
            <p:cNvSpPr>
              <a:spLocks noChangeShapeType="1"/>
            </p:cNvSpPr>
            <p:nvPr/>
          </p:nvSpPr>
          <p:spPr bwMode="auto">
            <a:xfrm>
              <a:off x="4987926" y="1020764"/>
              <a:ext cx="862013" cy="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76" name="Line 808"/>
            <p:cNvSpPr>
              <a:spLocks noChangeShapeType="1"/>
            </p:cNvSpPr>
            <p:nvPr/>
          </p:nvSpPr>
          <p:spPr bwMode="auto">
            <a:xfrm flipV="1">
              <a:off x="4987926" y="588964"/>
              <a:ext cx="746125" cy="4318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77" name="Line 809"/>
            <p:cNvSpPr>
              <a:spLocks noChangeShapeType="1"/>
            </p:cNvSpPr>
            <p:nvPr/>
          </p:nvSpPr>
          <p:spPr bwMode="auto">
            <a:xfrm flipV="1">
              <a:off x="4987926" y="473076"/>
              <a:ext cx="547688" cy="54768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78" name="Line 811"/>
            <p:cNvSpPr>
              <a:spLocks noChangeShapeType="1"/>
            </p:cNvSpPr>
            <p:nvPr/>
          </p:nvSpPr>
          <p:spPr bwMode="auto">
            <a:xfrm flipV="1">
              <a:off x="4987926" y="473076"/>
              <a:ext cx="315913" cy="54768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79" name="Line 812"/>
            <p:cNvSpPr>
              <a:spLocks noChangeShapeType="1"/>
            </p:cNvSpPr>
            <p:nvPr/>
          </p:nvSpPr>
          <p:spPr bwMode="auto">
            <a:xfrm flipV="1">
              <a:off x="4987926" y="588964"/>
              <a:ext cx="115888" cy="4318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80" name="Line 813"/>
            <p:cNvSpPr>
              <a:spLocks noChangeShapeType="1"/>
            </p:cNvSpPr>
            <p:nvPr/>
          </p:nvSpPr>
          <p:spPr bwMode="auto">
            <a:xfrm>
              <a:off x="4987926" y="787401"/>
              <a:ext cx="115888" cy="434975"/>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81" name="Line 814"/>
            <p:cNvSpPr>
              <a:spLocks noChangeShapeType="1"/>
            </p:cNvSpPr>
            <p:nvPr/>
          </p:nvSpPr>
          <p:spPr bwMode="auto">
            <a:xfrm>
              <a:off x="4987926" y="787401"/>
              <a:ext cx="315913" cy="550863"/>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82" name="Line 815"/>
            <p:cNvSpPr>
              <a:spLocks noChangeShapeType="1"/>
            </p:cNvSpPr>
            <p:nvPr/>
          </p:nvSpPr>
          <p:spPr bwMode="auto">
            <a:xfrm>
              <a:off x="4987926" y="787401"/>
              <a:ext cx="547688" cy="550863"/>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83" name="Line 816"/>
            <p:cNvSpPr>
              <a:spLocks noChangeShapeType="1"/>
            </p:cNvSpPr>
            <p:nvPr/>
          </p:nvSpPr>
          <p:spPr bwMode="auto">
            <a:xfrm>
              <a:off x="4987926" y="787401"/>
              <a:ext cx="746125" cy="434975"/>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84" name="Line 817"/>
            <p:cNvSpPr>
              <a:spLocks noChangeShapeType="1"/>
            </p:cNvSpPr>
            <p:nvPr/>
          </p:nvSpPr>
          <p:spPr bwMode="auto">
            <a:xfrm>
              <a:off x="4987926" y="787401"/>
              <a:ext cx="862013" cy="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85" name="Line 818"/>
            <p:cNvSpPr>
              <a:spLocks noChangeShapeType="1"/>
            </p:cNvSpPr>
            <p:nvPr/>
          </p:nvSpPr>
          <p:spPr bwMode="auto">
            <a:xfrm flipV="1">
              <a:off x="4987926" y="588964"/>
              <a:ext cx="746125" cy="19843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86" name="Line 819"/>
            <p:cNvSpPr>
              <a:spLocks noChangeShapeType="1"/>
            </p:cNvSpPr>
            <p:nvPr/>
          </p:nvSpPr>
          <p:spPr bwMode="auto">
            <a:xfrm flipV="1">
              <a:off x="4987926" y="473076"/>
              <a:ext cx="547688" cy="314325"/>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87" name="Line 820"/>
            <p:cNvSpPr>
              <a:spLocks noChangeShapeType="1"/>
            </p:cNvSpPr>
            <p:nvPr/>
          </p:nvSpPr>
          <p:spPr bwMode="auto">
            <a:xfrm flipV="1">
              <a:off x="4987926" y="473076"/>
              <a:ext cx="315913" cy="314325"/>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88" name="Line 821"/>
            <p:cNvSpPr>
              <a:spLocks noChangeShapeType="1"/>
            </p:cNvSpPr>
            <p:nvPr/>
          </p:nvSpPr>
          <p:spPr bwMode="auto">
            <a:xfrm flipH="1">
              <a:off x="4987926" y="588964"/>
              <a:ext cx="115888" cy="4318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89" name="Line 822"/>
            <p:cNvSpPr>
              <a:spLocks noChangeShapeType="1"/>
            </p:cNvSpPr>
            <p:nvPr/>
          </p:nvSpPr>
          <p:spPr bwMode="auto">
            <a:xfrm>
              <a:off x="5103813" y="588964"/>
              <a:ext cx="0" cy="633413"/>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90" name="Line 823"/>
            <p:cNvSpPr>
              <a:spLocks noChangeShapeType="1"/>
            </p:cNvSpPr>
            <p:nvPr/>
          </p:nvSpPr>
          <p:spPr bwMode="auto">
            <a:xfrm>
              <a:off x="5103813" y="588964"/>
              <a:ext cx="200025" cy="7493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91" name="Line 824"/>
            <p:cNvSpPr>
              <a:spLocks noChangeShapeType="1"/>
            </p:cNvSpPr>
            <p:nvPr/>
          </p:nvSpPr>
          <p:spPr bwMode="auto">
            <a:xfrm>
              <a:off x="5103813" y="588964"/>
              <a:ext cx="431800" cy="7493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92" name="Line 825"/>
            <p:cNvSpPr>
              <a:spLocks noChangeShapeType="1"/>
            </p:cNvSpPr>
            <p:nvPr/>
          </p:nvSpPr>
          <p:spPr bwMode="auto">
            <a:xfrm>
              <a:off x="5103813" y="588964"/>
              <a:ext cx="746125" cy="4318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93" name="Line 826"/>
            <p:cNvSpPr>
              <a:spLocks noChangeShapeType="1"/>
            </p:cNvSpPr>
            <p:nvPr/>
          </p:nvSpPr>
          <p:spPr bwMode="auto">
            <a:xfrm>
              <a:off x="5103813" y="588964"/>
              <a:ext cx="746125" cy="19843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94" name="Line 827"/>
            <p:cNvSpPr>
              <a:spLocks noChangeShapeType="1"/>
            </p:cNvSpPr>
            <p:nvPr/>
          </p:nvSpPr>
          <p:spPr bwMode="auto">
            <a:xfrm>
              <a:off x="5103813" y="588964"/>
              <a:ext cx="630238" cy="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95" name="Line 828"/>
            <p:cNvSpPr>
              <a:spLocks noChangeShapeType="1"/>
            </p:cNvSpPr>
            <p:nvPr/>
          </p:nvSpPr>
          <p:spPr bwMode="auto">
            <a:xfrm flipV="1">
              <a:off x="5103813" y="473076"/>
              <a:ext cx="431800" cy="11588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96" name="Freeform 829"/>
            <p:cNvSpPr>
              <a:spLocks/>
            </p:cNvSpPr>
            <p:nvPr/>
          </p:nvSpPr>
          <p:spPr bwMode="auto">
            <a:xfrm>
              <a:off x="4932363" y="415926"/>
              <a:ext cx="974725" cy="979488"/>
            </a:xfrm>
            <a:custGeom>
              <a:avLst/>
              <a:gdLst>
                <a:gd name="T0" fmla="*/ 229 w 260"/>
                <a:gd name="T1" fmla="*/ 187 h 261"/>
                <a:gd name="T2" fmla="*/ 187 w 260"/>
                <a:gd name="T3" fmla="*/ 31 h 261"/>
                <a:gd name="T4" fmla="*/ 31 w 260"/>
                <a:gd name="T5" fmla="*/ 73 h 261"/>
                <a:gd name="T6" fmla="*/ 73 w 260"/>
                <a:gd name="T7" fmla="*/ 229 h 261"/>
                <a:gd name="T8" fmla="*/ 229 w 260"/>
                <a:gd name="T9" fmla="*/ 187 h 261"/>
              </a:gdLst>
              <a:ahLst/>
              <a:cxnLst>
                <a:cxn ang="0">
                  <a:pos x="T0" y="T1"/>
                </a:cxn>
                <a:cxn ang="0">
                  <a:pos x="T2" y="T3"/>
                </a:cxn>
                <a:cxn ang="0">
                  <a:pos x="T4" y="T5"/>
                </a:cxn>
                <a:cxn ang="0">
                  <a:pos x="T6" y="T7"/>
                </a:cxn>
                <a:cxn ang="0">
                  <a:pos x="T8" y="T9"/>
                </a:cxn>
              </a:cxnLst>
              <a:rect l="0" t="0" r="r" b="b"/>
              <a:pathLst>
                <a:path w="260" h="261">
                  <a:moveTo>
                    <a:pt x="229" y="187"/>
                  </a:moveTo>
                  <a:cubicBezTo>
                    <a:pt x="260" y="133"/>
                    <a:pt x="242" y="63"/>
                    <a:pt x="187" y="31"/>
                  </a:cubicBezTo>
                  <a:cubicBezTo>
                    <a:pt x="132" y="0"/>
                    <a:pt x="63" y="19"/>
                    <a:pt x="31" y="73"/>
                  </a:cubicBezTo>
                  <a:cubicBezTo>
                    <a:pt x="0" y="128"/>
                    <a:pt x="18" y="198"/>
                    <a:pt x="73" y="229"/>
                  </a:cubicBezTo>
                  <a:cubicBezTo>
                    <a:pt x="128" y="261"/>
                    <a:pt x="197" y="242"/>
                    <a:pt x="229" y="187"/>
                  </a:cubicBezTo>
                  <a:close/>
                </a:path>
              </a:pathLst>
            </a:cu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grpSp>
      <p:grpSp>
        <p:nvGrpSpPr>
          <p:cNvPr id="97" name="Group 1284"/>
          <p:cNvGrpSpPr/>
          <p:nvPr userDrawn="1"/>
        </p:nvGrpSpPr>
        <p:grpSpPr>
          <a:xfrm>
            <a:off x="7961775" y="4570939"/>
            <a:ext cx="1445031" cy="1935620"/>
            <a:chOff x="4932363" y="415926"/>
            <a:chExt cx="974725" cy="979488"/>
          </a:xfrm>
        </p:grpSpPr>
        <p:sp>
          <p:nvSpPr>
            <p:cNvPr id="98" name="Freeform 829"/>
            <p:cNvSpPr>
              <a:spLocks/>
            </p:cNvSpPr>
            <p:nvPr/>
          </p:nvSpPr>
          <p:spPr bwMode="auto">
            <a:xfrm>
              <a:off x="4932363" y="415926"/>
              <a:ext cx="974725" cy="979488"/>
            </a:xfrm>
            <a:custGeom>
              <a:avLst/>
              <a:gdLst>
                <a:gd name="T0" fmla="*/ 229 w 260"/>
                <a:gd name="T1" fmla="*/ 187 h 261"/>
                <a:gd name="T2" fmla="*/ 187 w 260"/>
                <a:gd name="T3" fmla="*/ 31 h 261"/>
                <a:gd name="T4" fmla="*/ 31 w 260"/>
                <a:gd name="T5" fmla="*/ 73 h 261"/>
                <a:gd name="T6" fmla="*/ 73 w 260"/>
                <a:gd name="T7" fmla="*/ 229 h 261"/>
                <a:gd name="T8" fmla="*/ 229 w 260"/>
                <a:gd name="T9" fmla="*/ 187 h 261"/>
              </a:gdLst>
              <a:ahLst/>
              <a:cxnLst>
                <a:cxn ang="0">
                  <a:pos x="T0" y="T1"/>
                </a:cxn>
                <a:cxn ang="0">
                  <a:pos x="T2" y="T3"/>
                </a:cxn>
                <a:cxn ang="0">
                  <a:pos x="T4" y="T5"/>
                </a:cxn>
                <a:cxn ang="0">
                  <a:pos x="T6" y="T7"/>
                </a:cxn>
                <a:cxn ang="0">
                  <a:pos x="T8" y="T9"/>
                </a:cxn>
              </a:cxnLst>
              <a:rect l="0" t="0" r="r" b="b"/>
              <a:pathLst>
                <a:path w="260" h="261">
                  <a:moveTo>
                    <a:pt x="229" y="187"/>
                  </a:moveTo>
                  <a:cubicBezTo>
                    <a:pt x="260" y="133"/>
                    <a:pt x="242" y="63"/>
                    <a:pt x="187" y="31"/>
                  </a:cubicBezTo>
                  <a:cubicBezTo>
                    <a:pt x="132" y="0"/>
                    <a:pt x="63" y="19"/>
                    <a:pt x="31" y="73"/>
                  </a:cubicBezTo>
                  <a:cubicBezTo>
                    <a:pt x="0" y="128"/>
                    <a:pt x="18" y="198"/>
                    <a:pt x="73" y="229"/>
                  </a:cubicBezTo>
                  <a:cubicBezTo>
                    <a:pt x="128" y="261"/>
                    <a:pt x="197" y="242"/>
                    <a:pt x="229" y="187"/>
                  </a:cubicBezTo>
                  <a:close/>
                </a:path>
              </a:pathLst>
            </a:custGeom>
            <a:solidFill>
              <a:srgbClr val="000000">
                <a:alpha val="50196"/>
              </a:srgbClr>
            </a:solidFill>
            <a:ln w="5" cap="rnd">
              <a:solidFill>
                <a:srgbClr val="7F7F7F">
                  <a:alpha val="65098"/>
                </a:srgbClr>
              </a:solidFill>
              <a:prstDash val="solid"/>
              <a:miter lim="800000"/>
              <a:headEnd/>
              <a:tailEnd/>
            </a:ln>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99" name="Freeform 738"/>
            <p:cNvSpPr>
              <a:spLocks/>
            </p:cNvSpPr>
            <p:nvPr/>
          </p:nvSpPr>
          <p:spPr bwMode="auto">
            <a:xfrm>
              <a:off x="4987926" y="473076"/>
              <a:ext cx="862013" cy="865188"/>
            </a:xfrm>
            <a:custGeom>
              <a:avLst/>
              <a:gdLst>
                <a:gd name="T0" fmla="*/ 543 w 543"/>
                <a:gd name="T1" fmla="*/ 345 h 545"/>
                <a:gd name="T2" fmla="*/ 272 w 543"/>
                <a:gd name="T3" fmla="*/ 271 h 545"/>
                <a:gd name="T4" fmla="*/ 470 w 543"/>
                <a:gd name="T5" fmla="*/ 472 h 545"/>
                <a:gd name="T6" fmla="*/ 272 w 543"/>
                <a:gd name="T7" fmla="*/ 271 h 545"/>
                <a:gd name="T8" fmla="*/ 345 w 543"/>
                <a:gd name="T9" fmla="*/ 545 h 545"/>
                <a:gd name="T10" fmla="*/ 272 w 543"/>
                <a:gd name="T11" fmla="*/ 271 h 545"/>
                <a:gd name="T12" fmla="*/ 199 w 543"/>
                <a:gd name="T13" fmla="*/ 545 h 545"/>
                <a:gd name="T14" fmla="*/ 272 w 543"/>
                <a:gd name="T15" fmla="*/ 271 h 545"/>
                <a:gd name="T16" fmla="*/ 73 w 543"/>
                <a:gd name="T17" fmla="*/ 472 h 545"/>
                <a:gd name="T18" fmla="*/ 272 w 543"/>
                <a:gd name="T19" fmla="*/ 271 h 545"/>
                <a:gd name="T20" fmla="*/ 0 w 543"/>
                <a:gd name="T21" fmla="*/ 345 h 545"/>
                <a:gd name="T22" fmla="*/ 272 w 543"/>
                <a:gd name="T23" fmla="*/ 271 h 545"/>
                <a:gd name="T24" fmla="*/ 0 w 543"/>
                <a:gd name="T25" fmla="*/ 198 h 545"/>
                <a:gd name="T26" fmla="*/ 272 w 543"/>
                <a:gd name="T27" fmla="*/ 271 h 545"/>
                <a:gd name="T28" fmla="*/ 73 w 543"/>
                <a:gd name="T29" fmla="*/ 73 h 545"/>
                <a:gd name="T30" fmla="*/ 272 w 543"/>
                <a:gd name="T31" fmla="*/ 271 h 545"/>
                <a:gd name="T32" fmla="*/ 199 w 543"/>
                <a:gd name="T33" fmla="*/ 0 h 545"/>
                <a:gd name="T34" fmla="*/ 272 w 543"/>
                <a:gd name="T35" fmla="*/ 271 h 545"/>
                <a:gd name="T36" fmla="*/ 345 w 543"/>
                <a:gd name="T37" fmla="*/ 0 h 545"/>
                <a:gd name="T38" fmla="*/ 272 w 543"/>
                <a:gd name="T39" fmla="*/ 271 h 545"/>
                <a:gd name="T40" fmla="*/ 470 w 543"/>
                <a:gd name="T41" fmla="*/ 73 h 545"/>
                <a:gd name="T42" fmla="*/ 272 w 543"/>
                <a:gd name="T43" fmla="*/ 271 h 545"/>
                <a:gd name="T44" fmla="*/ 543 w 543"/>
                <a:gd name="T45" fmla="*/ 198 h 545"/>
                <a:gd name="T46" fmla="*/ 272 w 543"/>
                <a:gd name="T47" fmla="*/ 271 h 545"/>
                <a:gd name="T48" fmla="*/ 543 w 543"/>
                <a:gd name="T49" fmla="*/ 345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43" h="545">
                  <a:moveTo>
                    <a:pt x="543" y="345"/>
                  </a:moveTo>
                  <a:lnTo>
                    <a:pt x="272" y="271"/>
                  </a:lnTo>
                  <a:lnTo>
                    <a:pt x="470" y="472"/>
                  </a:lnTo>
                  <a:lnTo>
                    <a:pt x="272" y="271"/>
                  </a:lnTo>
                  <a:lnTo>
                    <a:pt x="345" y="545"/>
                  </a:lnTo>
                  <a:lnTo>
                    <a:pt x="272" y="271"/>
                  </a:lnTo>
                  <a:lnTo>
                    <a:pt x="199" y="545"/>
                  </a:lnTo>
                  <a:lnTo>
                    <a:pt x="272" y="271"/>
                  </a:lnTo>
                  <a:lnTo>
                    <a:pt x="73" y="472"/>
                  </a:lnTo>
                  <a:lnTo>
                    <a:pt x="272" y="271"/>
                  </a:lnTo>
                  <a:lnTo>
                    <a:pt x="0" y="345"/>
                  </a:lnTo>
                  <a:lnTo>
                    <a:pt x="272" y="271"/>
                  </a:lnTo>
                  <a:lnTo>
                    <a:pt x="0" y="198"/>
                  </a:lnTo>
                  <a:lnTo>
                    <a:pt x="272" y="271"/>
                  </a:lnTo>
                  <a:lnTo>
                    <a:pt x="73" y="73"/>
                  </a:lnTo>
                  <a:lnTo>
                    <a:pt x="272" y="271"/>
                  </a:lnTo>
                  <a:lnTo>
                    <a:pt x="199" y="0"/>
                  </a:lnTo>
                  <a:lnTo>
                    <a:pt x="272" y="271"/>
                  </a:lnTo>
                  <a:lnTo>
                    <a:pt x="345" y="0"/>
                  </a:lnTo>
                  <a:lnTo>
                    <a:pt x="272" y="271"/>
                  </a:lnTo>
                  <a:lnTo>
                    <a:pt x="470" y="73"/>
                  </a:lnTo>
                  <a:lnTo>
                    <a:pt x="272" y="271"/>
                  </a:lnTo>
                  <a:lnTo>
                    <a:pt x="543" y="198"/>
                  </a:lnTo>
                  <a:lnTo>
                    <a:pt x="272" y="271"/>
                  </a:lnTo>
                  <a:lnTo>
                    <a:pt x="543" y="345"/>
                  </a:lnTo>
                  <a:close/>
                </a:path>
              </a:pathLst>
            </a:cu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00" name="Freeform 739"/>
            <p:cNvSpPr>
              <a:spLocks/>
            </p:cNvSpPr>
            <p:nvPr/>
          </p:nvSpPr>
          <p:spPr bwMode="auto">
            <a:xfrm>
              <a:off x="4987926" y="473076"/>
              <a:ext cx="862013" cy="865188"/>
            </a:xfrm>
            <a:custGeom>
              <a:avLst/>
              <a:gdLst>
                <a:gd name="T0" fmla="*/ 543 w 543"/>
                <a:gd name="T1" fmla="*/ 345 h 545"/>
                <a:gd name="T2" fmla="*/ 272 w 543"/>
                <a:gd name="T3" fmla="*/ 271 h 545"/>
                <a:gd name="T4" fmla="*/ 470 w 543"/>
                <a:gd name="T5" fmla="*/ 472 h 545"/>
                <a:gd name="T6" fmla="*/ 272 w 543"/>
                <a:gd name="T7" fmla="*/ 271 h 545"/>
                <a:gd name="T8" fmla="*/ 345 w 543"/>
                <a:gd name="T9" fmla="*/ 545 h 545"/>
                <a:gd name="T10" fmla="*/ 272 w 543"/>
                <a:gd name="T11" fmla="*/ 271 h 545"/>
                <a:gd name="T12" fmla="*/ 199 w 543"/>
                <a:gd name="T13" fmla="*/ 545 h 545"/>
                <a:gd name="T14" fmla="*/ 272 w 543"/>
                <a:gd name="T15" fmla="*/ 271 h 545"/>
                <a:gd name="T16" fmla="*/ 73 w 543"/>
                <a:gd name="T17" fmla="*/ 472 h 545"/>
                <a:gd name="T18" fmla="*/ 272 w 543"/>
                <a:gd name="T19" fmla="*/ 271 h 545"/>
                <a:gd name="T20" fmla="*/ 0 w 543"/>
                <a:gd name="T21" fmla="*/ 345 h 545"/>
                <a:gd name="T22" fmla="*/ 272 w 543"/>
                <a:gd name="T23" fmla="*/ 271 h 545"/>
                <a:gd name="T24" fmla="*/ 0 w 543"/>
                <a:gd name="T25" fmla="*/ 198 h 545"/>
                <a:gd name="T26" fmla="*/ 272 w 543"/>
                <a:gd name="T27" fmla="*/ 271 h 545"/>
                <a:gd name="T28" fmla="*/ 73 w 543"/>
                <a:gd name="T29" fmla="*/ 73 h 545"/>
                <a:gd name="T30" fmla="*/ 272 w 543"/>
                <a:gd name="T31" fmla="*/ 271 h 545"/>
                <a:gd name="T32" fmla="*/ 199 w 543"/>
                <a:gd name="T33" fmla="*/ 0 h 545"/>
                <a:gd name="T34" fmla="*/ 272 w 543"/>
                <a:gd name="T35" fmla="*/ 271 h 545"/>
                <a:gd name="T36" fmla="*/ 345 w 543"/>
                <a:gd name="T37" fmla="*/ 0 h 545"/>
                <a:gd name="T38" fmla="*/ 272 w 543"/>
                <a:gd name="T39" fmla="*/ 271 h 545"/>
                <a:gd name="T40" fmla="*/ 470 w 543"/>
                <a:gd name="T41" fmla="*/ 73 h 545"/>
                <a:gd name="T42" fmla="*/ 272 w 543"/>
                <a:gd name="T43" fmla="*/ 271 h 545"/>
                <a:gd name="T44" fmla="*/ 543 w 543"/>
                <a:gd name="T45" fmla="*/ 198 h 545"/>
                <a:gd name="T46" fmla="*/ 272 w 543"/>
                <a:gd name="T47" fmla="*/ 271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3" h="545">
                  <a:moveTo>
                    <a:pt x="543" y="345"/>
                  </a:moveTo>
                  <a:lnTo>
                    <a:pt x="272" y="271"/>
                  </a:lnTo>
                  <a:lnTo>
                    <a:pt x="470" y="472"/>
                  </a:lnTo>
                  <a:lnTo>
                    <a:pt x="272" y="271"/>
                  </a:lnTo>
                  <a:lnTo>
                    <a:pt x="345" y="545"/>
                  </a:lnTo>
                  <a:lnTo>
                    <a:pt x="272" y="271"/>
                  </a:lnTo>
                  <a:lnTo>
                    <a:pt x="199" y="545"/>
                  </a:lnTo>
                  <a:lnTo>
                    <a:pt x="272" y="271"/>
                  </a:lnTo>
                  <a:lnTo>
                    <a:pt x="73" y="472"/>
                  </a:lnTo>
                  <a:lnTo>
                    <a:pt x="272" y="271"/>
                  </a:lnTo>
                  <a:lnTo>
                    <a:pt x="0" y="345"/>
                  </a:lnTo>
                  <a:lnTo>
                    <a:pt x="272" y="271"/>
                  </a:lnTo>
                  <a:lnTo>
                    <a:pt x="0" y="198"/>
                  </a:lnTo>
                  <a:lnTo>
                    <a:pt x="272" y="271"/>
                  </a:lnTo>
                  <a:lnTo>
                    <a:pt x="73" y="73"/>
                  </a:lnTo>
                  <a:lnTo>
                    <a:pt x="272" y="271"/>
                  </a:lnTo>
                  <a:lnTo>
                    <a:pt x="199" y="0"/>
                  </a:lnTo>
                  <a:lnTo>
                    <a:pt x="272" y="271"/>
                  </a:lnTo>
                  <a:lnTo>
                    <a:pt x="345" y="0"/>
                  </a:lnTo>
                  <a:lnTo>
                    <a:pt x="272" y="271"/>
                  </a:lnTo>
                  <a:lnTo>
                    <a:pt x="470" y="73"/>
                  </a:lnTo>
                  <a:lnTo>
                    <a:pt x="272" y="271"/>
                  </a:lnTo>
                  <a:lnTo>
                    <a:pt x="543" y="198"/>
                  </a:lnTo>
                  <a:lnTo>
                    <a:pt x="272" y="271"/>
                  </a:lnTo>
                </a:path>
              </a:pathLst>
            </a:cu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01" name="Line 740"/>
            <p:cNvSpPr>
              <a:spLocks noChangeShapeType="1"/>
            </p:cNvSpPr>
            <p:nvPr/>
          </p:nvSpPr>
          <p:spPr bwMode="auto">
            <a:xfrm flipH="1">
              <a:off x="5103814" y="473076"/>
              <a:ext cx="431800" cy="11588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02" name="Line 741"/>
            <p:cNvSpPr>
              <a:spLocks noChangeShapeType="1"/>
            </p:cNvSpPr>
            <p:nvPr/>
          </p:nvSpPr>
          <p:spPr bwMode="auto">
            <a:xfrm flipH="1">
              <a:off x="4987926" y="473076"/>
              <a:ext cx="547688" cy="314325"/>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03" name="Line 742"/>
            <p:cNvSpPr>
              <a:spLocks noChangeShapeType="1"/>
            </p:cNvSpPr>
            <p:nvPr/>
          </p:nvSpPr>
          <p:spPr bwMode="auto">
            <a:xfrm flipH="1">
              <a:off x="4987926" y="473076"/>
              <a:ext cx="547688" cy="54768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04" name="Line 743"/>
            <p:cNvSpPr>
              <a:spLocks noChangeShapeType="1"/>
            </p:cNvSpPr>
            <p:nvPr/>
          </p:nvSpPr>
          <p:spPr bwMode="auto">
            <a:xfrm flipH="1">
              <a:off x="5103814" y="473076"/>
              <a:ext cx="431800" cy="7493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05" name="Line 744"/>
            <p:cNvSpPr>
              <a:spLocks noChangeShapeType="1"/>
            </p:cNvSpPr>
            <p:nvPr/>
          </p:nvSpPr>
          <p:spPr bwMode="auto">
            <a:xfrm>
              <a:off x="5535614" y="473076"/>
              <a:ext cx="0" cy="86518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06" name="Line 745"/>
            <p:cNvSpPr>
              <a:spLocks noChangeShapeType="1"/>
            </p:cNvSpPr>
            <p:nvPr/>
          </p:nvSpPr>
          <p:spPr bwMode="auto">
            <a:xfrm>
              <a:off x="5535614" y="473076"/>
              <a:ext cx="198438" cy="7493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07" name="Line 746"/>
            <p:cNvSpPr>
              <a:spLocks noChangeShapeType="1"/>
            </p:cNvSpPr>
            <p:nvPr/>
          </p:nvSpPr>
          <p:spPr bwMode="auto">
            <a:xfrm>
              <a:off x="5535614" y="473076"/>
              <a:ext cx="314325" cy="54768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08" name="Line 747"/>
            <p:cNvSpPr>
              <a:spLocks noChangeShapeType="1"/>
            </p:cNvSpPr>
            <p:nvPr/>
          </p:nvSpPr>
          <p:spPr bwMode="auto">
            <a:xfrm>
              <a:off x="5535614" y="473076"/>
              <a:ext cx="314325" cy="314325"/>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09" name="Line 748"/>
            <p:cNvSpPr>
              <a:spLocks noChangeShapeType="1"/>
            </p:cNvSpPr>
            <p:nvPr/>
          </p:nvSpPr>
          <p:spPr bwMode="auto">
            <a:xfrm flipH="1" flipV="1">
              <a:off x="5303839" y="473076"/>
              <a:ext cx="430213" cy="11588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10" name="Line 749"/>
            <p:cNvSpPr>
              <a:spLocks noChangeShapeType="1"/>
            </p:cNvSpPr>
            <p:nvPr/>
          </p:nvSpPr>
          <p:spPr bwMode="auto">
            <a:xfrm flipH="1">
              <a:off x="5103814" y="588964"/>
              <a:ext cx="630238" cy="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11" name="Line 750"/>
            <p:cNvSpPr>
              <a:spLocks noChangeShapeType="1"/>
            </p:cNvSpPr>
            <p:nvPr/>
          </p:nvSpPr>
          <p:spPr bwMode="auto">
            <a:xfrm flipH="1">
              <a:off x="4987926" y="588964"/>
              <a:ext cx="746125" cy="19843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12" name="Line 751"/>
            <p:cNvSpPr>
              <a:spLocks noChangeShapeType="1"/>
            </p:cNvSpPr>
            <p:nvPr/>
          </p:nvSpPr>
          <p:spPr bwMode="auto">
            <a:xfrm flipH="1">
              <a:off x="4987926" y="588964"/>
              <a:ext cx="746125" cy="4318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13" name="Line 752"/>
            <p:cNvSpPr>
              <a:spLocks noChangeShapeType="1"/>
            </p:cNvSpPr>
            <p:nvPr/>
          </p:nvSpPr>
          <p:spPr bwMode="auto">
            <a:xfrm flipH="1">
              <a:off x="5303839" y="588964"/>
              <a:ext cx="430213" cy="7493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14" name="Line 753"/>
            <p:cNvSpPr>
              <a:spLocks noChangeShapeType="1"/>
            </p:cNvSpPr>
            <p:nvPr/>
          </p:nvSpPr>
          <p:spPr bwMode="auto">
            <a:xfrm flipH="1">
              <a:off x="5535614" y="588964"/>
              <a:ext cx="198438" cy="7493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15" name="Line 754"/>
            <p:cNvSpPr>
              <a:spLocks noChangeShapeType="1"/>
            </p:cNvSpPr>
            <p:nvPr/>
          </p:nvSpPr>
          <p:spPr bwMode="auto">
            <a:xfrm>
              <a:off x="5734051" y="588964"/>
              <a:ext cx="0" cy="633413"/>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16" name="Line 755"/>
            <p:cNvSpPr>
              <a:spLocks noChangeShapeType="1"/>
            </p:cNvSpPr>
            <p:nvPr/>
          </p:nvSpPr>
          <p:spPr bwMode="auto">
            <a:xfrm>
              <a:off x="5734051" y="588964"/>
              <a:ext cx="115888" cy="4318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17" name="Line 756"/>
            <p:cNvSpPr>
              <a:spLocks noChangeShapeType="1"/>
            </p:cNvSpPr>
            <p:nvPr/>
          </p:nvSpPr>
          <p:spPr bwMode="auto">
            <a:xfrm flipH="1" flipV="1">
              <a:off x="5535614" y="473076"/>
              <a:ext cx="314325" cy="314325"/>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18" name="Line 757"/>
            <p:cNvSpPr>
              <a:spLocks noChangeShapeType="1"/>
            </p:cNvSpPr>
            <p:nvPr/>
          </p:nvSpPr>
          <p:spPr bwMode="auto">
            <a:xfrm flipH="1" flipV="1">
              <a:off x="5303839" y="473076"/>
              <a:ext cx="546100" cy="314325"/>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19" name="Line 758"/>
            <p:cNvSpPr>
              <a:spLocks noChangeShapeType="1"/>
            </p:cNvSpPr>
            <p:nvPr/>
          </p:nvSpPr>
          <p:spPr bwMode="auto">
            <a:xfrm flipH="1" flipV="1">
              <a:off x="5103814" y="588964"/>
              <a:ext cx="746125" cy="19843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20" name="Line 759"/>
            <p:cNvSpPr>
              <a:spLocks noChangeShapeType="1"/>
            </p:cNvSpPr>
            <p:nvPr/>
          </p:nvSpPr>
          <p:spPr bwMode="auto">
            <a:xfrm flipH="1">
              <a:off x="4987926" y="787401"/>
              <a:ext cx="862013" cy="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21" name="Line 760"/>
            <p:cNvSpPr>
              <a:spLocks noChangeShapeType="1"/>
            </p:cNvSpPr>
            <p:nvPr/>
          </p:nvSpPr>
          <p:spPr bwMode="auto">
            <a:xfrm flipH="1">
              <a:off x="5103814" y="787401"/>
              <a:ext cx="746125" cy="434975"/>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22" name="Line 761"/>
            <p:cNvSpPr>
              <a:spLocks noChangeShapeType="1"/>
            </p:cNvSpPr>
            <p:nvPr/>
          </p:nvSpPr>
          <p:spPr bwMode="auto">
            <a:xfrm flipH="1">
              <a:off x="5303839" y="787401"/>
              <a:ext cx="546100" cy="550863"/>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23" name="Line 762"/>
            <p:cNvSpPr>
              <a:spLocks noChangeShapeType="1"/>
            </p:cNvSpPr>
            <p:nvPr/>
          </p:nvSpPr>
          <p:spPr bwMode="auto">
            <a:xfrm flipH="1">
              <a:off x="5535614" y="787401"/>
              <a:ext cx="314325" cy="550863"/>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24" name="Line 763"/>
            <p:cNvSpPr>
              <a:spLocks noChangeShapeType="1"/>
            </p:cNvSpPr>
            <p:nvPr/>
          </p:nvSpPr>
          <p:spPr bwMode="auto">
            <a:xfrm flipH="1">
              <a:off x="5734051" y="787401"/>
              <a:ext cx="115888" cy="434975"/>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25" name="Line 764"/>
            <p:cNvSpPr>
              <a:spLocks noChangeShapeType="1"/>
            </p:cNvSpPr>
            <p:nvPr/>
          </p:nvSpPr>
          <p:spPr bwMode="auto">
            <a:xfrm flipH="1" flipV="1">
              <a:off x="5734051" y="588964"/>
              <a:ext cx="115888" cy="4318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26" name="Line 765"/>
            <p:cNvSpPr>
              <a:spLocks noChangeShapeType="1"/>
            </p:cNvSpPr>
            <p:nvPr/>
          </p:nvSpPr>
          <p:spPr bwMode="auto">
            <a:xfrm flipH="1" flipV="1">
              <a:off x="5535614" y="473076"/>
              <a:ext cx="314325" cy="54768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27" name="Line 766"/>
            <p:cNvSpPr>
              <a:spLocks noChangeShapeType="1"/>
            </p:cNvSpPr>
            <p:nvPr/>
          </p:nvSpPr>
          <p:spPr bwMode="auto">
            <a:xfrm flipH="1" flipV="1">
              <a:off x="5303839" y="473076"/>
              <a:ext cx="546100" cy="54768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28" name="Line 767"/>
            <p:cNvSpPr>
              <a:spLocks noChangeShapeType="1"/>
            </p:cNvSpPr>
            <p:nvPr/>
          </p:nvSpPr>
          <p:spPr bwMode="auto">
            <a:xfrm flipH="1" flipV="1">
              <a:off x="5103814" y="588964"/>
              <a:ext cx="746125" cy="4318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29" name="Line 768"/>
            <p:cNvSpPr>
              <a:spLocks noChangeShapeType="1"/>
            </p:cNvSpPr>
            <p:nvPr/>
          </p:nvSpPr>
          <p:spPr bwMode="auto">
            <a:xfrm flipH="1">
              <a:off x="4987926" y="1020764"/>
              <a:ext cx="862013" cy="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30" name="Line 769"/>
            <p:cNvSpPr>
              <a:spLocks noChangeShapeType="1"/>
            </p:cNvSpPr>
            <p:nvPr/>
          </p:nvSpPr>
          <p:spPr bwMode="auto">
            <a:xfrm flipH="1">
              <a:off x="5103814" y="1020764"/>
              <a:ext cx="746125" cy="201613"/>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31" name="Line 770"/>
            <p:cNvSpPr>
              <a:spLocks noChangeShapeType="1"/>
            </p:cNvSpPr>
            <p:nvPr/>
          </p:nvSpPr>
          <p:spPr bwMode="auto">
            <a:xfrm flipH="1">
              <a:off x="5303839" y="1020764"/>
              <a:ext cx="546100" cy="3175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32" name="Line 771"/>
            <p:cNvSpPr>
              <a:spLocks noChangeShapeType="1"/>
            </p:cNvSpPr>
            <p:nvPr/>
          </p:nvSpPr>
          <p:spPr bwMode="auto">
            <a:xfrm flipH="1">
              <a:off x="5535614" y="1020764"/>
              <a:ext cx="314325" cy="3175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33" name="Line 772"/>
            <p:cNvSpPr>
              <a:spLocks noChangeShapeType="1"/>
            </p:cNvSpPr>
            <p:nvPr/>
          </p:nvSpPr>
          <p:spPr bwMode="auto">
            <a:xfrm flipV="1">
              <a:off x="5734051" y="787401"/>
              <a:ext cx="115888" cy="434975"/>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34" name="Line 773"/>
            <p:cNvSpPr>
              <a:spLocks noChangeShapeType="1"/>
            </p:cNvSpPr>
            <p:nvPr/>
          </p:nvSpPr>
          <p:spPr bwMode="auto">
            <a:xfrm flipV="1">
              <a:off x="5734051" y="588964"/>
              <a:ext cx="0" cy="633413"/>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35" name="Line 774"/>
            <p:cNvSpPr>
              <a:spLocks noChangeShapeType="1"/>
            </p:cNvSpPr>
            <p:nvPr/>
          </p:nvSpPr>
          <p:spPr bwMode="auto">
            <a:xfrm flipH="1" flipV="1">
              <a:off x="5535614" y="473076"/>
              <a:ext cx="198438" cy="7493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36" name="Line 775"/>
            <p:cNvSpPr>
              <a:spLocks noChangeShapeType="1"/>
            </p:cNvSpPr>
            <p:nvPr/>
          </p:nvSpPr>
          <p:spPr bwMode="auto">
            <a:xfrm flipH="1" flipV="1">
              <a:off x="5303839" y="473076"/>
              <a:ext cx="430213" cy="7493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37" name="Line 776"/>
            <p:cNvSpPr>
              <a:spLocks noChangeShapeType="1"/>
            </p:cNvSpPr>
            <p:nvPr/>
          </p:nvSpPr>
          <p:spPr bwMode="auto">
            <a:xfrm flipH="1" flipV="1">
              <a:off x="4987926" y="787401"/>
              <a:ext cx="746125" cy="434975"/>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38" name="Line 777"/>
            <p:cNvSpPr>
              <a:spLocks noChangeShapeType="1"/>
            </p:cNvSpPr>
            <p:nvPr/>
          </p:nvSpPr>
          <p:spPr bwMode="auto">
            <a:xfrm flipH="1" flipV="1">
              <a:off x="4987926" y="1020764"/>
              <a:ext cx="746125" cy="201613"/>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39" name="Line 778"/>
            <p:cNvSpPr>
              <a:spLocks noChangeShapeType="1"/>
            </p:cNvSpPr>
            <p:nvPr/>
          </p:nvSpPr>
          <p:spPr bwMode="auto">
            <a:xfrm flipH="1">
              <a:off x="5103814" y="1222376"/>
              <a:ext cx="630238" cy="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40" name="Line 779"/>
            <p:cNvSpPr>
              <a:spLocks noChangeShapeType="1"/>
            </p:cNvSpPr>
            <p:nvPr/>
          </p:nvSpPr>
          <p:spPr bwMode="auto">
            <a:xfrm flipH="1">
              <a:off x="5303839" y="1222376"/>
              <a:ext cx="430213" cy="11588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41" name="Line 780"/>
            <p:cNvSpPr>
              <a:spLocks noChangeShapeType="1"/>
            </p:cNvSpPr>
            <p:nvPr/>
          </p:nvSpPr>
          <p:spPr bwMode="auto">
            <a:xfrm flipV="1">
              <a:off x="5535614" y="1020764"/>
              <a:ext cx="314325" cy="3175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42" name="Line 781"/>
            <p:cNvSpPr>
              <a:spLocks noChangeShapeType="1"/>
            </p:cNvSpPr>
            <p:nvPr/>
          </p:nvSpPr>
          <p:spPr bwMode="auto">
            <a:xfrm flipV="1">
              <a:off x="5535614" y="787401"/>
              <a:ext cx="314325" cy="550863"/>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43" name="Line 782"/>
            <p:cNvSpPr>
              <a:spLocks noChangeShapeType="1"/>
            </p:cNvSpPr>
            <p:nvPr/>
          </p:nvSpPr>
          <p:spPr bwMode="auto">
            <a:xfrm flipV="1">
              <a:off x="5535614" y="588964"/>
              <a:ext cx="198438" cy="7493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44" name="Line 783"/>
            <p:cNvSpPr>
              <a:spLocks noChangeShapeType="1"/>
            </p:cNvSpPr>
            <p:nvPr/>
          </p:nvSpPr>
          <p:spPr bwMode="auto">
            <a:xfrm flipV="1">
              <a:off x="5535614" y="473076"/>
              <a:ext cx="0" cy="86518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45" name="Line 784"/>
            <p:cNvSpPr>
              <a:spLocks noChangeShapeType="1"/>
            </p:cNvSpPr>
            <p:nvPr/>
          </p:nvSpPr>
          <p:spPr bwMode="auto">
            <a:xfrm flipH="1" flipV="1">
              <a:off x="5103814" y="588964"/>
              <a:ext cx="431800" cy="7493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46" name="Line 785"/>
            <p:cNvSpPr>
              <a:spLocks noChangeShapeType="1"/>
            </p:cNvSpPr>
            <p:nvPr/>
          </p:nvSpPr>
          <p:spPr bwMode="auto">
            <a:xfrm flipH="1" flipV="1">
              <a:off x="4987926" y="787401"/>
              <a:ext cx="547688" cy="550863"/>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47" name="Line 786"/>
            <p:cNvSpPr>
              <a:spLocks noChangeShapeType="1"/>
            </p:cNvSpPr>
            <p:nvPr/>
          </p:nvSpPr>
          <p:spPr bwMode="auto">
            <a:xfrm flipH="1" flipV="1">
              <a:off x="4987926" y="1020764"/>
              <a:ext cx="547688" cy="3175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48" name="Line 787"/>
            <p:cNvSpPr>
              <a:spLocks noChangeShapeType="1"/>
            </p:cNvSpPr>
            <p:nvPr/>
          </p:nvSpPr>
          <p:spPr bwMode="auto">
            <a:xfrm flipH="1" flipV="1">
              <a:off x="5103814" y="1222376"/>
              <a:ext cx="431800" cy="11588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49" name="Line 788"/>
            <p:cNvSpPr>
              <a:spLocks noChangeShapeType="1"/>
            </p:cNvSpPr>
            <p:nvPr/>
          </p:nvSpPr>
          <p:spPr bwMode="auto">
            <a:xfrm flipV="1">
              <a:off x="5303839" y="1222376"/>
              <a:ext cx="430213" cy="11588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50" name="Line 789"/>
            <p:cNvSpPr>
              <a:spLocks noChangeShapeType="1"/>
            </p:cNvSpPr>
            <p:nvPr/>
          </p:nvSpPr>
          <p:spPr bwMode="auto">
            <a:xfrm flipV="1">
              <a:off x="5303839" y="1020764"/>
              <a:ext cx="546100" cy="3175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51" name="Line 790"/>
            <p:cNvSpPr>
              <a:spLocks noChangeShapeType="1"/>
            </p:cNvSpPr>
            <p:nvPr/>
          </p:nvSpPr>
          <p:spPr bwMode="auto">
            <a:xfrm flipV="1">
              <a:off x="5303839" y="787401"/>
              <a:ext cx="546100" cy="550863"/>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52" name="Line 791"/>
            <p:cNvSpPr>
              <a:spLocks noChangeShapeType="1"/>
            </p:cNvSpPr>
            <p:nvPr/>
          </p:nvSpPr>
          <p:spPr bwMode="auto">
            <a:xfrm flipV="1">
              <a:off x="5303839" y="588964"/>
              <a:ext cx="430213" cy="7493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53" name="Line 792"/>
            <p:cNvSpPr>
              <a:spLocks noChangeShapeType="1"/>
            </p:cNvSpPr>
            <p:nvPr/>
          </p:nvSpPr>
          <p:spPr bwMode="auto">
            <a:xfrm flipV="1">
              <a:off x="5303839" y="473076"/>
              <a:ext cx="0" cy="86518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54" name="Line 793"/>
            <p:cNvSpPr>
              <a:spLocks noChangeShapeType="1"/>
            </p:cNvSpPr>
            <p:nvPr/>
          </p:nvSpPr>
          <p:spPr bwMode="auto">
            <a:xfrm flipH="1" flipV="1">
              <a:off x="5103814" y="588964"/>
              <a:ext cx="200025" cy="7493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55" name="Line 794"/>
            <p:cNvSpPr>
              <a:spLocks noChangeShapeType="1"/>
            </p:cNvSpPr>
            <p:nvPr/>
          </p:nvSpPr>
          <p:spPr bwMode="auto">
            <a:xfrm flipH="1" flipV="1">
              <a:off x="4987926" y="787401"/>
              <a:ext cx="315913" cy="550863"/>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56" name="Line 795"/>
            <p:cNvSpPr>
              <a:spLocks noChangeShapeType="1"/>
            </p:cNvSpPr>
            <p:nvPr/>
          </p:nvSpPr>
          <p:spPr bwMode="auto">
            <a:xfrm flipH="1" flipV="1">
              <a:off x="4987926" y="1020764"/>
              <a:ext cx="315913" cy="3175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57" name="Line 796"/>
            <p:cNvSpPr>
              <a:spLocks noChangeShapeType="1"/>
            </p:cNvSpPr>
            <p:nvPr/>
          </p:nvSpPr>
          <p:spPr bwMode="auto">
            <a:xfrm>
              <a:off x="5103814" y="1222376"/>
              <a:ext cx="431800" cy="11588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58" name="Line 797"/>
            <p:cNvSpPr>
              <a:spLocks noChangeShapeType="1"/>
            </p:cNvSpPr>
            <p:nvPr/>
          </p:nvSpPr>
          <p:spPr bwMode="auto">
            <a:xfrm>
              <a:off x="5103814" y="1222376"/>
              <a:ext cx="630238" cy="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59" name="Line 798"/>
            <p:cNvSpPr>
              <a:spLocks noChangeShapeType="1"/>
            </p:cNvSpPr>
            <p:nvPr/>
          </p:nvSpPr>
          <p:spPr bwMode="auto">
            <a:xfrm flipV="1">
              <a:off x="5103814" y="1020764"/>
              <a:ext cx="746125" cy="201613"/>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60" name="Line 799"/>
            <p:cNvSpPr>
              <a:spLocks noChangeShapeType="1"/>
            </p:cNvSpPr>
            <p:nvPr/>
          </p:nvSpPr>
          <p:spPr bwMode="auto">
            <a:xfrm flipV="1">
              <a:off x="5103814" y="787401"/>
              <a:ext cx="746125" cy="434975"/>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61" name="Line 800"/>
            <p:cNvSpPr>
              <a:spLocks noChangeShapeType="1"/>
            </p:cNvSpPr>
            <p:nvPr/>
          </p:nvSpPr>
          <p:spPr bwMode="auto">
            <a:xfrm flipV="1">
              <a:off x="5103814" y="473076"/>
              <a:ext cx="431800" cy="7493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62" name="Line 801"/>
            <p:cNvSpPr>
              <a:spLocks noChangeShapeType="1"/>
            </p:cNvSpPr>
            <p:nvPr/>
          </p:nvSpPr>
          <p:spPr bwMode="auto">
            <a:xfrm flipV="1">
              <a:off x="5103814" y="473076"/>
              <a:ext cx="200025" cy="7493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63" name="Line 802"/>
            <p:cNvSpPr>
              <a:spLocks noChangeShapeType="1"/>
            </p:cNvSpPr>
            <p:nvPr/>
          </p:nvSpPr>
          <p:spPr bwMode="auto">
            <a:xfrm flipV="1">
              <a:off x="5103814" y="588964"/>
              <a:ext cx="0" cy="633413"/>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64" name="Line 803"/>
            <p:cNvSpPr>
              <a:spLocks noChangeShapeType="1"/>
            </p:cNvSpPr>
            <p:nvPr/>
          </p:nvSpPr>
          <p:spPr bwMode="auto">
            <a:xfrm flipH="1" flipV="1">
              <a:off x="4987926" y="787401"/>
              <a:ext cx="115888" cy="434975"/>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65" name="Line 804"/>
            <p:cNvSpPr>
              <a:spLocks noChangeShapeType="1"/>
            </p:cNvSpPr>
            <p:nvPr/>
          </p:nvSpPr>
          <p:spPr bwMode="auto">
            <a:xfrm>
              <a:off x="4987926" y="1020764"/>
              <a:ext cx="315913" cy="3175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66" name="Line 805"/>
            <p:cNvSpPr>
              <a:spLocks noChangeShapeType="1"/>
            </p:cNvSpPr>
            <p:nvPr/>
          </p:nvSpPr>
          <p:spPr bwMode="auto">
            <a:xfrm>
              <a:off x="4987926" y="1020764"/>
              <a:ext cx="547688" cy="3175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67" name="Line 806"/>
            <p:cNvSpPr>
              <a:spLocks noChangeShapeType="1"/>
            </p:cNvSpPr>
            <p:nvPr/>
          </p:nvSpPr>
          <p:spPr bwMode="auto">
            <a:xfrm>
              <a:off x="4987926" y="1020764"/>
              <a:ext cx="746125" cy="201613"/>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68" name="Line 807"/>
            <p:cNvSpPr>
              <a:spLocks noChangeShapeType="1"/>
            </p:cNvSpPr>
            <p:nvPr/>
          </p:nvSpPr>
          <p:spPr bwMode="auto">
            <a:xfrm>
              <a:off x="4987926" y="1020764"/>
              <a:ext cx="862013" cy="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69" name="Line 808"/>
            <p:cNvSpPr>
              <a:spLocks noChangeShapeType="1"/>
            </p:cNvSpPr>
            <p:nvPr/>
          </p:nvSpPr>
          <p:spPr bwMode="auto">
            <a:xfrm flipV="1">
              <a:off x="4987926" y="588964"/>
              <a:ext cx="746125" cy="4318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70" name="Line 809"/>
            <p:cNvSpPr>
              <a:spLocks noChangeShapeType="1"/>
            </p:cNvSpPr>
            <p:nvPr/>
          </p:nvSpPr>
          <p:spPr bwMode="auto">
            <a:xfrm flipV="1">
              <a:off x="4987926" y="473076"/>
              <a:ext cx="547688" cy="54768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71" name="Line 811"/>
            <p:cNvSpPr>
              <a:spLocks noChangeShapeType="1"/>
            </p:cNvSpPr>
            <p:nvPr/>
          </p:nvSpPr>
          <p:spPr bwMode="auto">
            <a:xfrm flipV="1">
              <a:off x="4987926" y="473076"/>
              <a:ext cx="315913" cy="54768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72" name="Line 812"/>
            <p:cNvSpPr>
              <a:spLocks noChangeShapeType="1"/>
            </p:cNvSpPr>
            <p:nvPr/>
          </p:nvSpPr>
          <p:spPr bwMode="auto">
            <a:xfrm flipV="1">
              <a:off x="4987926" y="588964"/>
              <a:ext cx="115888" cy="4318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73" name="Line 813"/>
            <p:cNvSpPr>
              <a:spLocks noChangeShapeType="1"/>
            </p:cNvSpPr>
            <p:nvPr/>
          </p:nvSpPr>
          <p:spPr bwMode="auto">
            <a:xfrm>
              <a:off x="4987926" y="787401"/>
              <a:ext cx="115888" cy="434975"/>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74" name="Line 814"/>
            <p:cNvSpPr>
              <a:spLocks noChangeShapeType="1"/>
            </p:cNvSpPr>
            <p:nvPr/>
          </p:nvSpPr>
          <p:spPr bwMode="auto">
            <a:xfrm>
              <a:off x="4987926" y="787401"/>
              <a:ext cx="315913" cy="550863"/>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75" name="Line 815"/>
            <p:cNvSpPr>
              <a:spLocks noChangeShapeType="1"/>
            </p:cNvSpPr>
            <p:nvPr/>
          </p:nvSpPr>
          <p:spPr bwMode="auto">
            <a:xfrm>
              <a:off x="4987926" y="787401"/>
              <a:ext cx="547688" cy="550863"/>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76" name="Line 816"/>
            <p:cNvSpPr>
              <a:spLocks noChangeShapeType="1"/>
            </p:cNvSpPr>
            <p:nvPr/>
          </p:nvSpPr>
          <p:spPr bwMode="auto">
            <a:xfrm>
              <a:off x="4987926" y="787401"/>
              <a:ext cx="746125" cy="434975"/>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77" name="Line 817"/>
            <p:cNvSpPr>
              <a:spLocks noChangeShapeType="1"/>
            </p:cNvSpPr>
            <p:nvPr/>
          </p:nvSpPr>
          <p:spPr bwMode="auto">
            <a:xfrm>
              <a:off x="4987926" y="787401"/>
              <a:ext cx="862013" cy="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78" name="Line 818"/>
            <p:cNvSpPr>
              <a:spLocks noChangeShapeType="1"/>
            </p:cNvSpPr>
            <p:nvPr/>
          </p:nvSpPr>
          <p:spPr bwMode="auto">
            <a:xfrm flipV="1">
              <a:off x="4987926" y="588964"/>
              <a:ext cx="746125" cy="19843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79" name="Line 819"/>
            <p:cNvSpPr>
              <a:spLocks noChangeShapeType="1"/>
            </p:cNvSpPr>
            <p:nvPr/>
          </p:nvSpPr>
          <p:spPr bwMode="auto">
            <a:xfrm flipV="1">
              <a:off x="4987926" y="473076"/>
              <a:ext cx="547688" cy="314325"/>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80" name="Line 820"/>
            <p:cNvSpPr>
              <a:spLocks noChangeShapeType="1"/>
            </p:cNvSpPr>
            <p:nvPr/>
          </p:nvSpPr>
          <p:spPr bwMode="auto">
            <a:xfrm flipV="1">
              <a:off x="4987926" y="473076"/>
              <a:ext cx="315913" cy="314325"/>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81" name="Line 821"/>
            <p:cNvSpPr>
              <a:spLocks noChangeShapeType="1"/>
            </p:cNvSpPr>
            <p:nvPr/>
          </p:nvSpPr>
          <p:spPr bwMode="auto">
            <a:xfrm flipH="1">
              <a:off x="4987926" y="588964"/>
              <a:ext cx="115888" cy="4318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82" name="Line 822"/>
            <p:cNvSpPr>
              <a:spLocks noChangeShapeType="1"/>
            </p:cNvSpPr>
            <p:nvPr/>
          </p:nvSpPr>
          <p:spPr bwMode="auto">
            <a:xfrm>
              <a:off x="5103813" y="588964"/>
              <a:ext cx="0" cy="633413"/>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83" name="Line 823"/>
            <p:cNvSpPr>
              <a:spLocks noChangeShapeType="1"/>
            </p:cNvSpPr>
            <p:nvPr/>
          </p:nvSpPr>
          <p:spPr bwMode="auto">
            <a:xfrm>
              <a:off x="5103813" y="588964"/>
              <a:ext cx="200025" cy="7493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84" name="Line 824"/>
            <p:cNvSpPr>
              <a:spLocks noChangeShapeType="1"/>
            </p:cNvSpPr>
            <p:nvPr/>
          </p:nvSpPr>
          <p:spPr bwMode="auto">
            <a:xfrm>
              <a:off x="5103813" y="588964"/>
              <a:ext cx="431800" cy="7493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85" name="Line 825"/>
            <p:cNvSpPr>
              <a:spLocks noChangeShapeType="1"/>
            </p:cNvSpPr>
            <p:nvPr/>
          </p:nvSpPr>
          <p:spPr bwMode="auto">
            <a:xfrm>
              <a:off x="5103813" y="588964"/>
              <a:ext cx="746125" cy="4318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86" name="Line 826"/>
            <p:cNvSpPr>
              <a:spLocks noChangeShapeType="1"/>
            </p:cNvSpPr>
            <p:nvPr/>
          </p:nvSpPr>
          <p:spPr bwMode="auto">
            <a:xfrm>
              <a:off x="5103813" y="588964"/>
              <a:ext cx="746125" cy="19843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87" name="Line 827"/>
            <p:cNvSpPr>
              <a:spLocks noChangeShapeType="1"/>
            </p:cNvSpPr>
            <p:nvPr/>
          </p:nvSpPr>
          <p:spPr bwMode="auto">
            <a:xfrm>
              <a:off x="5103813" y="588964"/>
              <a:ext cx="630238" cy="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88" name="Line 828"/>
            <p:cNvSpPr>
              <a:spLocks noChangeShapeType="1"/>
            </p:cNvSpPr>
            <p:nvPr/>
          </p:nvSpPr>
          <p:spPr bwMode="auto">
            <a:xfrm flipV="1">
              <a:off x="5103813" y="473076"/>
              <a:ext cx="431800" cy="11588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grpSp>
      <p:grpSp>
        <p:nvGrpSpPr>
          <p:cNvPr id="189" name="Group 1379"/>
          <p:cNvGrpSpPr/>
          <p:nvPr userDrawn="1"/>
        </p:nvGrpSpPr>
        <p:grpSpPr>
          <a:xfrm>
            <a:off x="6632512" y="-735816"/>
            <a:ext cx="1820897" cy="2439095"/>
            <a:chOff x="4932363" y="415926"/>
            <a:chExt cx="974725" cy="979488"/>
          </a:xfrm>
        </p:grpSpPr>
        <p:sp>
          <p:nvSpPr>
            <p:cNvPr id="190" name="Freeform 829"/>
            <p:cNvSpPr>
              <a:spLocks/>
            </p:cNvSpPr>
            <p:nvPr/>
          </p:nvSpPr>
          <p:spPr bwMode="auto">
            <a:xfrm>
              <a:off x="4932363" y="415926"/>
              <a:ext cx="974725" cy="979488"/>
            </a:xfrm>
            <a:custGeom>
              <a:avLst/>
              <a:gdLst>
                <a:gd name="T0" fmla="*/ 229 w 260"/>
                <a:gd name="T1" fmla="*/ 187 h 261"/>
                <a:gd name="T2" fmla="*/ 187 w 260"/>
                <a:gd name="T3" fmla="*/ 31 h 261"/>
                <a:gd name="T4" fmla="*/ 31 w 260"/>
                <a:gd name="T5" fmla="*/ 73 h 261"/>
                <a:gd name="T6" fmla="*/ 73 w 260"/>
                <a:gd name="T7" fmla="*/ 229 h 261"/>
                <a:gd name="T8" fmla="*/ 229 w 260"/>
                <a:gd name="T9" fmla="*/ 187 h 261"/>
              </a:gdLst>
              <a:ahLst/>
              <a:cxnLst>
                <a:cxn ang="0">
                  <a:pos x="T0" y="T1"/>
                </a:cxn>
                <a:cxn ang="0">
                  <a:pos x="T2" y="T3"/>
                </a:cxn>
                <a:cxn ang="0">
                  <a:pos x="T4" y="T5"/>
                </a:cxn>
                <a:cxn ang="0">
                  <a:pos x="T6" y="T7"/>
                </a:cxn>
                <a:cxn ang="0">
                  <a:pos x="T8" y="T9"/>
                </a:cxn>
              </a:cxnLst>
              <a:rect l="0" t="0" r="r" b="b"/>
              <a:pathLst>
                <a:path w="260" h="261">
                  <a:moveTo>
                    <a:pt x="229" y="187"/>
                  </a:moveTo>
                  <a:cubicBezTo>
                    <a:pt x="260" y="133"/>
                    <a:pt x="242" y="63"/>
                    <a:pt x="187" y="31"/>
                  </a:cubicBezTo>
                  <a:cubicBezTo>
                    <a:pt x="132" y="0"/>
                    <a:pt x="63" y="19"/>
                    <a:pt x="31" y="73"/>
                  </a:cubicBezTo>
                  <a:cubicBezTo>
                    <a:pt x="0" y="128"/>
                    <a:pt x="18" y="198"/>
                    <a:pt x="73" y="229"/>
                  </a:cubicBezTo>
                  <a:cubicBezTo>
                    <a:pt x="128" y="261"/>
                    <a:pt x="197" y="242"/>
                    <a:pt x="229" y="187"/>
                  </a:cubicBezTo>
                  <a:close/>
                </a:path>
              </a:pathLst>
            </a:custGeom>
            <a:solidFill>
              <a:srgbClr val="000000">
                <a:alpha val="50196"/>
              </a:srgbClr>
            </a:solidFill>
            <a:ln w="5" cap="rnd">
              <a:solidFill>
                <a:srgbClr val="7F7F7F">
                  <a:alpha val="65098"/>
                </a:srgbClr>
              </a:solidFill>
              <a:prstDash val="solid"/>
              <a:miter lim="800000"/>
              <a:headEnd/>
              <a:tailEnd/>
            </a:ln>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91" name="Freeform 738"/>
            <p:cNvSpPr>
              <a:spLocks/>
            </p:cNvSpPr>
            <p:nvPr/>
          </p:nvSpPr>
          <p:spPr bwMode="auto">
            <a:xfrm>
              <a:off x="4987926" y="473076"/>
              <a:ext cx="862013" cy="865188"/>
            </a:xfrm>
            <a:custGeom>
              <a:avLst/>
              <a:gdLst>
                <a:gd name="T0" fmla="*/ 543 w 543"/>
                <a:gd name="T1" fmla="*/ 345 h 545"/>
                <a:gd name="T2" fmla="*/ 272 w 543"/>
                <a:gd name="T3" fmla="*/ 271 h 545"/>
                <a:gd name="T4" fmla="*/ 470 w 543"/>
                <a:gd name="T5" fmla="*/ 472 h 545"/>
                <a:gd name="T6" fmla="*/ 272 w 543"/>
                <a:gd name="T7" fmla="*/ 271 h 545"/>
                <a:gd name="T8" fmla="*/ 345 w 543"/>
                <a:gd name="T9" fmla="*/ 545 h 545"/>
                <a:gd name="T10" fmla="*/ 272 w 543"/>
                <a:gd name="T11" fmla="*/ 271 h 545"/>
                <a:gd name="T12" fmla="*/ 199 w 543"/>
                <a:gd name="T13" fmla="*/ 545 h 545"/>
                <a:gd name="T14" fmla="*/ 272 w 543"/>
                <a:gd name="T15" fmla="*/ 271 h 545"/>
                <a:gd name="T16" fmla="*/ 73 w 543"/>
                <a:gd name="T17" fmla="*/ 472 h 545"/>
                <a:gd name="T18" fmla="*/ 272 w 543"/>
                <a:gd name="T19" fmla="*/ 271 h 545"/>
                <a:gd name="T20" fmla="*/ 0 w 543"/>
                <a:gd name="T21" fmla="*/ 345 h 545"/>
                <a:gd name="T22" fmla="*/ 272 w 543"/>
                <a:gd name="T23" fmla="*/ 271 h 545"/>
                <a:gd name="T24" fmla="*/ 0 w 543"/>
                <a:gd name="T25" fmla="*/ 198 h 545"/>
                <a:gd name="T26" fmla="*/ 272 w 543"/>
                <a:gd name="T27" fmla="*/ 271 h 545"/>
                <a:gd name="T28" fmla="*/ 73 w 543"/>
                <a:gd name="T29" fmla="*/ 73 h 545"/>
                <a:gd name="T30" fmla="*/ 272 w 543"/>
                <a:gd name="T31" fmla="*/ 271 h 545"/>
                <a:gd name="T32" fmla="*/ 199 w 543"/>
                <a:gd name="T33" fmla="*/ 0 h 545"/>
                <a:gd name="T34" fmla="*/ 272 w 543"/>
                <a:gd name="T35" fmla="*/ 271 h 545"/>
                <a:gd name="T36" fmla="*/ 345 w 543"/>
                <a:gd name="T37" fmla="*/ 0 h 545"/>
                <a:gd name="T38" fmla="*/ 272 w 543"/>
                <a:gd name="T39" fmla="*/ 271 h 545"/>
                <a:gd name="T40" fmla="*/ 470 w 543"/>
                <a:gd name="T41" fmla="*/ 73 h 545"/>
                <a:gd name="T42" fmla="*/ 272 w 543"/>
                <a:gd name="T43" fmla="*/ 271 h 545"/>
                <a:gd name="T44" fmla="*/ 543 w 543"/>
                <a:gd name="T45" fmla="*/ 198 h 545"/>
                <a:gd name="T46" fmla="*/ 272 w 543"/>
                <a:gd name="T47" fmla="*/ 271 h 545"/>
                <a:gd name="T48" fmla="*/ 543 w 543"/>
                <a:gd name="T49" fmla="*/ 345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43" h="545">
                  <a:moveTo>
                    <a:pt x="543" y="345"/>
                  </a:moveTo>
                  <a:lnTo>
                    <a:pt x="272" y="271"/>
                  </a:lnTo>
                  <a:lnTo>
                    <a:pt x="470" y="472"/>
                  </a:lnTo>
                  <a:lnTo>
                    <a:pt x="272" y="271"/>
                  </a:lnTo>
                  <a:lnTo>
                    <a:pt x="345" y="545"/>
                  </a:lnTo>
                  <a:lnTo>
                    <a:pt x="272" y="271"/>
                  </a:lnTo>
                  <a:lnTo>
                    <a:pt x="199" y="545"/>
                  </a:lnTo>
                  <a:lnTo>
                    <a:pt x="272" y="271"/>
                  </a:lnTo>
                  <a:lnTo>
                    <a:pt x="73" y="472"/>
                  </a:lnTo>
                  <a:lnTo>
                    <a:pt x="272" y="271"/>
                  </a:lnTo>
                  <a:lnTo>
                    <a:pt x="0" y="345"/>
                  </a:lnTo>
                  <a:lnTo>
                    <a:pt x="272" y="271"/>
                  </a:lnTo>
                  <a:lnTo>
                    <a:pt x="0" y="198"/>
                  </a:lnTo>
                  <a:lnTo>
                    <a:pt x="272" y="271"/>
                  </a:lnTo>
                  <a:lnTo>
                    <a:pt x="73" y="73"/>
                  </a:lnTo>
                  <a:lnTo>
                    <a:pt x="272" y="271"/>
                  </a:lnTo>
                  <a:lnTo>
                    <a:pt x="199" y="0"/>
                  </a:lnTo>
                  <a:lnTo>
                    <a:pt x="272" y="271"/>
                  </a:lnTo>
                  <a:lnTo>
                    <a:pt x="345" y="0"/>
                  </a:lnTo>
                  <a:lnTo>
                    <a:pt x="272" y="271"/>
                  </a:lnTo>
                  <a:lnTo>
                    <a:pt x="470" y="73"/>
                  </a:lnTo>
                  <a:lnTo>
                    <a:pt x="272" y="271"/>
                  </a:lnTo>
                  <a:lnTo>
                    <a:pt x="543" y="198"/>
                  </a:lnTo>
                  <a:lnTo>
                    <a:pt x="272" y="271"/>
                  </a:lnTo>
                  <a:lnTo>
                    <a:pt x="543" y="345"/>
                  </a:lnTo>
                  <a:close/>
                </a:path>
              </a:pathLst>
            </a:cu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92" name="Freeform 739"/>
            <p:cNvSpPr>
              <a:spLocks/>
            </p:cNvSpPr>
            <p:nvPr/>
          </p:nvSpPr>
          <p:spPr bwMode="auto">
            <a:xfrm>
              <a:off x="4987926" y="473076"/>
              <a:ext cx="862013" cy="865188"/>
            </a:xfrm>
            <a:custGeom>
              <a:avLst/>
              <a:gdLst>
                <a:gd name="T0" fmla="*/ 543 w 543"/>
                <a:gd name="T1" fmla="*/ 345 h 545"/>
                <a:gd name="T2" fmla="*/ 272 w 543"/>
                <a:gd name="T3" fmla="*/ 271 h 545"/>
                <a:gd name="T4" fmla="*/ 470 w 543"/>
                <a:gd name="T5" fmla="*/ 472 h 545"/>
                <a:gd name="T6" fmla="*/ 272 w 543"/>
                <a:gd name="T7" fmla="*/ 271 h 545"/>
                <a:gd name="T8" fmla="*/ 345 w 543"/>
                <a:gd name="T9" fmla="*/ 545 h 545"/>
                <a:gd name="T10" fmla="*/ 272 w 543"/>
                <a:gd name="T11" fmla="*/ 271 h 545"/>
                <a:gd name="T12" fmla="*/ 199 w 543"/>
                <a:gd name="T13" fmla="*/ 545 h 545"/>
                <a:gd name="T14" fmla="*/ 272 w 543"/>
                <a:gd name="T15" fmla="*/ 271 h 545"/>
                <a:gd name="T16" fmla="*/ 73 w 543"/>
                <a:gd name="T17" fmla="*/ 472 h 545"/>
                <a:gd name="T18" fmla="*/ 272 w 543"/>
                <a:gd name="T19" fmla="*/ 271 h 545"/>
                <a:gd name="T20" fmla="*/ 0 w 543"/>
                <a:gd name="T21" fmla="*/ 345 h 545"/>
                <a:gd name="T22" fmla="*/ 272 w 543"/>
                <a:gd name="T23" fmla="*/ 271 h 545"/>
                <a:gd name="T24" fmla="*/ 0 w 543"/>
                <a:gd name="T25" fmla="*/ 198 h 545"/>
                <a:gd name="T26" fmla="*/ 272 w 543"/>
                <a:gd name="T27" fmla="*/ 271 h 545"/>
                <a:gd name="T28" fmla="*/ 73 w 543"/>
                <a:gd name="T29" fmla="*/ 73 h 545"/>
                <a:gd name="T30" fmla="*/ 272 w 543"/>
                <a:gd name="T31" fmla="*/ 271 h 545"/>
                <a:gd name="T32" fmla="*/ 199 w 543"/>
                <a:gd name="T33" fmla="*/ 0 h 545"/>
                <a:gd name="T34" fmla="*/ 272 w 543"/>
                <a:gd name="T35" fmla="*/ 271 h 545"/>
                <a:gd name="T36" fmla="*/ 345 w 543"/>
                <a:gd name="T37" fmla="*/ 0 h 545"/>
                <a:gd name="T38" fmla="*/ 272 w 543"/>
                <a:gd name="T39" fmla="*/ 271 h 545"/>
                <a:gd name="T40" fmla="*/ 470 w 543"/>
                <a:gd name="T41" fmla="*/ 73 h 545"/>
                <a:gd name="T42" fmla="*/ 272 w 543"/>
                <a:gd name="T43" fmla="*/ 271 h 545"/>
                <a:gd name="T44" fmla="*/ 543 w 543"/>
                <a:gd name="T45" fmla="*/ 198 h 545"/>
                <a:gd name="T46" fmla="*/ 272 w 543"/>
                <a:gd name="T47" fmla="*/ 271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3" h="545">
                  <a:moveTo>
                    <a:pt x="543" y="345"/>
                  </a:moveTo>
                  <a:lnTo>
                    <a:pt x="272" y="271"/>
                  </a:lnTo>
                  <a:lnTo>
                    <a:pt x="470" y="472"/>
                  </a:lnTo>
                  <a:lnTo>
                    <a:pt x="272" y="271"/>
                  </a:lnTo>
                  <a:lnTo>
                    <a:pt x="345" y="545"/>
                  </a:lnTo>
                  <a:lnTo>
                    <a:pt x="272" y="271"/>
                  </a:lnTo>
                  <a:lnTo>
                    <a:pt x="199" y="545"/>
                  </a:lnTo>
                  <a:lnTo>
                    <a:pt x="272" y="271"/>
                  </a:lnTo>
                  <a:lnTo>
                    <a:pt x="73" y="472"/>
                  </a:lnTo>
                  <a:lnTo>
                    <a:pt x="272" y="271"/>
                  </a:lnTo>
                  <a:lnTo>
                    <a:pt x="0" y="345"/>
                  </a:lnTo>
                  <a:lnTo>
                    <a:pt x="272" y="271"/>
                  </a:lnTo>
                  <a:lnTo>
                    <a:pt x="0" y="198"/>
                  </a:lnTo>
                  <a:lnTo>
                    <a:pt x="272" y="271"/>
                  </a:lnTo>
                  <a:lnTo>
                    <a:pt x="73" y="73"/>
                  </a:lnTo>
                  <a:lnTo>
                    <a:pt x="272" y="271"/>
                  </a:lnTo>
                  <a:lnTo>
                    <a:pt x="199" y="0"/>
                  </a:lnTo>
                  <a:lnTo>
                    <a:pt x="272" y="271"/>
                  </a:lnTo>
                  <a:lnTo>
                    <a:pt x="345" y="0"/>
                  </a:lnTo>
                  <a:lnTo>
                    <a:pt x="272" y="271"/>
                  </a:lnTo>
                  <a:lnTo>
                    <a:pt x="470" y="73"/>
                  </a:lnTo>
                  <a:lnTo>
                    <a:pt x="272" y="271"/>
                  </a:lnTo>
                  <a:lnTo>
                    <a:pt x="543" y="198"/>
                  </a:lnTo>
                  <a:lnTo>
                    <a:pt x="272" y="271"/>
                  </a:lnTo>
                </a:path>
              </a:pathLst>
            </a:cu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93" name="Line 740"/>
            <p:cNvSpPr>
              <a:spLocks noChangeShapeType="1"/>
            </p:cNvSpPr>
            <p:nvPr/>
          </p:nvSpPr>
          <p:spPr bwMode="auto">
            <a:xfrm flipH="1">
              <a:off x="5103814" y="473076"/>
              <a:ext cx="431800" cy="11588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94" name="Line 741"/>
            <p:cNvSpPr>
              <a:spLocks noChangeShapeType="1"/>
            </p:cNvSpPr>
            <p:nvPr/>
          </p:nvSpPr>
          <p:spPr bwMode="auto">
            <a:xfrm flipH="1">
              <a:off x="4987926" y="473076"/>
              <a:ext cx="547688" cy="314325"/>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95" name="Line 742"/>
            <p:cNvSpPr>
              <a:spLocks noChangeShapeType="1"/>
            </p:cNvSpPr>
            <p:nvPr/>
          </p:nvSpPr>
          <p:spPr bwMode="auto">
            <a:xfrm flipH="1">
              <a:off x="4987926" y="473076"/>
              <a:ext cx="547688" cy="54768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96" name="Line 743"/>
            <p:cNvSpPr>
              <a:spLocks noChangeShapeType="1"/>
            </p:cNvSpPr>
            <p:nvPr/>
          </p:nvSpPr>
          <p:spPr bwMode="auto">
            <a:xfrm flipH="1">
              <a:off x="5103814" y="473076"/>
              <a:ext cx="431800" cy="7493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97" name="Line 744"/>
            <p:cNvSpPr>
              <a:spLocks noChangeShapeType="1"/>
            </p:cNvSpPr>
            <p:nvPr/>
          </p:nvSpPr>
          <p:spPr bwMode="auto">
            <a:xfrm>
              <a:off x="5535614" y="473076"/>
              <a:ext cx="0" cy="86518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98" name="Line 745"/>
            <p:cNvSpPr>
              <a:spLocks noChangeShapeType="1"/>
            </p:cNvSpPr>
            <p:nvPr/>
          </p:nvSpPr>
          <p:spPr bwMode="auto">
            <a:xfrm>
              <a:off x="5535614" y="473076"/>
              <a:ext cx="198438" cy="7493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199" name="Line 746"/>
            <p:cNvSpPr>
              <a:spLocks noChangeShapeType="1"/>
            </p:cNvSpPr>
            <p:nvPr/>
          </p:nvSpPr>
          <p:spPr bwMode="auto">
            <a:xfrm>
              <a:off x="5535614" y="473076"/>
              <a:ext cx="314325" cy="54768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00" name="Line 747"/>
            <p:cNvSpPr>
              <a:spLocks noChangeShapeType="1"/>
            </p:cNvSpPr>
            <p:nvPr/>
          </p:nvSpPr>
          <p:spPr bwMode="auto">
            <a:xfrm>
              <a:off x="5535614" y="473076"/>
              <a:ext cx="314325" cy="314325"/>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01" name="Line 748"/>
            <p:cNvSpPr>
              <a:spLocks noChangeShapeType="1"/>
            </p:cNvSpPr>
            <p:nvPr/>
          </p:nvSpPr>
          <p:spPr bwMode="auto">
            <a:xfrm flipH="1" flipV="1">
              <a:off x="5303839" y="473076"/>
              <a:ext cx="430213" cy="11588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02" name="Line 749"/>
            <p:cNvSpPr>
              <a:spLocks noChangeShapeType="1"/>
            </p:cNvSpPr>
            <p:nvPr/>
          </p:nvSpPr>
          <p:spPr bwMode="auto">
            <a:xfrm flipH="1">
              <a:off x="5103814" y="588964"/>
              <a:ext cx="630238" cy="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03" name="Line 750"/>
            <p:cNvSpPr>
              <a:spLocks noChangeShapeType="1"/>
            </p:cNvSpPr>
            <p:nvPr/>
          </p:nvSpPr>
          <p:spPr bwMode="auto">
            <a:xfrm flipH="1">
              <a:off x="4987926" y="588964"/>
              <a:ext cx="746125" cy="19843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04" name="Line 751"/>
            <p:cNvSpPr>
              <a:spLocks noChangeShapeType="1"/>
            </p:cNvSpPr>
            <p:nvPr/>
          </p:nvSpPr>
          <p:spPr bwMode="auto">
            <a:xfrm flipH="1">
              <a:off x="4987926" y="588964"/>
              <a:ext cx="746125" cy="4318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05" name="Line 752"/>
            <p:cNvSpPr>
              <a:spLocks noChangeShapeType="1"/>
            </p:cNvSpPr>
            <p:nvPr/>
          </p:nvSpPr>
          <p:spPr bwMode="auto">
            <a:xfrm flipH="1">
              <a:off x="5303839" y="588964"/>
              <a:ext cx="430213" cy="7493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06" name="Line 753"/>
            <p:cNvSpPr>
              <a:spLocks noChangeShapeType="1"/>
            </p:cNvSpPr>
            <p:nvPr/>
          </p:nvSpPr>
          <p:spPr bwMode="auto">
            <a:xfrm flipH="1">
              <a:off x="5535614" y="588964"/>
              <a:ext cx="198438" cy="7493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07" name="Line 754"/>
            <p:cNvSpPr>
              <a:spLocks noChangeShapeType="1"/>
            </p:cNvSpPr>
            <p:nvPr/>
          </p:nvSpPr>
          <p:spPr bwMode="auto">
            <a:xfrm>
              <a:off x="5734051" y="588964"/>
              <a:ext cx="0" cy="633413"/>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08" name="Line 755"/>
            <p:cNvSpPr>
              <a:spLocks noChangeShapeType="1"/>
            </p:cNvSpPr>
            <p:nvPr/>
          </p:nvSpPr>
          <p:spPr bwMode="auto">
            <a:xfrm>
              <a:off x="5734051" y="588964"/>
              <a:ext cx="115888" cy="4318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09" name="Line 756"/>
            <p:cNvSpPr>
              <a:spLocks noChangeShapeType="1"/>
            </p:cNvSpPr>
            <p:nvPr/>
          </p:nvSpPr>
          <p:spPr bwMode="auto">
            <a:xfrm flipH="1" flipV="1">
              <a:off x="5535614" y="473076"/>
              <a:ext cx="314325" cy="314325"/>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10" name="Line 757"/>
            <p:cNvSpPr>
              <a:spLocks noChangeShapeType="1"/>
            </p:cNvSpPr>
            <p:nvPr/>
          </p:nvSpPr>
          <p:spPr bwMode="auto">
            <a:xfrm flipH="1" flipV="1">
              <a:off x="5303839" y="473076"/>
              <a:ext cx="546100" cy="314325"/>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11" name="Line 758"/>
            <p:cNvSpPr>
              <a:spLocks noChangeShapeType="1"/>
            </p:cNvSpPr>
            <p:nvPr/>
          </p:nvSpPr>
          <p:spPr bwMode="auto">
            <a:xfrm flipH="1" flipV="1">
              <a:off x="5103814" y="588964"/>
              <a:ext cx="746125" cy="19843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12" name="Line 759"/>
            <p:cNvSpPr>
              <a:spLocks noChangeShapeType="1"/>
            </p:cNvSpPr>
            <p:nvPr/>
          </p:nvSpPr>
          <p:spPr bwMode="auto">
            <a:xfrm flipH="1">
              <a:off x="4987926" y="787401"/>
              <a:ext cx="862013" cy="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13" name="Line 760"/>
            <p:cNvSpPr>
              <a:spLocks noChangeShapeType="1"/>
            </p:cNvSpPr>
            <p:nvPr/>
          </p:nvSpPr>
          <p:spPr bwMode="auto">
            <a:xfrm flipH="1">
              <a:off x="5103814" y="787401"/>
              <a:ext cx="746125" cy="434975"/>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14" name="Line 761"/>
            <p:cNvSpPr>
              <a:spLocks noChangeShapeType="1"/>
            </p:cNvSpPr>
            <p:nvPr/>
          </p:nvSpPr>
          <p:spPr bwMode="auto">
            <a:xfrm flipH="1">
              <a:off x="5303839" y="787401"/>
              <a:ext cx="546100" cy="550863"/>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15" name="Line 762"/>
            <p:cNvSpPr>
              <a:spLocks noChangeShapeType="1"/>
            </p:cNvSpPr>
            <p:nvPr/>
          </p:nvSpPr>
          <p:spPr bwMode="auto">
            <a:xfrm flipH="1">
              <a:off x="5535614" y="787401"/>
              <a:ext cx="314325" cy="550863"/>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16" name="Line 763"/>
            <p:cNvSpPr>
              <a:spLocks noChangeShapeType="1"/>
            </p:cNvSpPr>
            <p:nvPr/>
          </p:nvSpPr>
          <p:spPr bwMode="auto">
            <a:xfrm flipH="1">
              <a:off x="5734051" y="787401"/>
              <a:ext cx="115888" cy="434975"/>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17" name="Line 764"/>
            <p:cNvSpPr>
              <a:spLocks noChangeShapeType="1"/>
            </p:cNvSpPr>
            <p:nvPr/>
          </p:nvSpPr>
          <p:spPr bwMode="auto">
            <a:xfrm flipH="1" flipV="1">
              <a:off x="5734051" y="588964"/>
              <a:ext cx="115888" cy="4318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18" name="Line 765"/>
            <p:cNvSpPr>
              <a:spLocks noChangeShapeType="1"/>
            </p:cNvSpPr>
            <p:nvPr/>
          </p:nvSpPr>
          <p:spPr bwMode="auto">
            <a:xfrm flipH="1" flipV="1">
              <a:off x="5535614" y="473076"/>
              <a:ext cx="314325" cy="54768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19" name="Line 766"/>
            <p:cNvSpPr>
              <a:spLocks noChangeShapeType="1"/>
            </p:cNvSpPr>
            <p:nvPr/>
          </p:nvSpPr>
          <p:spPr bwMode="auto">
            <a:xfrm flipH="1" flipV="1">
              <a:off x="5303839" y="473076"/>
              <a:ext cx="546100" cy="54768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20" name="Line 767"/>
            <p:cNvSpPr>
              <a:spLocks noChangeShapeType="1"/>
            </p:cNvSpPr>
            <p:nvPr/>
          </p:nvSpPr>
          <p:spPr bwMode="auto">
            <a:xfrm flipH="1" flipV="1">
              <a:off x="5103814" y="588964"/>
              <a:ext cx="746125" cy="4318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21" name="Line 768"/>
            <p:cNvSpPr>
              <a:spLocks noChangeShapeType="1"/>
            </p:cNvSpPr>
            <p:nvPr/>
          </p:nvSpPr>
          <p:spPr bwMode="auto">
            <a:xfrm flipH="1">
              <a:off x="4987926" y="1020764"/>
              <a:ext cx="862013" cy="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22" name="Line 769"/>
            <p:cNvSpPr>
              <a:spLocks noChangeShapeType="1"/>
            </p:cNvSpPr>
            <p:nvPr/>
          </p:nvSpPr>
          <p:spPr bwMode="auto">
            <a:xfrm flipH="1">
              <a:off x="5103814" y="1020764"/>
              <a:ext cx="746125" cy="201613"/>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23" name="Line 770"/>
            <p:cNvSpPr>
              <a:spLocks noChangeShapeType="1"/>
            </p:cNvSpPr>
            <p:nvPr/>
          </p:nvSpPr>
          <p:spPr bwMode="auto">
            <a:xfrm flipH="1">
              <a:off x="5303839" y="1020764"/>
              <a:ext cx="546100" cy="3175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24" name="Line 771"/>
            <p:cNvSpPr>
              <a:spLocks noChangeShapeType="1"/>
            </p:cNvSpPr>
            <p:nvPr/>
          </p:nvSpPr>
          <p:spPr bwMode="auto">
            <a:xfrm flipH="1">
              <a:off x="5535614" y="1020764"/>
              <a:ext cx="314325" cy="3175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25" name="Line 772"/>
            <p:cNvSpPr>
              <a:spLocks noChangeShapeType="1"/>
            </p:cNvSpPr>
            <p:nvPr/>
          </p:nvSpPr>
          <p:spPr bwMode="auto">
            <a:xfrm flipV="1">
              <a:off x="5734051" y="787401"/>
              <a:ext cx="115888" cy="434975"/>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26" name="Line 773"/>
            <p:cNvSpPr>
              <a:spLocks noChangeShapeType="1"/>
            </p:cNvSpPr>
            <p:nvPr/>
          </p:nvSpPr>
          <p:spPr bwMode="auto">
            <a:xfrm flipV="1">
              <a:off x="5734051" y="588964"/>
              <a:ext cx="0" cy="633413"/>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27" name="Line 774"/>
            <p:cNvSpPr>
              <a:spLocks noChangeShapeType="1"/>
            </p:cNvSpPr>
            <p:nvPr/>
          </p:nvSpPr>
          <p:spPr bwMode="auto">
            <a:xfrm flipH="1" flipV="1">
              <a:off x="5535614" y="473076"/>
              <a:ext cx="198438" cy="7493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28" name="Line 775"/>
            <p:cNvSpPr>
              <a:spLocks noChangeShapeType="1"/>
            </p:cNvSpPr>
            <p:nvPr/>
          </p:nvSpPr>
          <p:spPr bwMode="auto">
            <a:xfrm flipH="1" flipV="1">
              <a:off x="5303839" y="473076"/>
              <a:ext cx="430213" cy="7493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29" name="Line 776"/>
            <p:cNvSpPr>
              <a:spLocks noChangeShapeType="1"/>
            </p:cNvSpPr>
            <p:nvPr/>
          </p:nvSpPr>
          <p:spPr bwMode="auto">
            <a:xfrm flipH="1" flipV="1">
              <a:off x="4987926" y="787401"/>
              <a:ext cx="746125" cy="434975"/>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30" name="Line 777"/>
            <p:cNvSpPr>
              <a:spLocks noChangeShapeType="1"/>
            </p:cNvSpPr>
            <p:nvPr/>
          </p:nvSpPr>
          <p:spPr bwMode="auto">
            <a:xfrm flipH="1" flipV="1">
              <a:off x="4987926" y="1020764"/>
              <a:ext cx="746125" cy="201613"/>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31" name="Line 778"/>
            <p:cNvSpPr>
              <a:spLocks noChangeShapeType="1"/>
            </p:cNvSpPr>
            <p:nvPr/>
          </p:nvSpPr>
          <p:spPr bwMode="auto">
            <a:xfrm flipH="1">
              <a:off x="5103814" y="1222376"/>
              <a:ext cx="630238" cy="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32" name="Line 779"/>
            <p:cNvSpPr>
              <a:spLocks noChangeShapeType="1"/>
            </p:cNvSpPr>
            <p:nvPr/>
          </p:nvSpPr>
          <p:spPr bwMode="auto">
            <a:xfrm flipH="1">
              <a:off x="5303839" y="1222376"/>
              <a:ext cx="430213" cy="11588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33" name="Line 780"/>
            <p:cNvSpPr>
              <a:spLocks noChangeShapeType="1"/>
            </p:cNvSpPr>
            <p:nvPr/>
          </p:nvSpPr>
          <p:spPr bwMode="auto">
            <a:xfrm flipV="1">
              <a:off x="5535614" y="1020764"/>
              <a:ext cx="314325" cy="3175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34" name="Line 781"/>
            <p:cNvSpPr>
              <a:spLocks noChangeShapeType="1"/>
            </p:cNvSpPr>
            <p:nvPr/>
          </p:nvSpPr>
          <p:spPr bwMode="auto">
            <a:xfrm flipV="1">
              <a:off x="5535614" y="787401"/>
              <a:ext cx="314325" cy="550863"/>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35" name="Line 782"/>
            <p:cNvSpPr>
              <a:spLocks noChangeShapeType="1"/>
            </p:cNvSpPr>
            <p:nvPr/>
          </p:nvSpPr>
          <p:spPr bwMode="auto">
            <a:xfrm flipV="1">
              <a:off x="5535614" y="588964"/>
              <a:ext cx="198438" cy="7493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36" name="Line 783"/>
            <p:cNvSpPr>
              <a:spLocks noChangeShapeType="1"/>
            </p:cNvSpPr>
            <p:nvPr/>
          </p:nvSpPr>
          <p:spPr bwMode="auto">
            <a:xfrm flipV="1">
              <a:off x="5535614" y="473076"/>
              <a:ext cx="0" cy="86518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37" name="Line 784"/>
            <p:cNvSpPr>
              <a:spLocks noChangeShapeType="1"/>
            </p:cNvSpPr>
            <p:nvPr/>
          </p:nvSpPr>
          <p:spPr bwMode="auto">
            <a:xfrm flipH="1" flipV="1">
              <a:off x="5103814" y="588964"/>
              <a:ext cx="431800" cy="7493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38" name="Line 785"/>
            <p:cNvSpPr>
              <a:spLocks noChangeShapeType="1"/>
            </p:cNvSpPr>
            <p:nvPr/>
          </p:nvSpPr>
          <p:spPr bwMode="auto">
            <a:xfrm flipH="1" flipV="1">
              <a:off x="4987926" y="787401"/>
              <a:ext cx="547688" cy="550863"/>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39" name="Line 786"/>
            <p:cNvSpPr>
              <a:spLocks noChangeShapeType="1"/>
            </p:cNvSpPr>
            <p:nvPr/>
          </p:nvSpPr>
          <p:spPr bwMode="auto">
            <a:xfrm flipH="1" flipV="1">
              <a:off x="4987926" y="1020764"/>
              <a:ext cx="547688" cy="3175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40" name="Line 787"/>
            <p:cNvSpPr>
              <a:spLocks noChangeShapeType="1"/>
            </p:cNvSpPr>
            <p:nvPr/>
          </p:nvSpPr>
          <p:spPr bwMode="auto">
            <a:xfrm flipH="1" flipV="1">
              <a:off x="5103814" y="1222376"/>
              <a:ext cx="431800" cy="11588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41" name="Line 788"/>
            <p:cNvSpPr>
              <a:spLocks noChangeShapeType="1"/>
            </p:cNvSpPr>
            <p:nvPr/>
          </p:nvSpPr>
          <p:spPr bwMode="auto">
            <a:xfrm flipV="1">
              <a:off x="5303839" y="1222376"/>
              <a:ext cx="430213" cy="11588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42" name="Line 789"/>
            <p:cNvSpPr>
              <a:spLocks noChangeShapeType="1"/>
            </p:cNvSpPr>
            <p:nvPr/>
          </p:nvSpPr>
          <p:spPr bwMode="auto">
            <a:xfrm flipV="1">
              <a:off x="5303839" y="1020764"/>
              <a:ext cx="546100" cy="3175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43" name="Line 790"/>
            <p:cNvSpPr>
              <a:spLocks noChangeShapeType="1"/>
            </p:cNvSpPr>
            <p:nvPr/>
          </p:nvSpPr>
          <p:spPr bwMode="auto">
            <a:xfrm flipV="1">
              <a:off x="5303839" y="787401"/>
              <a:ext cx="546100" cy="550863"/>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44" name="Line 791"/>
            <p:cNvSpPr>
              <a:spLocks noChangeShapeType="1"/>
            </p:cNvSpPr>
            <p:nvPr/>
          </p:nvSpPr>
          <p:spPr bwMode="auto">
            <a:xfrm flipV="1">
              <a:off x="5303839" y="588964"/>
              <a:ext cx="430213" cy="7493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45" name="Line 792"/>
            <p:cNvSpPr>
              <a:spLocks noChangeShapeType="1"/>
            </p:cNvSpPr>
            <p:nvPr/>
          </p:nvSpPr>
          <p:spPr bwMode="auto">
            <a:xfrm flipV="1">
              <a:off x="5303839" y="473076"/>
              <a:ext cx="0" cy="86518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46" name="Line 793"/>
            <p:cNvSpPr>
              <a:spLocks noChangeShapeType="1"/>
            </p:cNvSpPr>
            <p:nvPr/>
          </p:nvSpPr>
          <p:spPr bwMode="auto">
            <a:xfrm flipH="1" flipV="1">
              <a:off x="5103814" y="588964"/>
              <a:ext cx="200025" cy="7493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47" name="Line 794"/>
            <p:cNvSpPr>
              <a:spLocks noChangeShapeType="1"/>
            </p:cNvSpPr>
            <p:nvPr/>
          </p:nvSpPr>
          <p:spPr bwMode="auto">
            <a:xfrm flipH="1" flipV="1">
              <a:off x="4987926" y="787401"/>
              <a:ext cx="315913" cy="550863"/>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48" name="Line 795"/>
            <p:cNvSpPr>
              <a:spLocks noChangeShapeType="1"/>
            </p:cNvSpPr>
            <p:nvPr/>
          </p:nvSpPr>
          <p:spPr bwMode="auto">
            <a:xfrm flipH="1" flipV="1">
              <a:off x="4987926" y="1020764"/>
              <a:ext cx="315913" cy="3175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49" name="Line 796"/>
            <p:cNvSpPr>
              <a:spLocks noChangeShapeType="1"/>
            </p:cNvSpPr>
            <p:nvPr/>
          </p:nvSpPr>
          <p:spPr bwMode="auto">
            <a:xfrm>
              <a:off x="5103814" y="1222376"/>
              <a:ext cx="431800" cy="11588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50" name="Line 797"/>
            <p:cNvSpPr>
              <a:spLocks noChangeShapeType="1"/>
            </p:cNvSpPr>
            <p:nvPr/>
          </p:nvSpPr>
          <p:spPr bwMode="auto">
            <a:xfrm>
              <a:off x="5103814" y="1222376"/>
              <a:ext cx="630238" cy="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51" name="Line 798"/>
            <p:cNvSpPr>
              <a:spLocks noChangeShapeType="1"/>
            </p:cNvSpPr>
            <p:nvPr/>
          </p:nvSpPr>
          <p:spPr bwMode="auto">
            <a:xfrm flipV="1">
              <a:off x="5103814" y="1020764"/>
              <a:ext cx="746125" cy="201613"/>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52" name="Line 799"/>
            <p:cNvSpPr>
              <a:spLocks noChangeShapeType="1"/>
            </p:cNvSpPr>
            <p:nvPr/>
          </p:nvSpPr>
          <p:spPr bwMode="auto">
            <a:xfrm flipV="1">
              <a:off x="5103814" y="787401"/>
              <a:ext cx="746125" cy="434975"/>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53" name="Line 800"/>
            <p:cNvSpPr>
              <a:spLocks noChangeShapeType="1"/>
            </p:cNvSpPr>
            <p:nvPr/>
          </p:nvSpPr>
          <p:spPr bwMode="auto">
            <a:xfrm flipV="1">
              <a:off x="5103814" y="473076"/>
              <a:ext cx="431800" cy="7493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54" name="Line 801"/>
            <p:cNvSpPr>
              <a:spLocks noChangeShapeType="1"/>
            </p:cNvSpPr>
            <p:nvPr/>
          </p:nvSpPr>
          <p:spPr bwMode="auto">
            <a:xfrm flipV="1">
              <a:off x="5103814" y="473076"/>
              <a:ext cx="200025" cy="7493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55" name="Line 802"/>
            <p:cNvSpPr>
              <a:spLocks noChangeShapeType="1"/>
            </p:cNvSpPr>
            <p:nvPr/>
          </p:nvSpPr>
          <p:spPr bwMode="auto">
            <a:xfrm flipV="1">
              <a:off x="5103814" y="588964"/>
              <a:ext cx="0" cy="633413"/>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56" name="Line 803"/>
            <p:cNvSpPr>
              <a:spLocks noChangeShapeType="1"/>
            </p:cNvSpPr>
            <p:nvPr/>
          </p:nvSpPr>
          <p:spPr bwMode="auto">
            <a:xfrm flipH="1" flipV="1">
              <a:off x="4987926" y="787401"/>
              <a:ext cx="115888" cy="434975"/>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57" name="Line 804"/>
            <p:cNvSpPr>
              <a:spLocks noChangeShapeType="1"/>
            </p:cNvSpPr>
            <p:nvPr/>
          </p:nvSpPr>
          <p:spPr bwMode="auto">
            <a:xfrm>
              <a:off x="4987926" y="1020764"/>
              <a:ext cx="315913" cy="3175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58" name="Line 805"/>
            <p:cNvSpPr>
              <a:spLocks noChangeShapeType="1"/>
            </p:cNvSpPr>
            <p:nvPr/>
          </p:nvSpPr>
          <p:spPr bwMode="auto">
            <a:xfrm>
              <a:off x="4987926" y="1020764"/>
              <a:ext cx="547688" cy="3175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59" name="Line 806"/>
            <p:cNvSpPr>
              <a:spLocks noChangeShapeType="1"/>
            </p:cNvSpPr>
            <p:nvPr/>
          </p:nvSpPr>
          <p:spPr bwMode="auto">
            <a:xfrm>
              <a:off x="4987926" y="1020764"/>
              <a:ext cx="746125" cy="201613"/>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60" name="Line 807"/>
            <p:cNvSpPr>
              <a:spLocks noChangeShapeType="1"/>
            </p:cNvSpPr>
            <p:nvPr/>
          </p:nvSpPr>
          <p:spPr bwMode="auto">
            <a:xfrm>
              <a:off x="4987926" y="1020764"/>
              <a:ext cx="862013" cy="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61" name="Line 808"/>
            <p:cNvSpPr>
              <a:spLocks noChangeShapeType="1"/>
            </p:cNvSpPr>
            <p:nvPr/>
          </p:nvSpPr>
          <p:spPr bwMode="auto">
            <a:xfrm flipV="1">
              <a:off x="4987926" y="588964"/>
              <a:ext cx="746125" cy="4318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62" name="Line 809"/>
            <p:cNvSpPr>
              <a:spLocks noChangeShapeType="1"/>
            </p:cNvSpPr>
            <p:nvPr/>
          </p:nvSpPr>
          <p:spPr bwMode="auto">
            <a:xfrm flipV="1">
              <a:off x="4987926" y="473076"/>
              <a:ext cx="547688" cy="54768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63" name="Line 811"/>
            <p:cNvSpPr>
              <a:spLocks noChangeShapeType="1"/>
            </p:cNvSpPr>
            <p:nvPr/>
          </p:nvSpPr>
          <p:spPr bwMode="auto">
            <a:xfrm flipV="1">
              <a:off x="4987926" y="473076"/>
              <a:ext cx="315913" cy="54768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64" name="Line 812"/>
            <p:cNvSpPr>
              <a:spLocks noChangeShapeType="1"/>
            </p:cNvSpPr>
            <p:nvPr/>
          </p:nvSpPr>
          <p:spPr bwMode="auto">
            <a:xfrm flipV="1">
              <a:off x="4987926" y="588964"/>
              <a:ext cx="115888" cy="4318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65" name="Line 813"/>
            <p:cNvSpPr>
              <a:spLocks noChangeShapeType="1"/>
            </p:cNvSpPr>
            <p:nvPr/>
          </p:nvSpPr>
          <p:spPr bwMode="auto">
            <a:xfrm>
              <a:off x="4987926" y="787401"/>
              <a:ext cx="115888" cy="434975"/>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66" name="Line 814"/>
            <p:cNvSpPr>
              <a:spLocks noChangeShapeType="1"/>
            </p:cNvSpPr>
            <p:nvPr/>
          </p:nvSpPr>
          <p:spPr bwMode="auto">
            <a:xfrm>
              <a:off x="4987926" y="787401"/>
              <a:ext cx="315913" cy="550863"/>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67" name="Line 815"/>
            <p:cNvSpPr>
              <a:spLocks noChangeShapeType="1"/>
            </p:cNvSpPr>
            <p:nvPr/>
          </p:nvSpPr>
          <p:spPr bwMode="auto">
            <a:xfrm>
              <a:off x="4987926" y="787401"/>
              <a:ext cx="547688" cy="550863"/>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68" name="Line 816"/>
            <p:cNvSpPr>
              <a:spLocks noChangeShapeType="1"/>
            </p:cNvSpPr>
            <p:nvPr/>
          </p:nvSpPr>
          <p:spPr bwMode="auto">
            <a:xfrm>
              <a:off x="4987926" y="787401"/>
              <a:ext cx="746125" cy="434975"/>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69" name="Line 817"/>
            <p:cNvSpPr>
              <a:spLocks noChangeShapeType="1"/>
            </p:cNvSpPr>
            <p:nvPr/>
          </p:nvSpPr>
          <p:spPr bwMode="auto">
            <a:xfrm>
              <a:off x="4987926" y="787401"/>
              <a:ext cx="862013" cy="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70" name="Line 818"/>
            <p:cNvSpPr>
              <a:spLocks noChangeShapeType="1"/>
            </p:cNvSpPr>
            <p:nvPr/>
          </p:nvSpPr>
          <p:spPr bwMode="auto">
            <a:xfrm flipV="1">
              <a:off x="4987926" y="588964"/>
              <a:ext cx="746125" cy="19843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71" name="Line 819"/>
            <p:cNvSpPr>
              <a:spLocks noChangeShapeType="1"/>
            </p:cNvSpPr>
            <p:nvPr/>
          </p:nvSpPr>
          <p:spPr bwMode="auto">
            <a:xfrm flipV="1">
              <a:off x="4987926" y="473076"/>
              <a:ext cx="547688" cy="314325"/>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72" name="Line 820"/>
            <p:cNvSpPr>
              <a:spLocks noChangeShapeType="1"/>
            </p:cNvSpPr>
            <p:nvPr/>
          </p:nvSpPr>
          <p:spPr bwMode="auto">
            <a:xfrm flipV="1">
              <a:off x="4987926" y="473076"/>
              <a:ext cx="315913" cy="314325"/>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73" name="Line 821"/>
            <p:cNvSpPr>
              <a:spLocks noChangeShapeType="1"/>
            </p:cNvSpPr>
            <p:nvPr/>
          </p:nvSpPr>
          <p:spPr bwMode="auto">
            <a:xfrm flipH="1">
              <a:off x="4987926" y="588964"/>
              <a:ext cx="115888" cy="4318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74" name="Line 822"/>
            <p:cNvSpPr>
              <a:spLocks noChangeShapeType="1"/>
            </p:cNvSpPr>
            <p:nvPr/>
          </p:nvSpPr>
          <p:spPr bwMode="auto">
            <a:xfrm>
              <a:off x="5103813" y="588964"/>
              <a:ext cx="0" cy="633413"/>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75" name="Line 823"/>
            <p:cNvSpPr>
              <a:spLocks noChangeShapeType="1"/>
            </p:cNvSpPr>
            <p:nvPr/>
          </p:nvSpPr>
          <p:spPr bwMode="auto">
            <a:xfrm>
              <a:off x="5103813" y="588964"/>
              <a:ext cx="200025" cy="7493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76" name="Line 824"/>
            <p:cNvSpPr>
              <a:spLocks noChangeShapeType="1"/>
            </p:cNvSpPr>
            <p:nvPr/>
          </p:nvSpPr>
          <p:spPr bwMode="auto">
            <a:xfrm>
              <a:off x="5103813" y="588964"/>
              <a:ext cx="431800" cy="7493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77" name="Line 825"/>
            <p:cNvSpPr>
              <a:spLocks noChangeShapeType="1"/>
            </p:cNvSpPr>
            <p:nvPr/>
          </p:nvSpPr>
          <p:spPr bwMode="auto">
            <a:xfrm>
              <a:off x="5103813" y="588964"/>
              <a:ext cx="746125" cy="43180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78" name="Line 826"/>
            <p:cNvSpPr>
              <a:spLocks noChangeShapeType="1"/>
            </p:cNvSpPr>
            <p:nvPr/>
          </p:nvSpPr>
          <p:spPr bwMode="auto">
            <a:xfrm>
              <a:off x="5103813" y="588964"/>
              <a:ext cx="746125" cy="19843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79" name="Line 827"/>
            <p:cNvSpPr>
              <a:spLocks noChangeShapeType="1"/>
            </p:cNvSpPr>
            <p:nvPr/>
          </p:nvSpPr>
          <p:spPr bwMode="auto">
            <a:xfrm>
              <a:off x="5103813" y="588964"/>
              <a:ext cx="630238" cy="0"/>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80" name="Line 828"/>
            <p:cNvSpPr>
              <a:spLocks noChangeShapeType="1"/>
            </p:cNvSpPr>
            <p:nvPr/>
          </p:nvSpPr>
          <p:spPr bwMode="auto">
            <a:xfrm flipV="1">
              <a:off x="5103813" y="473076"/>
              <a:ext cx="431800" cy="115888"/>
            </a:xfrm>
            <a:prstGeom prst="line">
              <a:avLst/>
            </a:prstGeom>
            <a:noFill/>
            <a:ln w="2" cap="rnd">
              <a:solidFill>
                <a:srgbClr val="5DB8CA">
                  <a:alpha val="1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grpSp>
      <p:cxnSp>
        <p:nvCxnSpPr>
          <p:cNvPr id="281" name="Straight Connector 280"/>
          <p:cNvCxnSpPr>
            <a:stCxn id="40" idx="0"/>
            <a:endCxn id="173" idx="0"/>
          </p:cNvCxnSpPr>
          <p:nvPr userDrawn="1"/>
        </p:nvCxnSpPr>
        <p:spPr>
          <a:xfrm>
            <a:off x="2360575" y="3565098"/>
            <a:ext cx="5683573" cy="1739931"/>
          </a:xfrm>
          <a:prstGeom prst="line">
            <a:avLst/>
          </a:prstGeom>
          <a:ln w="25400" cap="rnd">
            <a:gradFill>
              <a:gsLst>
                <a:gs pos="0">
                  <a:schemeClr val="bg1">
                    <a:alpha val="35000"/>
                  </a:schemeClr>
                </a:gs>
                <a:gs pos="100000">
                  <a:schemeClr val="bg1">
                    <a:alpha val="15000"/>
                  </a:schemeClr>
                </a:gs>
              </a:gsLst>
              <a:lin ang="5400000" scaled="0"/>
            </a:gradFill>
            <a:prstDash val="sysDot"/>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82" name="Group 1473"/>
          <p:cNvGrpSpPr/>
          <p:nvPr userDrawn="1"/>
        </p:nvGrpSpPr>
        <p:grpSpPr>
          <a:xfrm>
            <a:off x="2563802" y="1081314"/>
            <a:ext cx="930403" cy="1246275"/>
            <a:chOff x="4932363" y="415926"/>
            <a:chExt cx="974725" cy="979488"/>
          </a:xfrm>
        </p:grpSpPr>
        <p:sp>
          <p:nvSpPr>
            <p:cNvPr id="283" name="Freeform 738"/>
            <p:cNvSpPr>
              <a:spLocks/>
            </p:cNvSpPr>
            <p:nvPr/>
          </p:nvSpPr>
          <p:spPr bwMode="auto">
            <a:xfrm>
              <a:off x="4987926" y="473076"/>
              <a:ext cx="862013" cy="865188"/>
            </a:xfrm>
            <a:custGeom>
              <a:avLst/>
              <a:gdLst>
                <a:gd name="T0" fmla="*/ 543 w 543"/>
                <a:gd name="T1" fmla="*/ 345 h 545"/>
                <a:gd name="T2" fmla="*/ 272 w 543"/>
                <a:gd name="T3" fmla="*/ 271 h 545"/>
                <a:gd name="T4" fmla="*/ 470 w 543"/>
                <a:gd name="T5" fmla="*/ 472 h 545"/>
                <a:gd name="T6" fmla="*/ 272 w 543"/>
                <a:gd name="T7" fmla="*/ 271 h 545"/>
                <a:gd name="T8" fmla="*/ 345 w 543"/>
                <a:gd name="T9" fmla="*/ 545 h 545"/>
                <a:gd name="T10" fmla="*/ 272 w 543"/>
                <a:gd name="T11" fmla="*/ 271 h 545"/>
                <a:gd name="T12" fmla="*/ 199 w 543"/>
                <a:gd name="T13" fmla="*/ 545 h 545"/>
                <a:gd name="T14" fmla="*/ 272 w 543"/>
                <a:gd name="T15" fmla="*/ 271 h 545"/>
                <a:gd name="T16" fmla="*/ 73 w 543"/>
                <a:gd name="T17" fmla="*/ 472 h 545"/>
                <a:gd name="T18" fmla="*/ 272 w 543"/>
                <a:gd name="T19" fmla="*/ 271 h 545"/>
                <a:gd name="T20" fmla="*/ 0 w 543"/>
                <a:gd name="T21" fmla="*/ 345 h 545"/>
                <a:gd name="T22" fmla="*/ 272 w 543"/>
                <a:gd name="T23" fmla="*/ 271 h 545"/>
                <a:gd name="T24" fmla="*/ 0 w 543"/>
                <a:gd name="T25" fmla="*/ 198 h 545"/>
                <a:gd name="T26" fmla="*/ 272 w 543"/>
                <a:gd name="T27" fmla="*/ 271 h 545"/>
                <a:gd name="T28" fmla="*/ 73 w 543"/>
                <a:gd name="T29" fmla="*/ 73 h 545"/>
                <a:gd name="T30" fmla="*/ 272 w 543"/>
                <a:gd name="T31" fmla="*/ 271 h 545"/>
                <a:gd name="T32" fmla="*/ 199 w 543"/>
                <a:gd name="T33" fmla="*/ 0 h 545"/>
                <a:gd name="T34" fmla="*/ 272 w 543"/>
                <a:gd name="T35" fmla="*/ 271 h 545"/>
                <a:gd name="T36" fmla="*/ 345 w 543"/>
                <a:gd name="T37" fmla="*/ 0 h 545"/>
                <a:gd name="T38" fmla="*/ 272 w 543"/>
                <a:gd name="T39" fmla="*/ 271 h 545"/>
                <a:gd name="T40" fmla="*/ 470 w 543"/>
                <a:gd name="T41" fmla="*/ 73 h 545"/>
                <a:gd name="T42" fmla="*/ 272 w 543"/>
                <a:gd name="T43" fmla="*/ 271 h 545"/>
                <a:gd name="T44" fmla="*/ 543 w 543"/>
                <a:gd name="T45" fmla="*/ 198 h 545"/>
                <a:gd name="T46" fmla="*/ 272 w 543"/>
                <a:gd name="T47" fmla="*/ 271 h 545"/>
                <a:gd name="T48" fmla="*/ 543 w 543"/>
                <a:gd name="T49" fmla="*/ 345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43" h="545">
                  <a:moveTo>
                    <a:pt x="543" y="345"/>
                  </a:moveTo>
                  <a:lnTo>
                    <a:pt x="272" y="271"/>
                  </a:lnTo>
                  <a:lnTo>
                    <a:pt x="470" y="472"/>
                  </a:lnTo>
                  <a:lnTo>
                    <a:pt x="272" y="271"/>
                  </a:lnTo>
                  <a:lnTo>
                    <a:pt x="345" y="545"/>
                  </a:lnTo>
                  <a:lnTo>
                    <a:pt x="272" y="271"/>
                  </a:lnTo>
                  <a:lnTo>
                    <a:pt x="199" y="545"/>
                  </a:lnTo>
                  <a:lnTo>
                    <a:pt x="272" y="271"/>
                  </a:lnTo>
                  <a:lnTo>
                    <a:pt x="73" y="472"/>
                  </a:lnTo>
                  <a:lnTo>
                    <a:pt x="272" y="271"/>
                  </a:lnTo>
                  <a:lnTo>
                    <a:pt x="0" y="345"/>
                  </a:lnTo>
                  <a:lnTo>
                    <a:pt x="272" y="271"/>
                  </a:lnTo>
                  <a:lnTo>
                    <a:pt x="0" y="198"/>
                  </a:lnTo>
                  <a:lnTo>
                    <a:pt x="272" y="271"/>
                  </a:lnTo>
                  <a:lnTo>
                    <a:pt x="73" y="73"/>
                  </a:lnTo>
                  <a:lnTo>
                    <a:pt x="272" y="271"/>
                  </a:lnTo>
                  <a:lnTo>
                    <a:pt x="199" y="0"/>
                  </a:lnTo>
                  <a:lnTo>
                    <a:pt x="272" y="271"/>
                  </a:lnTo>
                  <a:lnTo>
                    <a:pt x="345" y="0"/>
                  </a:lnTo>
                  <a:lnTo>
                    <a:pt x="272" y="271"/>
                  </a:lnTo>
                  <a:lnTo>
                    <a:pt x="470" y="73"/>
                  </a:lnTo>
                  <a:lnTo>
                    <a:pt x="272" y="271"/>
                  </a:lnTo>
                  <a:lnTo>
                    <a:pt x="543" y="198"/>
                  </a:lnTo>
                  <a:lnTo>
                    <a:pt x="272" y="271"/>
                  </a:lnTo>
                  <a:lnTo>
                    <a:pt x="543" y="345"/>
                  </a:lnTo>
                  <a:close/>
                </a:path>
              </a:pathLst>
            </a:cu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84" name="Freeform 739"/>
            <p:cNvSpPr>
              <a:spLocks/>
            </p:cNvSpPr>
            <p:nvPr/>
          </p:nvSpPr>
          <p:spPr bwMode="auto">
            <a:xfrm>
              <a:off x="4987926" y="473076"/>
              <a:ext cx="862013" cy="865188"/>
            </a:xfrm>
            <a:custGeom>
              <a:avLst/>
              <a:gdLst>
                <a:gd name="T0" fmla="*/ 543 w 543"/>
                <a:gd name="T1" fmla="*/ 345 h 545"/>
                <a:gd name="T2" fmla="*/ 272 w 543"/>
                <a:gd name="T3" fmla="*/ 271 h 545"/>
                <a:gd name="T4" fmla="*/ 470 w 543"/>
                <a:gd name="T5" fmla="*/ 472 h 545"/>
                <a:gd name="T6" fmla="*/ 272 w 543"/>
                <a:gd name="T7" fmla="*/ 271 h 545"/>
                <a:gd name="T8" fmla="*/ 345 w 543"/>
                <a:gd name="T9" fmla="*/ 545 h 545"/>
                <a:gd name="T10" fmla="*/ 272 w 543"/>
                <a:gd name="T11" fmla="*/ 271 h 545"/>
                <a:gd name="T12" fmla="*/ 199 w 543"/>
                <a:gd name="T13" fmla="*/ 545 h 545"/>
                <a:gd name="T14" fmla="*/ 272 w 543"/>
                <a:gd name="T15" fmla="*/ 271 h 545"/>
                <a:gd name="T16" fmla="*/ 73 w 543"/>
                <a:gd name="T17" fmla="*/ 472 h 545"/>
                <a:gd name="T18" fmla="*/ 272 w 543"/>
                <a:gd name="T19" fmla="*/ 271 h 545"/>
                <a:gd name="T20" fmla="*/ 0 w 543"/>
                <a:gd name="T21" fmla="*/ 345 h 545"/>
                <a:gd name="T22" fmla="*/ 272 w 543"/>
                <a:gd name="T23" fmla="*/ 271 h 545"/>
                <a:gd name="T24" fmla="*/ 0 w 543"/>
                <a:gd name="T25" fmla="*/ 198 h 545"/>
                <a:gd name="T26" fmla="*/ 272 w 543"/>
                <a:gd name="T27" fmla="*/ 271 h 545"/>
                <a:gd name="T28" fmla="*/ 73 w 543"/>
                <a:gd name="T29" fmla="*/ 73 h 545"/>
                <a:gd name="T30" fmla="*/ 272 w 543"/>
                <a:gd name="T31" fmla="*/ 271 h 545"/>
                <a:gd name="T32" fmla="*/ 199 w 543"/>
                <a:gd name="T33" fmla="*/ 0 h 545"/>
                <a:gd name="T34" fmla="*/ 272 w 543"/>
                <a:gd name="T35" fmla="*/ 271 h 545"/>
                <a:gd name="T36" fmla="*/ 345 w 543"/>
                <a:gd name="T37" fmla="*/ 0 h 545"/>
                <a:gd name="T38" fmla="*/ 272 w 543"/>
                <a:gd name="T39" fmla="*/ 271 h 545"/>
                <a:gd name="T40" fmla="*/ 470 w 543"/>
                <a:gd name="T41" fmla="*/ 73 h 545"/>
                <a:gd name="T42" fmla="*/ 272 w 543"/>
                <a:gd name="T43" fmla="*/ 271 h 545"/>
                <a:gd name="T44" fmla="*/ 543 w 543"/>
                <a:gd name="T45" fmla="*/ 198 h 545"/>
                <a:gd name="T46" fmla="*/ 272 w 543"/>
                <a:gd name="T47" fmla="*/ 271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3" h="545">
                  <a:moveTo>
                    <a:pt x="543" y="345"/>
                  </a:moveTo>
                  <a:lnTo>
                    <a:pt x="272" y="271"/>
                  </a:lnTo>
                  <a:lnTo>
                    <a:pt x="470" y="472"/>
                  </a:lnTo>
                  <a:lnTo>
                    <a:pt x="272" y="271"/>
                  </a:lnTo>
                  <a:lnTo>
                    <a:pt x="345" y="545"/>
                  </a:lnTo>
                  <a:lnTo>
                    <a:pt x="272" y="271"/>
                  </a:lnTo>
                  <a:lnTo>
                    <a:pt x="199" y="545"/>
                  </a:lnTo>
                  <a:lnTo>
                    <a:pt x="272" y="271"/>
                  </a:lnTo>
                  <a:lnTo>
                    <a:pt x="73" y="472"/>
                  </a:lnTo>
                  <a:lnTo>
                    <a:pt x="272" y="271"/>
                  </a:lnTo>
                  <a:lnTo>
                    <a:pt x="0" y="345"/>
                  </a:lnTo>
                  <a:lnTo>
                    <a:pt x="272" y="271"/>
                  </a:lnTo>
                  <a:lnTo>
                    <a:pt x="0" y="198"/>
                  </a:lnTo>
                  <a:lnTo>
                    <a:pt x="272" y="271"/>
                  </a:lnTo>
                  <a:lnTo>
                    <a:pt x="73" y="73"/>
                  </a:lnTo>
                  <a:lnTo>
                    <a:pt x="272" y="271"/>
                  </a:lnTo>
                  <a:lnTo>
                    <a:pt x="199" y="0"/>
                  </a:lnTo>
                  <a:lnTo>
                    <a:pt x="272" y="271"/>
                  </a:lnTo>
                  <a:lnTo>
                    <a:pt x="345" y="0"/>
                  </a:lnTo>
                  <a:lnTo>
                    <a:pt x="272" y="271"/>
                  </a:lnTo>
                  <a:lnTo>
                    <a:pt x="470" y="73"/>
                  </a:lnTo>
                  <a:lnTo>
                    <a:pt x="272" y="271"/>
                  </a:lnTo>
                  <a:lnTo>
                    <a:pt x="543" y="198"/>
                  </a:lnTo>
                  <a:lnTo>
                    <a:pt x="272" y="271"/>
                  </a:lnTo>
                </a:path>
              </a:pathLst>
            </a:cu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85" name="Line 740"/>
            <p:cNvSpPr>
              <a:spLocks noChangeShapeType="1"/>
            </p:cNvSpPr>
            <p:nvPr/>
          </p:nvSpPr>
          <p:spPr bwMode="auto">
            <a:xfrm flipH="1">
              <a:off x="5103814" y="473076"/>
              <a:ext cx="431800" cy="115888"/>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86" name="Line 741"/>
            <p:cNvSpPr>
              <a:spLocks noChangeShapeType="1"/>
            </p:cNvSpPr>
            <p:nvPr/>
          </p:nvSpPr>
          <p:spPr bwMode="auto">
            <a:xfrm flipH="1">
              <a:off x="4987926" y="473076"/>
              <a:ext cx="547688" cy="314325"/>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87" name="Line 742"/>
            <p:cNvSpPr>
              <a:spLocks noChangeShapeType="1"/>
            </p:cNvSpPr>
            <p:nvPr/>
          </p:nvSpPr>
          <p:spPr bwMode="auto">
            <a:xfrm flipH="1">
              <a:off x="4987926" y="473076"/>
              <a:ext cx="547688" cy="547688"/>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88" name="Line 743"/>
            <p:cNvSpPr>
              <a:spLocks noChangeShapeType="1"/>
            </p:cNvSpPr>
            <p:nvPr/>
          </p:nvSpPr>
          <p:spPr bwMode="auto">
            <a:xfrm flipH="1">
              <a:off x="5103814" y="473076"/>
              <a:ext cx="431800" cy="7493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89" name="Line 744"/>
            <p:cNvSpPr>
              <a:spLocks noChangeShapeType="1"/>
            </p:cNvSpPr>
            <p:nvPr/>
          </p:nvSpPr>
          <p:spPr bwMode="auto">
            <a:xfrm>
              <a:off x="5535614" y="473076"/>
              <a:ext cx="0" cy="865188"/>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90" name="Line 745"/>
            <p:cNvSpPr>
              <a:spLocks noChangeShapeType="1"/>
            </p:cNvSpPr>
            <p:nvPr/>
          </p:nvSpPr>
          <p:spPr bwMode="auto">
            <a:xfrm>
              <a:off x="5535614" y="473076"/>
              <a:ext cx="198438" cy="7493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91" name="Line 746"/>
            <p:cNvSpPr>
              <a:spLocks noChangeShapeType="1"/>
            </p:cNvSpPr>
            <p:nvPr/>
          </p:nvSpPr>
          <p:spPr bwMode="auto">
            <a:xfrm>
              <a:off x="5535614" y="473076"/>
              <a:ext cx="314325" cy="547688"/>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92" name="Line 747"/>
            <p:cNvSpPr>
              <a:spLocks noChangeShapeType="1"/>
            </p:cNvSpPr>
            <p:nvPr/>
          </p:nvSpPr>
          <p:spPr bwMode="auto">
            <a:xfrm>
              <a:off x="5535614" y="473076"/>
              <a:ext cx="314325" cy="314325"/>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93" name="Line 748"/>
            <p:cNvSpPr>
              <a:spLocks noChangeShapeType="1"/>
            </p:cNvSpPr>
            <p:nvPr/>
          </p:nvSpPr>
          <p:spPr bwMode="auto">
            <a:xfrm flipH="1" flipV="1">
              <a:off x="5303839" y="473076"/>
              <a:ext cx="430213" cy="115888"/>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94" name="Line 749"/>
            <p:cNvSpPr>
              <a:spLocks noChangeShapeType="1"/>
            </p:cNvSpPr>
            <p:nvPr/>
          </p:nvSpPr>
          <p:spPr bwMode="auto">
            <a:xfrm flipH="1">
              <a:off x="5103814" y="588964"/>
              <a:ext cx="630238" cy="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95" name="Line 750"/>
            <p:cNvSpPr>
              <a:spLocks noChangeShapeType="1"/>
            </p:cNvSpPr>
            <p:nvPr/>
          </p:nvSpPr>
          <p:spPr bwMode="auto">
            <a:xfrm flipH="1">
              <a:off x="4987926" y="588964"/>
              <a:ext cx="746125" cy="198438"/>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96" name="Line 751"/>
            <p:cNvSpPr>
              <a:spLocks noChangeShapeType="1"/>
            </p:cNvSpPr>
            <p:nvPr/>
          </p:nvSpPr>
          <p:spPr bwMode="auto">
            <a:xfrm flipH="1">
              <a:off x="4987926" y="588964"/>
              <a:ext cx="746125" cy="4318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97" name="Line 752"/>
            <p:cNvSpPr>
              <a:spLocks noChangeShapeType="1"/>
            </p:cNvSpPr>
            <p:nvPr/>
          </p:nvSpPr>
          <p:spPr bwMode="auto">
            <a:xfrm flipH="1">
              <a:off x="5303839" y="588964"/>
              <a:ext cx="430213" cy="7493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98" name="Line 753"/>
            <p:cNvSpPr>
              <a:spLocks noChangeShapeType="1"/>
            </p:cNvSpPr>
            <p:nvPr/>
          </p:nvSpPr>
          <p:spPr bwMode="auto">
            <a:xfrm flipH="1">
              <a:off x="5535614" y="588964"/>
              <a:ext cx="198438" cy="7493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299" name="Line 754"/>
            <p:cNvSpPr>
              <a:spLocks noChangeShapeType="1"/>
            </p:cNvSpPr>
            <p:nvPr/>
          </p:nvSpPr>
          <p:spPr bwMode="auto">
            <a:xfrm>
              <a:off x="5734051" y="588964"/>
              <a:ext cx="0" cy="633413"/>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00" name="Line 755"/>
            <p:cNvSpPr>
              <a:spLocks noChangeShapeType="1"/>
            </p:cNvSpPr>
            <p:nvPr/>
          </p:nvSpPr>
          <p:spPr bwMode="auto">
            <a:xfrm>
              <a:off x="5734051" y="588964"/>
              <a:ext cx="115888" cy="4318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01" name="Line 756"/>
            <p:cNvSpPr>
              <a:spLocks noChangeShapeType="1"/>
            </p:cNvSpPr>
            <p:nvPr/>
          </p:nvSpPr>
          <p:spPr bwMode="auto">
            <a:xfrm flipH="1" flipV="1">
              <a:off x="5535614" y="473076"/>
              <a:ext cx="314325" cy="314325"/>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02" name="Line 757"/>
            <p:cNvSpPr>
              <a:spLocks noChangeShapeType="1"/>
            </p:cNvSpPr>
            <p:nvPr/>
          </p:nvSpPr>
          <p:spPr bwMode="auto">
            <a:xfrm flipH="1" flipV="1">
              <a:off x="5303839" y="473076"/>
              <a:ext cx="546100" cy="314325"/>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03" name="Line 758"/>
            <p:cNvSpPr>
              <a:spLocks noChangeShapeType="1"/>
            </p:cNvSpPr>
            <p:nvPr/>
          </p:nvSpPr>
          <p:spPr bwMode="auto">
            <a:xfrm flipH="1" flipV="1">
              <a:off x="5103814" y="588964"/>
              <a:ext cx="746125" cy="198438"/>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04" name="Line 759"/>
            <p:cNvSpPr>
              <a:spLocks noChangeShapeType="1"/>
            </p:cNvSpPr>
            <p:nvPr/>
          </p:nvSpPr>
          <p:spPr bwMode="auto">
            <a:xfrm flipH="1">
              <a:off x="4987926" y="787401"/>
              <a:ext cx="862013" cy="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05" name="Line 760"/>
            <p:cNvSpPr>
              <a:spLocks noChangeShapeType="1"/>
            </p:cNvSpPr>
            <p:nvPr/>
          </p:nvSpPr>
          <p:spPr bwMode="auto">
            <a:xfrm flipH="1">
              <a:off x="5103814" y="787401"/>
              <a:ext cx="746125" cy="434975"/>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06" name="Line 761"/>
            <p:cNvSpPr>
              <a:spLocks noChangeShapeType="1"/>
            </p:cNvSpPr>
            <p:nvPr/>
          </p:nvSpPr>
          <p:spPr bwMode="auto">
            <a:xfrm flipH="1">
              <a:off x="5303839" y="787401"/>
              <a:ext cx="546100" cy="550863"/>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07" name="Line 762"/>
            <p:cNvSpPr>
              <a:spLocks noChangeShapeType="1"/>
            </p:cNvSpPr>
            <p:nvPr/>
          </p:nvSpPr>
          <p:spPr bwMode="auto">
            <a:xfrm flipH="1">
              <a:off x="5535614" y="787401"/>
              <a:ext cx="314325" cy="550863"/>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08" name="Line 763"/>
            <p:cNvSpPr>
              <a:spLocks noChangeShapeType="1"/>
            </p:cNvSpPr>
            <p:nvPr/>
          </p:nvSpPr>
          <p:spPr bwMode="auto">
            <a:xfrm flipH="1">
              <a:off x="5734051" y="787401"/>
              <a:ext cx="115888" cy="434975"/>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09" name="Line 764"/>
            <p:cNvSpPr>
              <a:spLocks noChangeShapeType="1"/>
            </p:cNvSpPr>
            <p:nvPr/>
          </p:nvSpPr>
          <p:spPr bwMode="auto">
            <a:xfrm flipH="1" flipV="1">
              <a:off x="5734051" y="588964"/>
              <a:ext cx="115888" cy="4318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10" name="Line 765"/>
            <p:cNvSpPr>
              <a:spLocks noChangeShapeType="1"/>
            </p:cNvSpPr>
            <p:nvPr/>
          </p:nvSpPr>
          <p:spPr bwMode="auto">
            <a:xfrm flipH="1" flipV="1">
              <a:off x="5535614" y="473076"/>
              <a:ext cx="314325" cy="547688"/>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11" name="Line 766"/>
            <p:cNvSpPr>
              <a:spLocks noChangeShapeType="1"/>
            </p:cNvSpPr>
            <p:nvPr/>
          </p:nvSpPr>
          <p:spPr bwMode="auto">
            <a:xfrm flipH="1" flipV="1">
              <a:off x="5303839" y="473076"/>
              <a:ext cx="546100" cy="547688"/>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12" name="Line 767"/>
            <p:cNvSpPr>
              <a:spLocks noChangeShapeType="1"/>
            </p:cNvSpPr>
            <p:nvPr/>
          </p:nvSpPr>
          <p:spPr bwMode="auto">
            <a:xfrm flipH="1" flipV="1">
              <a:off x="5103814" y="588964"/>
              <a:ext cx="746125" cy="4318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13" name="Line 768"/>
            <p:cNvSpPr>
              <a:spLocks noChangeShapeType="1"/>
            </p:cNvSpPr>
            <p:nvPr/>
          </p:nvSpPr>
          <p:spPr bwMode="auto">
            <a:xfrm flipH="1">
              <a:off x="4987926" y="1020764"/>
              <a:ext cx="862013" cy="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14" name="Line 769"/>
            <p:cNvSpPr>
              <a:spLocks noChangeShapeType="1"/>
            </p:cNvSpPr>
            <p:nvPr/>
          </p:nvSpPr>
          <p:spPr bwMode="auto">
            <a:xfrm flipH="1">
              <a:off x="5103814" y="1020764"/>
              <a:ext cx="746125" cy="201613"/>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15" name="Line 770"/>
            <p:cNvSpPr>
              <a:spLocks noChangeShapeType="1"/>
            </p:cNvSpPr>
            <p:nvPr/>
          </p:nvSpPr>
          <p:spPr bwMode="auto">
            <a:xfrm flipH="1">
              <a:off x="5303839" y="1020764"/>
              <a:ext cx="546100" cy="3175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16" name="Line 771"/>
            <p:cNvSpPr>
              <a:spLocks noChangeShapeType="1"/>
            </p:cNvSpPr>
            <p:nvPr/>
          </p:nvSpPr>
          <p:spPr bwMode="auto">
            <a:xfrm flipH="1">
              <a:off x="5535614" y="1020764"/>
              <a:ext cx="314325" cy="3175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17" name="Line 772"/>
            <p:cNvSpPr>
              <a:spLocks noChangeShapeType="1"/>
            </p:cNvSpPr>
            <p:nvPr/>
          </p:nvSpPr>
          <p:spPr bwMode="auto">
            <a:xfrm flipV="1">
              <a:off x="5734051" y="787401"/>
              <a:ext cx="115888" cy="434975"/>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18" name="Line 773"/>
            <p:cNvSpPr>
              <a:spLocks noChangeShapeType="1"/>
            </p:cNvSpPr>
            <p:nvPr/>
          </p:nvSpPr>
          <p:spPr bwMode="auto">
            <a:xfrm flipV="1">
              <a:off x="5734051" y="588964"/>
              <a:ext cx="0" cy="633413"/>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19" name="Line 774"/>
            <p:cNvSpPr>
              <a:spLocks noChangeShapeType="1"/>
            </p:cNvSpPr>
            <p:nvPr/>
          </p:nvSpPr>
          <p:spPr bwMode="auto">
            <a:xfrm flipH="1" flipV="1">
              <a:off x="5535614" y="473076"/>
              <a:ext cx="198438" cy="7493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20" name="Line 775"/>
            <p:cNvSpPr>
              <a:spLocks noChangeShapeType="1"/>
            </p:cNvSpPr>
            <p:nvPr/>
          </p:nvSpPr>
          <p:spPr bwMode="auto">
            <a:xfrm flipH="1" flipV="1">
              <a:off x="5303839" y="473076"/>
              <a:ext cx="430213" cy="7493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21" name="Line 776"/>
            <p:cNvSpPr>
              <a:spLocks noChangeShapeType="1"/>
            </p:cNvSpPr>
            <p:nvPr/>
          </p:nvSpPr>
          <p:spPr bwMode="auto">
            <a:xfrm flipH="1" flipV="1">
              <a:off x="4987926" y="787401"/>
              <a:ext cx="746125" cy="434975"/>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22" name="Line 777"/>
            <p:cNvSpPr>
              <a:spLocks noChangeShapeType="1"/>
            </p:cNvSpPr>
            <p:nvPr/>
          </p:nvSpPr>
          <p:spPr bwMode="auto">
            <a:xfrm flipH="1" flipV="1">
              <a:off x="4987926" y="1020764"/>
              <a:ext cx="746125" cy="201613"/>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23" name="Line 778"/>
            <p:cNvSpPr>
              <a:spLocks noChangeShapeType="1"/>
            </p:cNvSpPr>
            <p:nvPr/>
          </p:nvSpPr>
          <p:spPr bwMode="auto">
            <a:xfrm flipH="1">
              <a:off x="5103814" y="1222376"/>
              <a:ext cx="630238" cy="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24" name="Line 779"/>
            <p:cNvSpPr>
              <a:spLocks noChangeShapeType="1"/>
            </p:cNvSpPr>
            <p:nvPr/>
          </p:nvSpPr>
          <p:spPr bwMode="auto">
            <a:xfrm flipH="1">
              <a:off x="5303839" y="1222376"/>
              <a:ext cx="430213" cy="115888"/>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25" name="Line 780"/>
            <p:cNvSpPr>
              <a:spLocks noChangeShapeType="1"/>
            </p:cNvSpPr>
            <p:nvPr/>
          </p:nvSpPr>
          <p:spPr bwMode="auto">
            <a:xfrm flipV="1">
              <a:off x="5535614" y="1020764"/>
              <a:ext cx="314325" cy="3175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26" name="Line 781"/>
            <p:cNvSpPr>
              <a:spLocks noChangeShapeType="1"/>
            </p:cNvSpPr>
            <p:nvPr/>
          </p:nvSpPr>
          <p:spPr bwMode="auto">
            <a:xfrm flipV="1">
              <a:off x="5535614" y="787401"/>
              <a:ext cx="314325" cy="550863"/>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27" name="Line 782"/>
            <p:cNvSpPr>
              <a:spLocks noChangeShapeType="1"/>
            </p:cNvSpPr>
            <p:nvPr/>
          </p:nvSpPr>
          <p:spPr bwMode="auto">
            <a:xfrm flipV="1">
              <a:off x="5535614" y="588964"/>
              <a:ext cx="198438" cy="7493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28" name="Line 783"/>
            <p:cNvSpPr>
              <a:spLocks noChangeShapeType="1"/>
            </p:cNvSpPr>
            <p:nvPr/>
          </p:nvSpPr>
          <p:spPr bwMode="auto">
            <a:xfrm flipV="1">
              <a:off x="5535614" y="473076"/>
              <a:ext cx="0" cy="865188"/>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29" name="Line 784"/>
            <p:cNvSpPr>
              <a:spLocks noChangeShapeType="1"/>
            </p:cNvSpPr>
            <p:nvPr/>
          </p:nvSpPr>
          <p:spPr bwMode="auto">
            <a:xfrm flipH="1" flipV="1">
              <a:off x="5103814" y="588964"/>
              <a:ext cx="431800" cy="7493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30" name="Line 785"/>
            <p:cNvSpPr>
              <a:spLocks noChangeShapeType="1"/>
            </p:cNvSpPr>
            <p:nvPr/>
          </p:nvSpPr>
          <p:spPr bwMode="auto">
            <a:xfrm flipH="1" flipV="1">
              <a:off x="4987926" y="787401"/>
              <a:ext cx="547688" cy="550863"/>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31" name="Line 786"/>
            <p:cNvSpPr>
              <a:spLocks noChangeShapeType="1"/>
            </p:cNvSpPr>
            <p:nvPr/>
          </p:nvSpPr>
          <p:spPr bwMode="auto">
            <a:xfrm flipH="1" flipV="1">
              <a:off x="4987926" y="1020764"/>
              <a:ext cx="547688" cy="3175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32" name="Line 787"/>
            <p:cNvSpPr>
              <a:spLocks noChangeShapeType="1"/>
            </p:cNvSpPr>
            <p:nvPr/>
          </p:nvSpPr>
          <p:spPr bwMode="auto">
            <a:xfrm flipH="1" flipV="1">
              <a:off x="5103814" y="1222376"/>
              <a:ext cx="431800" cy="115888"/>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33" name="Line 788"/>
            <p:cNvSpPr>
              <a:spLocks noChangeShapeType="1"/>
            </p:cNvSpPr>
            <p:nvPr/>
          </p:nvSpPr>
          <p:spPr bwMode="auto">
            <a:xfrm flipV="1">
              <a:off x="5303839" y="1222376"/>
              <a:ext cx="430213" cy="115888"/>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34" name="Line 789"/>
            <p:cNvSpPr>
              <a:spLocks noChangeShapeType="1"/>
            </p:cNvSpPr>
            <p:nvPr/>
          </p:nvSpPr>
          <p:spPr bwMode="auto">
            <a:xfrm flipV="1">
              <a:off x="5303839" y="1020764"/>
              <a:ext cx="546100" cy="3175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35" name="Line 790"/>
            <p:cNvSpPr>
              <a:spLocks noChangeShapeType="1"/>
            </p:cNvSpPr>
            <p:nvPr/>
          </p:nvSpPr>
          <p:spPr bwMode="auto">
            <a:xfrm flipV="1">
              <a:off x="5303839" y="787401"/>
              <a:ext cx="546100" cy="550863"/>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36" name="Line 791"/>
            <p:cNvSpPr>
              <a:spLocks noChangeShapeType="1"/>
            </p:cNvSpPr>
            <p:nvPr/>
          </p:nvSpPr>
          <p:spPr bwMode="auto">
            <a:xfrm flipV="1">
              <a:off x="5303839" y="588964"/>
              <a:ext cx="430213" cy="7493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37" name="Line 792"/>
            <p:cNvSpPr>
              <a:spLocks noChangeShapeType="1"/>
            </p:cNvSpPr>
            <p:nvPr/>
          </p:nvSpPr>
          <p:spPr bwMode="auto">
            <a:xfrm flipV="1">
              <a:off x="5303839" y="473076"/>
              <a:ext cx="0" cy="865188"/>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38" name="Line 793"/>
            <p:cNvSpPr>
              <a:spLocks noChangeShapeType="1"/>
            </p:cNvSpPr>
            <p:nvPr/>
          </p:nvSpPr>
          <p:spPr bwMode="auto">
            <a:xfrm flipH="1" flipV="1">
              <a:off x="5103814" y="588964"/>
              <a:ext cx="200025" cy="7493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39" name="Line 794"/>
            <p:cNvSpPr>
              <a:spLocks noChangeShapeType="1"/>
            </p:cNvSpPr>
            <p:nvPr/>
          </p:nvSpPr>
          <p:spPr bwMode="auto">
            <a:xfrm flipH="1" flipV="1">
              <a:off x="4987926" y="787401"/>
              <a:ext cx="315913" cy="550863"/>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40" name="Line 795"/>
            <p:cNvSpPr>
              <a:spLocks noChangeShapeType="1"/>
            </p:cNvSpPr>
            <p:nvPr/>
          </p:nvSpPr>
          <p:spPr bwMode="auto">
            <a:xfrm flipH="1" flipV="1">
              <a:off x="4987926" y="1020764"/>
              <a:ext cx="315913" cy="3175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41" name="Line 796"/>
            <p:cNvSpPr>
              <a:spLocks noChangeShapeType="1"/>
            </p:cNvSpPr>
            <p:nvPr/>
          </p:nvSpPr>
          <p:spPr bwMode="auto">
            <a:xfrm>
              <a:off x="5103814" y="1222376"/>
              <a:ext cx="431800" cy="115888"/>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42" name="Line 797"/>
            <p:cNvSpPr>
              <a:spLocks noChangeShapeType="1"/>
            </p:cNvSpPr>
            <p:nvPr/>
          </p:nvSpPr>
          <p:spPr bwMode="auto">
            <a:xfrm>
              <a:off x="5103814" y="1222376"/>
              <a:ext cx="630238" cy="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43" name="Line 798"/>
            <p:cNvSpPr>
              <a:spLocks noChangeShapeType="1"/>
            </p:cNvSpPr>
            <p:nvPr/>
          </p:nvSpPr>
          <p:spPr bwMode="auto">
            <a:xfrm flipV="1">
              <a:off x="5103814" y="1020764"/>
              <a:ext cx="746125" cy="201613"/>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44" name="Line 799"/>
            <p:cNvSpPr>
              <a:spLocks noChangeShapeType="1"/>
            </p:cNvSpPr>
            <p:nvPr/>
          </p:nvSpPr>
          <p:spPr bwMode="auto">
            <a:xfrm flipV="1">
              <a:off x="5103814" y="787401"/>
              <a:ext cx="746125" cy="434975"/>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45" name="Line 800"/>
            <p:cNvSpPr>
              <a:spLocks noChangeShapeType="1"/>
            </p:cNvSpPr>
            <p:nvPr/>
          </p:nvSpPr>
          <p:spPr bwMode="auto">
            <a:xfrm flipV="1">
              <a:off x="5103814" y="473076"/>
              <a:ext cx="431800" cy="7493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46" name="Line 801"/>
            <p:cNvSpPr>
              <a:spLocks noChangeShapeType="1"/>
            </p:cNvSpPr>
            <p:nvPr/>
          </p:nvSpPr>
          <p:spPr bwMode="auto">
            <a:xfrm flipV="1">
              <a:off x="5103814" y="473076"/>
              <a:ext cx="200025" cy="7493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47" name="Line 802"/>
            <p:cNvSpPr>
              <a:spLocks noChangeShapeType="1"/>
            </p:cNvSpPr>
            <p:nvPr/>
          </p:nvSpPr>
          <p:spPr bwMode="auto">
            <a:xfrm flipV="1">
              <a:off x="5103814" y="588964"/>
              <a:ext cx="0" cy="633413"/>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48" name="Line 803"/>
            <p:cNvSpPr>
              <a:spLocks noChangeShapeType="1"/>
            </p:cNvSpPr>
            <p:nvPr/>
          </p:nvSpPr>
          <p:spPr bwMode="auto">
            <a:xfrm flipH="1" flipV="1">
              <a:off x="4987926" y="787401"/>
              <a:ext cx="115888" cy="434975"/>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49" name="Line 804"/>
            <p:cNvSpPr>
              <a:spLocks noChangeShapeType="1"/>
            </p:cNvSpPr>
            <p:nvPr/>
          </p:nvSpPr>
          <p:spPr bwMode="auto">
            <a:xfrm>
              <a:off x="4987926" y="1020764"/>
              <a:ext cx="315913" cy="3175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50" name="Line 805"/>
            <p:cNvSpPr>
              <a:spLocks noChangeShapeType="1"/>
            </p:cNvSpPr>
            <p:nvPr/>
          </p:nvSpPr>
          <p:spPr bwMode="auto">
            <a:xfrm>
              <a:off x="4987926" y="1020764"/>
              <a:ext cx="547688" cy="3175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51" name="Line 806"/>
            <p:cNvSpPr>
              <a:spLocks noChangeShapeType="1"/>
            </p:cNvSpPr>
            <p:nvPr/>
          </p:nvSpPr>
          <p:spPr bwMode="auto">
            <a:xfrm>
              <a:off x="4987926" y="1020764"/>
              <a:ext cx="746125" cy="201613"/>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52" name="Line 807"/>
            <p:cNvSpPr>
              <a:spLocks noChangeShapeType="1"/>
            </p:cNvSpPr>
            <p:nvPr/>
          </p:nvSpPr>
          <p:spPr bwMode="auto">
            <a:xfrm>
              <a:off x="4987926" y="1020764"/>
              <a:ext cx="862013" cy="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53" name="Line 808"/>
            <p:cNvSpPr>
              <a:spLocks noChangeShapeType="1"/>
            </p:cNvSpPr>
            <p:nvPr/>
          </p:nvSpPr>
          <p:spPr bwMode="auto">
            <a:xfrm flipV="1">
              <a:off x="4987926" y="588964"/>
              <a:ext cx="746125" cy="4318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54" name="Line 809"/>
            <p:cNvSpPr>
              <a:spLocks noChangeShapeType="1"/>
            </p:cNvSpPr>
            <p:nvPr/>
          </p:nvSpPr>
          <p:spPr bwMode="auto">
            <a:xfrm flipV="1">
              <a:off x="4987926" y="473076"/>
              <a:ext cx="547688" cy="547688"/>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55" name="Line 811"/>
            <p:cNvSpPr>
              <a:spLocks noChangeShapeType="1"/>
            </p:cNvSpPr>
            <p:nvPr/>
          </p:nvSpPr>
          <p:spPr bwMode="auto">
            <a:xfrm flipV="1">
              <a:off x="4987926" y="473076"/>
              <a:ext cx="315913" cy="547688"/>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56" name="Line 812"/>
            <p:cNvSpPr>
              <a:spLocks noChangeShapeType="1"/>
            </p:cNvSpPr>
            <p:nvPr/>
          </p:nvSpPr>
          <p:spPr bwMode="auto">
            <a:xfrm flipV="1">
              <a:off x="4987926" y="588964"/>
              <a:ext cx="115888" cy="4318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57" name="Line 813"/>
            <p:cNvSpPr>
              <a:spLocks noChangeShapeType="1"/>
            </p:cNvSpPr>
            <p:nvPr/>
          </p:nvSpPr>
          <p:spPr bwMode="auto">
            <a:xfrm>
              <a:off x="4987926" y="787401"/>
              <a:ext cx="115888" cy="434975"/>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58" name="Line 814"/>
            <p:cNvSpPr>
              <a:spLocks noChangeShapeType="1"/>
            </p:cNvSpPr>
            <p:nvPr/>
          </p:nvSpPr>
          <p:spPr bwMode="auto">
            <a:xfrm>
              <a:off x="4987926" y="787401"/>
              <a:ext cx="315913" cy="550863"/>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59" name="Line 815"/>
            <p:cNvSpPr>
              <a:spLocks noChangeShapeType="1"/>
            </p:cNvSpPr>
            <p:nvPr/>
          </p:nvSpPr>
          <p:spPr bwMode="auto">
            <a:xfrm>
              <a:off x="4987926" y="787401"/>
              <a:ext cx="547688" cy="550863"/>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60" name="Line 816"/>
            <p:cNvSpPr>
              <a:spLocks noChangeShapeType="1"/>
            </p:cNvSpPr>
            <p:nvPr/>
          </p:nvSpPr>
          <p:spPr bwMode="auto">
            <a:xfrm>
              <a:off x="4987926" y="787401"/>
              <a:ext cx="746125" cy="434975"/>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61" name="Line 817"/>
            <p:cNvSpPr>
              <a:spLocks noChangeShapeType="1"/>
            </p:cNvSpPr>
            <p:nvPr/>
          </p:nvSpPr>
          <p:spPr bwMode="auto">
            <a:xfrm>
              <a:off x="4987926" y="787401"/>
              <a:ext cx="862013" cy="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62" name="Line 818"/>
            <p:cNvSpPr>
              <a:spLocks noChangeShapeType="1"/>
            </p:cNvSpPr>
            <p:nvPr/>
          </p:nvSpPr>
          <p:spPr bwMode="auto">
            <a:xfrm flipV="1">
              <a:off x="4987926" y="588964"/>
              <a:ext cx="746125" cy="198438"/>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63" name="Line 819"/>
            <p:cNvSpPr>
              <a:spLocks noChangeShapeType="1"/>
            </p:cNvSpPr>
            <p:nvPr/>
          </p:nvSpPr>
          <p:spPr bwMode="auto">
            <a:xfrm flipV="1">
              <a:off x="4987926" y="473076"/>
              <a:ext cx="547688" cy="314325"/>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64" name="Line 820"/>
            <p:cNvSpPr>
              <a:spLocks noChangeShapeType="1"/>
            </p:cNvSpPr>
            <p:nvPr/>
          </p:nvSpPr>
          <p:spPr bwMode="auto">
            <a:xfrm flipV="1">
              <a:off x="4987926" y="473076"/>
              <a:ext cx="315913" cy="314325"/>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65" name="Line 821"/>
            <p:cNvSpPr>
              <a:spLocks noChangeShapeType="1"/>
            </p:cNvSpPr>
            <p:nvPr/>
          </p:nvSpPr>
          <p:spPr bwMode="auto">
            <a:xfrm flipH="1">
              <a:off x="4987926" y="588964"/>
              <a:ext cx="115888" cy="4318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66" name="Line 822"/>
            <p:cNvSpPr>
              <a:spLocks noChangeShapeType="1"/>
            </p:cNvSpPr>
            <p:nvPr/>
          </p:nvSpPr>
          <p:spPr bwMode="auto">
            <a:xfrm>
              <a:off x="5103813" y="588964"/>
              <a:ext cx="0" cy="633413"/>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67" name="Line 823"/>
            <p:cNvSpPr>
              <a:spLocks noChangeShapeType="1"/>
            </p:cNvSpPr>
            <p:nvPr/>
          </p:nvSpPr>
          <p:spPr bwMode="auto">
            <a:xfrm>
              <a:off x="5103813" y="588964"/>
              <a:ext cx="200025" cy="7493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68" name="Line 824"/>
            <p:cNvSpPr>
              <a:spLocks noChangeShapeType="1"/>
            </p:cNvSpPr>
            <p:nvPr/>
          </p:nvSpPr>
          <p:spPr bwMode="auto">
            <a:xfrm>
              <a:off x="5103813" y="588964"/>
              <a:ext cx="431800" cy="7493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69" name="Line 825"/>
            <p:cNvSpPr>
              <a:spLocks noChangeShapeType="1"/>
            </p:cNvSpPr>
            <p:nvPr/>
          </p:nvSpPr>
          <p:spPr bwMode="auto">
            <a:xfrm>
              <a:off x="5103813" y="588964"/>
              <a:ext cx="746125" cy="4318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70" name="Line 826"/>
            <p:cNvSpPr>
              <a:spLocks noChangeShapeType="1"/>
            </p:cNvSpPr>
            <p:nvPr/>
          </p:nvSpPr>
          <p:spPr bwMode="auto">
            <a:xfrm>
              <a:off x="5103813" y="588964"/>
              <a:ext cx="746125" cy="198438"/>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71" name="Line 827"/>
            <p:cNvSpPr>
              <a:spLocks noChangeShapeType="1"/>
            </p:cNvSpPr>
            <p:nvPr/>
          </p:nvSpPr>
          <p:spPr bwMode="auto">
            <a:xfrm>
              <a:off x="5103813" y="588964"/>
              <a:ext cx="630238" cy="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72" name="Line 828"/>
            <p:cNvSpPr>
              <a:spLocks noChangeShapeType="1"/>
            </p:cNvSpPr>
            <p:nvPr/>
          </p:nvSpPr>
          <p:spPr bwMode="auto">
            <a:xfrm flipV="1">
              <a:off x="5103813" y="473076"/>
              <a:ext cx="431800" cy="115888"/>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73" name="Freeform 829"/>
            <p:cNvSpPr>
              <a:spLocks/>
            </p:cNvSpPr>
            <p:nvPr/>
          </p:nvSpPr>
          <p:spPr bwMode="auto">
            <a:xfrm>
              <a:off x="4932363" y="415926"/>
              <a:ext cx="974725" cy="979488"/>
            </a:xfrm>
            <a:custGeom>
              <a:avLst/>
              <a:gdLst>
                <a:gd name="T0" fmla="*/ 229 w 260"/>
                <a:gd name="T1" fmla="*/ 187 h 261"/>
                <a:gd name="T2" fmla="*/ 187 w 260"/>
                <a:gd name="T3" fmla="*/ 31 h 261"/>
                <a:gd name="T4" fmla="*/ 31 w 260"/>
                <a:gd name="T5" fmla="*/ 73 h 261"/>
                <a:gd name="T6" fmla="*/ 73 w 260"/>
                <a:gd name="T7" fmla="*/ 229 h 261"/>
                <a:gd name="T8" fmla="*/ 229 w 260"/>
                <a:gd name="T9" fmla="*/ 187 h 261"/>
              </a:gdLst>
              <a:ahLst/>
              <a:cxnLst>
                <a:cxn ang="0">
                  <a:pos x="T0" y="T1"/>
                </a:cxn>
                <a:cxn ang="0">
                  <a:pos x="T2" y="T3"/>
                </a:cxn>
                <a:cxn ang="0">
                  <a:pos x="T4" y="T5"/>
                </a:cxn>
                <a:cxn ang="0">
                  <a:pos x="T6" y="T7"/>
                </a:cxn>
                <a:cxn ang="0">
                  <a:pos x="T8" y="T9"/>
                </a:cxn>
              </a:cxnLst>
              <a:rect l="0" t="0" r="r" b="b"/>
              <a:pathLst>
                <a:path w="260" h="261">
                  <a:moveTo>
                    <a:pt x="229" y="187"/>
                  </a:moveTo>
                  <a:cubicBezTo>
                    <a:pt x="260" y="133"/>
                    <a:pt x="242" y="63"/>
                    <a:pt x="187" y="31"/>
                  </a:cubicBezTo>
                  <a:cubicBezTo>
                    <a:pt x="132" y="0"/>
                    <a:pt x="63" y="19"/>
                    <a:pt x="31" y="73"/>
                  </a:cubicBezTo>
                  <a:cubicBezTo>
                    <a:pt x="0" y="128"/>
                    <a:pt x="18" y="198"/>
                    <a:pt x="73" y="229"/>
                  </a:cubicBezTo>
                  <a:cubicBezTo>
                    <a:pt x="128" y="261"/>
                    <a:pt x="197" y="242"/>
                    <a:pt x="229" y="187"/>
                  </a:cubicBezTo>
                  <a:close/>
                </a:path>
              </a:pathLst>
            </a:cu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grpSp>
      <p:grpSp>
        <p:nvGrpSpPr>
          <p:cNvPr id="374" name="Group 1565"/>
          <p:cNvGrpSpPr/>
          <p:nvPr userDrawn="1"/>
        </p:nvGrpSpPr>
        <p:grpSpPr>
          <a:xfrm>
            <a:off x="5397199" y="6338605"/>
            <a:ext cx="1009430" cy="1352131"/>
            <a:chOff x="4932363" y="415926"/>
            <a:chExt cx="974725" cy="979488"/>
          </a:xfrm>
        </p:grpSpPr>
        <p:sp>
          <p:nvSpPr>
            <p:cNvPr id="375" name="Freeform 738"/>
            <p:cNvSpPr>
              <a:spLocks/>
            </p:cNvSpPr>
            <p:nvPr/>
          </p:nvSpPr>
          <p:spPr bwMode="auto">
            <a:xfrm>
              <a:off x="4987926" y="473076"/>
              <a:ext cx="862013" cy="865188"/>
            </a:xfrm>
            <a:custGeom>
              <a:avLst/>
              <a:gdLst>
                <a:gd name="T0" fmla="*/ 543 w 543"/>
                <a:gd name="T1" fmla="*/ 345 h 545"/>
                <a:gd name="T2" fmla="*/ 272 w 543"/>
                <a:gd name="T3" fmla="*/ 271 h 545"/>
                <a:gd name="T4" fmla="*/ 470 w 543"/>
                <a:gd name="T5" fmla="*/ 472 h 545"/>
                <a:gd name="T6" fmla="*/ 272 w 543"/>
                <a:gd name="T7" fmla="*/ 271 h 545"/>
                <a:gd name="T8" fmla="*/ 345 w 543"/>
                <a:gd name="T9" fmla="*/ 545 h 545"/>
                <a:gd name="T10" fmla="*/ 272 w 543"/>
                <a:gd name="T11" fmla="*/ 271 h 545"/>
                <a:gd name="T12" fmla="*/ 199 w 543"/>
                <a:gd name="T13" fmla="*/ 545 h 545"/>
                <a:gd name="T14" fmla="*/ 272 w 543"/>
                <a:gd name="T15" fmla="*/ 271 h 545"/>
                <a:gd name="T16" fmla="*/ 73 w 543"/>
                <a:gd name="T17" fmla="*/ 472 h 545"/>
                <a:gd name="T18" fmla="*/ 272 w 543"/>
                <a:gd name="T19" fmla="*/ 271 h 545"/>
                <a:gd name="T20" fmla="*/ 0 w 543"/>
                <a:gd name="T21" fmla="*/ 345 h 545"/>
                <a:gd name="T22" fmla="*/ 272 w 543"/>
                <a:gd name="T23" fmla="*/ 271 h 545"/>
                <a:gd name="T24" fmla="*/ 0 w 543"/>
                <a:gd name="T25" fmla="*/ 198 h 545"/>
                <a:gd name="T26" fmla="*/ 272 w 543"/>
                <a:gd name="T27" fmla="*/ 271 h 545"/>
                <a:gd name="T28" fmla="*/ 73 w 543"/>
                <a:gd name="T29" fmla="*/ 73 h 545"/>
                <a:gd name="T30" fmla="*/ 272 w 543"/>
                <a:gd name="T31" fmla="*/ 271 h 545"/>
                <a:gd name="T32" fmla="*/ 199 w 543"/>
                <a:gd name="T33" fmla="*/ 0 h 545"/>
                <a:gd name="T34" fmla="*/ 272 w 543"/>
                <a:gd name="T35" fmla="*/ 271 h 545"/>
                <a:gd name="T36" fmla="*/ 345 w 543"/>
                <a:gd name="T37" fmla="*/ 0 h 545"/>
                <a:gd name="T38" fmla="*/ 272 w 543"/>
                <a:gd name="T39" fmla="*/ 271 h 545"/>
                <a:gd name="T40" fmla="*/ 470 w 543"/>
                <a:gd name="T41" fmla="*/ 73 h 545"/>
                <a:gd name="T42" fmla="*/ 272 w 543"/>
                <a:gd name="T43" fmla="*/ 271 h 545"/>
                <a:gd name="T44" fmla="*/ 543 w 543"/>
                <a:gd name="T45" fmla="*/ 198 h 545"/>
                <a:gd name="T46" fmla="*/ 272 w 543"/>
                <a:gd name="T47" fmla="*/ 271 h 545"/>
                <a:gd name="T48" fmla="*/ 543 w 543"/>
                <a:gd name="T49" fmla="*/ 345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43" h="545">
                  <a:moveTo>
                    <a:pt x="543" y="345"/>
                  </a:moveTo>
                  <a:lnTo>
                    <a:pt x="272" y="271"/>
                  </a:lnTo>
                  <a:lnTo>
                    <a:pt x="470" y="472"/>
                  </a:lnTo>
                  <a:lnTo>
                    <a:pt x="272" y="271"/>
                  </a:lnTo>
                  <a:lnTo>
                    <a:pt x="345" y="545"/>
                  </a:lnTo>
                  <a:lnTo>
                    <a:pt x="272" y="271"/>
                  </a:lnTo>
                  <a:lnTo>
                    <a:pt x="199" y="545"/>
                  </a:lnTo>
                  <a:lnTo>
                    <a:pt x="272" y="271"/>
                  </a:lnTo>
                  <a:lnTo>
                    <a:pt x="73" y="472"/>
                  </a:lnTo>
                  <a:lnTo>
                    <a:pt x="272" y="271"/>
                  </a:lnTo>
                  <a:lnTo>
                    <a:pt x="0" y="345"/>
                  </a:lnTo>
                  <a:lnTo>
                    <a:pt x="272" y="271"/>
                  </a:lnTo>
                  <a:lnTo>
                    <a:pt x="0" y="198"/>
                  </a:lnTo>
                  <a:lnTo>
                    <a:pt x="272" y="271"/>
                  </a:lnTo>
                  <a:lnTo>
                    <a:pt x="73" y="73"/>
                  </a:lnTo>
                  <a:lnTo>
                    <a:pt x="272" y="271"/>
                  </a:lnTo>
                  <a:lnTo>
                    <a:pt x="199" y="0"/>
                  </a:lnTo>
                  <a:lnTo>
                    <a:pt x="272" y="271"/>
                  </a:lnTo>
                  <a:lnTo>
                    <a:pt x="345" y="0"/>
                  </a:lnTo>
                  <a:lnTo>
                    <a:pt x="272" y="271"/>
                  </a:lnTo>
                  <a:lnTo>
                    <a:pt x="470" y="73"/>
                  </a:lnTo>
                  <a:lnTo>
                    <a:pt x="272" y="271"/>
                  </a:lnTo>
                  <a:lnTo>
                    <a:pt x="543" y="198"/>
                  </a:lnTo>
                  <a:lnTo>
                    <a:pt x="272" y="271"/>
                  </a:lnTo>
                  <a:lnTo>
                    <a:pt x="543" y="345"/>
                  </a:lnTo>
                  <a:close/>
                </a:path>
              </a:pathLst>
            </a:cu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76" name="Freeform 739"/>
            <p:cNvSpPr>
              <a:spLocks/>
            </p:cNvSpPr>
            <p:nvPr/>
          </p:nvSpPr>
          <p:spPr bwMode="auto">
            <a:xfrm>
              <a:off x="4987926" y="473076"/>
              <a:ext cx="862013" cy="865188"/>
            </a:xfrm>
            <a:custGeom>
              <a:avLst/>
              <a:gdLst>
                <a:gd name="T0" fmla="*/ 543 w 543"/>
                <a:gd name="T1" fmla="*/ 345 h 545"/>
                <a:gd name="T2" fmla="*/ 272 w 543"/>
                <a:gd name="T3" fmla="*/ 271 h 545"/>
                <a:gd name="T4" fmla="*/ 470 w 543"/>
                <a:gd name="T5" fmla="*/ 472 h 545"/>
                <a:gd name="T6" fmla="*/ 272 w 543"/>
                <a:gd name="T7" fmla="*/ 271 h 545"/>
                <a:gd name="T8" fmla="*/ 345 w 543"/>
                <a:gd name="T9" fmla="*/ 545 h 545"/>
                <a:gd name="T10" fmla="*/ 272 w 543"/>
                <a:gd name="T11" fmla="*/ 271 h 545"/>
                <a:gd name="T12" fmla="*/ 199 w 543"/>
                <a:gd name="T13" fmla="*/ 545 h 545"/>
                <a:gd name="T14" fmla="*/ 272 w 543"/>
                <a:gd name="T15" fmla="*/ 271 h 545"/>
                <a:gd name="T16" fmla="*/ 73 w 543"/>
                <a:gd name="T17" fmla="*/ 472 h 545"/>
                <a:gd name="T18" fmla="*/ 272 w 543"/>
                <a:gd name="T19" fmla="*/ 271 h 545"/>
                <a:gd name="T20" fmla="*/ 0 w 543"/>
                <a:gd name="T21" fmla="*/ 345 h 545"/>
                <a:gd name="T22" fmla="*/ 272 w 543"/>
                <a:gd name="T23" fmla="*/ 271 h 545"/>
                <a:gd name="T24" fmla="*/ 0 w 543"/>
                <a:gd name="T25" fmla="*/ 198 h 545"/>
                <a:gd name="T26" fmla="*/ 272 w 543"/>
                <a:gd name="T27" fmla="*/ 271 h 545"/>
                <a:gd name="T28" fmla="*/ 73 w 543"/>
                <a:gd name="T29" fmla="*/ 73 h 545"/>
                <a:gd name="T30" fmla="*/ 272 w 543"/>
                <a:gd name="T31" fmla="*/ 271 h 545"/>
                <a:gd name="T32" fmla="*/ 199 w 543"/>
                <a:gd name="T33" fmla="*/ 0 h 545"/>
                <a:gd name="T34" fmla="*/ 272 w 543"/>
                <a:gd name="T35" fmla="*/ 271 h 545"/>
                <a:gd name="T36" fmla="*/ 345 w 543"/>
                <a:gd name="T37" fmla="*/ 0 h 545"/>
                <a:gd name="T38" fmla="*/ 272 w 543"/>
                <a:gd name="T39" fmla="*/ 271 h 545"/>
                <a:gd name="T40" fmla="*/ 470 w 543"/>
                <a:gd name="T41" fmla="*/ 73 h 545"/>
                <a:gd name="T42" fmla="*/ 272 w 543"/>
                <a:gd name="T43" fmla="*/ 271 h 545"/>
                <a:gd name="T44" fmla="*/ 543 w 543"/>
                <a:gd name="T45" fmla="*/ 198 h 545"/>
                <a:gd name="T46" fmla="*/ 272 w 543"/>
                <a:gd name="T47" fmla="*/ 271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3" h="545">
                  <a:moveTo>
                    <a:pt x="543" y="345"/>
                  </a:moveTo>
                  <a:lnTo>
                    <a:pt x="272" y="271"/>
                  </a:lnTo>
                  <a:lnTo>
                    <a:pt x="470" y="472"/>
                  </a:lnTo>
                  <a:lnTo>
                    <a:pt x="272" y="271"/>
                  </a:lnTo>
                  <a:lnTo>
                    <a:pt x="345" y="545"/>
                  </a:lnTo>
                  <a:lnTo>
                    <a:pt x="272" y="271"/>
                  </a:lnTo>
                  <a:lnTo>
                    <a:pt x="199" y="545"/>
                  </a:lnTo>
                  <a:lnTo>
                    <a:pt x="272" y="271"/>
                  </a:lnTo>
                  <a:lnTo>
                    <a:pt x="73" y="472"/>
                  </a:lnTo>
                  <a:lnTo>
                    <a:pt x="272" y="271"/>
                  </a:lnTo>
                  <a:lnTo>
                    <a:pt x="0" y="345"/>
                  </a:lnTo>
                  <a:lnTo>
                    <a:pt x="272" y="271"/>
                  </a:lnTo>
                  <a:lnTo>
                    <a:pt x="0" y="198"/>
                  </a:lnTo>
                  <a:lnTo>
                    <a:pt x="272" y="271"/>
                  </a:lnTo>
                  <a:lnTo>
                    <a:pt x="73" y="73"/>
                  </a:lnTo>
                  <a:lnTo>
                    <a:pt x="272" y="271"/>
                  </a:lnTo>
                  <a:lnTo>
                    <a:pt x="199" y="0"/>
                  </a:lnTo>
                  <a:lnTo>
                    <a:pt x="272" y="271"/>
                  </a:lnTo>
                  <a:lnTo>
                    <a:pt x="345" y="0"/>
                  </a:lnTo>
                  <a:lnTo>
                    <a:pt x="272" y="271"/>
                  </a:lnTo>
                  <a:lnTo>
                    <a:pt x="470" y="73"/>
                  </a:lnTo>
                  <a:lnTo>
                    <a:pt x="272" y="271"/>
                  </a:lnTo>
                  <a:lnTo>
                    <a:pt x="543" y="198"/>
                  </a:lnTo>
                  <a:lnTo>
                    <a:pt x="272" y="271"/>
                  </a:lnTo>
                </a:path>
              </a:pathLst>
            </a:cu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77" name="Line 740"/>
            <p:cNvSpPr>
              <a:spLocks noChangeShapeType="1"/>
            </p:cNvSpPr>
            <p:nvPr/>
          </p:nvSpPr>
          <p:spPr bwMode="auto">
            <a:xfrm flipH="1">
              <a:off x="5103814" y="473076"/>
              <a:ext cx="431800" cy="115888"/>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78" name="Line 741"/>
            <p:cNvSpPr>
              <a:spLocks noChangeShapeType="1"/>
            </p:cNvSpPr>
            <p:nvPr/>
          </p:nvSpPr>
          <p:spPr bwMode="auto">
            <a:xfrm flipH="1">
              <a:off x="4987926" y="473076"/>
              <a:ext cx="547688" cy="314325"/>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79" name="Line 742"/>
            <p:cNvSpPr>
              <a:spLocks noChangeShapeType="1"/>
            </p:cNvSpPr>
            <p:nvPr/>
          </p:nvSpPr>
          <p:spPr bwMode="auto">
            <a:xfrm flipH="1">
              <a:off x="4987926" y="473076"/>
              <a:ext cx="547688" cy="547688"/>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80" name="Line 743"/>
            <p:cNvSpPr>
              <a:spLocks noChangeShapeType="1"/>
            </p:cNvSpPr>
            <p:nvPr/>
          </p:nvSpPr>
          <p:spPr bwMode="auto">
            <a:xfrm flipH="1">
              <a:off x="5103814" y="473076"/>
              <a:ext cx="431800" cy="7493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81" name="Line 744"/>
            <p:cNvSpPr>
              <a:spLocks noChangeShapeType="1"/>
            </p:cNvSpPr>
            <p:nvPr/>
          </p:nvSpPr>
          <p:spPr bwMode="auto">
            <a:xfrm>
              <a:off x="5535614" y="473076"/>
              <a:ext cx="0" cy="865188"/>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82" name="Line 745"/>
            <p:cNvSpPr>
              <a:spLocks noChangeShapeType="1"/>
            </p:cNvSpPr>
            <p:nvPr/>
          </p:nvSpPr>
          <p:spPr bwMode="auto">
            <a:xfrm>
              <a:off x="5535614" y="473076"/>
              <a:ext cx="198438" cy="7493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83" name="Line 746"/>
            <p:cNvSpPr>
              <a:spLocks noChangeShapeType="1"/>
            </p:cNvSpPr>
            <p:nvPr/>
          </p:nvSpPr>
          <p:spPr bwMode="auto">
            <a:xfrm>
              <a:off x="5535614" y="473076"/>
              <a:ext cx="314325" cy="547688"/>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84" name="Line 747"/>
            <p:cNvSpPr>
              <a:spLocks noChangeShapeType="1"/>
            </p:cNvSpPr>
            <p:nvPr/>
          </p:nvSpPr>
          <p:spPr bwMode="auto">
            <a:xfrm>
              <a:off x="5535614" y="473076"/>
              <a:ext cx="314325" cy="314325"/>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85" name="Line 748"/>
            <p:cNvSpPr>
              <a:spLocks noChangeShapeType="1"/>
            </p:cNvSpPr>
            <p:nvPr/>
          </p:nvSpPr>
          <p:spPr bwMode="auto">
            <a:xfrm flipH="1" flipV="1">
              <a:off x="5303839" y="473076"/>
              <a:ext cx="430213" cy="115888"/>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86" name="Line 749"/>
            <p:cNvSpPr>
              <a:spLocks noChangeShapeType="1"/>
            </p:cNvSpPr>
            <p:nvPr/>
          </p:nvSpPr>
          <p:spPr bwMode="auto">
            <a:xfrm flipH="1">
              <a:off x="5103814" y="588964"/>
              <a:ext cx="630238" cy="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87" name="Line 750"/>
            <p:cNvSpPr>
              <a:spLocks noChangeShapeType="1"/>
            </p:cNvSpPr>
            <p:nvPr/>
          </p:nvSpPr>
          <p:spPr bwMode="auto">
            <a:xfrm flipH="1">
              <a:off x="4987926" y="588964"/>
              <a:ext cx="746125" cy="198438"/>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88" name="Line 751"/>
            <p:cNvSpPr>
              <a:spLocks noChangeShapeType="1"/>
            </p:cNvSpPr>
            <p:nvPr/>
          </p:nvSpPr>
          <p:spPr bwMode="auto">
            <a:xfrm flipH="1">
              <a:off x="4987926" y="588964"/>
              <a:ext cx="746125" cy="4318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89" name="Line 752"/>
            <p:cNvSpPr>
              <a:spLocks noChangeShapeType="1"/>
            </p:cNvSpPr>
            <p:nvPr/>
          </p:nvSpPr>
          <p:spPr bwMode="auto">
            <a:xfrm flipH="1">
              <a:off x="5303839" y="588964"/>
              <a:ext cx="430213" cy="7493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90" name="Line 753"/>
            <p:cNvSpPr>
              <a:spLocks noChangeShapeType="1"/>
            </p:cNvSpPr>
            <p:nvPr/>
          </p:nvSpPr>
          <p:spPr bwMode="auto">
            <a:xfrm flipH="1">
              <a:off x="5535614" y="588964"/>
              <a:ext cx="198438" cy="7493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91" name="Line 754"/>
            <p:cNvSpPr>
              <a:spLocks noChangeShapeType="1"/>
            </p:cNvSpPr>
            <p:nvPr/>
          </p:nvSpPr>
          <p:spPr bwMode="auto">
            <a:xfrm>
              <a:off x="5734051" y="588964"/>
              <a:ext cx="0" cy="633413"/>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92" name="Line 755"/>
            <p:cNvSpPr>
              <a:spLocks noChangeShapeType="1"/>
            </p:cNvSpPr>
            <p:nvPr/>
          </p:nvSpPr>
          <p:spPr bwMode="auto">
            <a:xfrm>
              <a:off x="5734051" y="588964"/>
              <a:ext cx="115888" cy="4318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93" name="Line 756"/>
            <p:cNvSpPr>
              <a:spLocks noChangeShapeType="1"/>
            </p:cNvSpPr>
            <p:nvPr/>
          </p:nvSpPr>
          <p:spPr bwMode="auto">
            <a:xfrm flipH="1" flipV="1">
              <a:off x="5535614" y="473076"/>
              <a:ext cx="314325" cy="314325"/>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94" name="Line 757"/>
            <p:cNvSpPr>
              <a:spLocks noChangeShapeType="1"/>
            </p:cNvSpPr>
            <p:nvPr/>
          </p:nvSpPr>
          <p:spPr bwMode="auto">
            <a:xfrm flipH="1" flipV="1">
              <a:off x="5303839" y="473076"/>
              <a:ext cx="546100" cy="314325"/>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95" name="Line 758"/>
            <p:cNvSpPr>
              <a:spLocks noChangeShapeType="1"/>
            </p:cNvSpPr>
            <p:nvPr/>
          </p:nvSpPr>
          <p:spPr bwMode="auto">
            <a:xfrm flipH="1" flipV="1">
              <a:off x="5103814" y="588964"/>
              <a:ext cx="746125" cy="198438"/>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96" name="Line 759"/>
            <p:cNvSpPr>
              <a:spLocks noChangeShapeType="1"/>
            </p:cNvSpPr>
            <p:nvPr/>
          </p:nvSpPr>
          <p:spPr bwMode="auto">
            <a:xfrm flipH="1">
              <a:off x="4987926" y="787401"/>
              <a:ext cx="862013" cy="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97" name="Line 760"/>
            <p:cNvSpPr>
              <a:spLocks noChangeShapeType="1"/>
            </p:cNvSpPr>
            <p:nvPr/>
          </p:nvSpPr>
          <p:spPr bwMode="auto">
            <a:xfrm flipH="1">
              <a:off x="5103814" y="787401"/>
              <a:ext cx="746125" cy="434975"/>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98" name="Line 761"/>
            <p:cNvSpPr>
              <a:spLocks noChangeShapeType="1"/>
            </p:cNvSpPr>
            <p:nvPr/>
          </p:nvSpPr>
          <p:spPr bwMode="auto">
            <a:xfrm flipH="1">
              <a:off x="5303839" y="787401"/>
              <a:ext cx="546100" cy="550863"/>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399" name="Line 762"/>
            <p:cNvSpPr>
              <a:spLocks noChangeShapeType="1"/>
            </p:cNvSpPr>
            <p:nvPr/>
          </p:nvSpPr>
          <p:spPr bwMode="auto">
            <a:xfrm flipH="1">
              <a:off x="5535614" y="787401"/>
              <a:ext cx="314325" cy="550863"/>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00" name="Line 763"/>
            <p:cNvSpPr>
              <a:spLocks noChangeShapeType="1"/>
            </p:cNvSpPr>
            <p:nvPr/>
          </p:nvSpPr>
          <p:spPr bwMode="auto">
            <a:xfrm flipH="1">
              <a:off x="5734051" y="787401"/>
              <a:ext cx="115888" cy="434975"/>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01" name="Line 764"/>
            <p:cNvSpPr>
              <a:spLocks noChangeShapeType="1"/>
            </p:cNvSpPr>
            <p:nvPr/>
          </p:nvSpPr>
          <p:spPr bwMode="auto">
            <a:xfrm flipH="1" flipV="1">
              <a:off x="5734051" y="588964"/>
              <a:ext cx="115888" cy="4318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02" name="Line 765"/>
            <p:cNvSpPr>
              <a:spLocks noChangeShapeType="1"/>
            </p:cNvSpPr>
            <p:nvPr/>
          </p:nvSpPr>
          <p:spPr bwMode="auto">
            <a:xfrm flipH="1" flipV="1">
              <a:off x="5535614" y="473076"/>
              <a:ext cx="314325" cy="547688"/>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03" name="Line 766"/>
            <p:cNvSpPr>
              <a:spLocks noChangeShapeType="1"/>
            </p:cNvSpPr>
            <p:nvPr/>
          </p:nvSpPr>
          <p:spPr bwMode="auto">
            <a:xfrm flipH="1" flipV="1">
              <a:off x="5303839" y="473076"/>
              <a:ext cx="546100" cy="547688"/>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04" name="Line 767"/>
            <p:cNvSpPr>
              <a:spLocks noChangeShapeType="1"/>
            </p:cNvSpPr>
            <p:nvPr/>
          </p:nvSpPr>
          <p:spPr bwMode="auto">
            <a:xfrm flipH="1" flipV="1">
              <a:off x="5103814" y="588964"/>
              <a:ext cx="746125" cy="4318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05" name="Line 768"/>
            <p:cNvSpPr>
              <a:spLocks noChangeShapeType="1"/>
            </p:cNvSpPr>
            <p:nvPr/>
          </p:nvSpPr>
          <p:spPr bwMode="auto">
            <a:xfrm flipH="1">
              <a:off x="4987926" y="1020764"/>
              <a:ext cx="862013" cy="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06" name="Line 769"/>
            <p:cNvSpPr>
              <a:spLocks noChangeShapeType="1"/>
            </p:cNvSpPr>
            <p:nvPr/>
          </p:nvSpPr>
          <p:spPr bwMode="auto">
            <a:xfrm flipH="1">
              <a:off x="5103814" y="1020764"/>
              <a:ext cx="746125" cy="201613"/>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07" name="Line 770"/>
            <p:cNvSpPr>
              <a:spLocks noChangeShapeType="1"/>
            </p:cNvSpPr>
            <p:nvPr/>
          </p:nvSpPr>
          <p:spPr bwMode="auto">
            <a:xfrm flipH="1">
              <a:off x="5303839" y="1020764"/>
              <a:ext cx="546100" cy="3175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08" name="Line 771"/>
            <p:cNvSpPr>
              <a:spLocks noChangeShapeType="1"/>
            </p:cNvSpPr>
            <p:nvPr/>
          </p:nvSpPr>
          <p:spPr bwMode="auto">
            <a:xfrm flipH="1">
              <a:off x="5535614" y="1020764"/>
              <a:ext cx="314325" cy="3175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09" name="Line 772"/>
            <p:cNvSpPr>
              <a:spLocks noChangeShapeType="1"/>
            </p:cNvSpPr>
            <p:nvPr/>
          </p:nvSpPr>
          <p:spPr bwMode="auto">
            <a:xfrm flipV="1">
              <a:off x="5734051" y="787401"/>
              <a:ext cx="115888" cy="434975"/>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10" name="Line 773"/>
            <p:cNvSpPr>
              <a:spLocks noChangeShapeType="1"/>
            </p:cNvSpPr>
            <p:nvPr/>
          </p:nvSpPr>
          <p:spPr bwMode="auto">
            <a:xfrm flipV="1">
              <a:off x="5734051" y="588964"/>
              <a:ext cx="0" cy="633413"/>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11" name="Line 774"/>
            <p:cNvSpPr>
              <a:spLocks noChangeShapeType="1"/>
            </p:cNvSpPr>
            <p:nvPr/>
          </p:nvSpPr>
          <p:spPr bwMode="auto">
            <a:xfrm flipH="1" flipV="1">
              <a:off x="5535614" y="473076"/>
              <a:ext cx="198438" cy="7493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12" name="Line 775"/>
            <p:cNvSpPr>
              <a:spLocks noChangeShapeType="1"/>
            </p:cNvSpPr>
            <p:nvPr/>
          </p:nvSpPr>
          <p:spPr bwMode="auto">
            <a:xfrm flipH="1" flipV="1">
              <a:off x="5303839" y="473076"/>
              <a:ext cx="430213" cy="7493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13" name="Line 776"/>
            <p:cNvSpPr>
              <a:spLocks noChangeShapeType="1"/>
            </p:cNvSpPr>
            <p:nvPr/>
          </p:nvSpPr>
          <p:spPr bwMode="auto">
            <a:xfrm flipH="1" flipV="1">
              <a:off x="4987926" y="787401"/>
              <a:ext cx="746125" cy="434975"/>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14" name="Line 777"/>
            <p:cNvSpPr>
              <a:spLocks noChangeShapeType="1"/>
            </p:cNvSpPr>
            <p:nvPr/>
          </p:nvSpPr>
          <p:spPr bwMode="auto">
            <a:xfrm flipH="1" flipV="1">
              <a:off x="4987926" y="1020764"/>
              <a:ext cx="746125" cy="201613"/>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15" name="Line 778"/>
            <p:cNvSpPr>
              <a:spLocks noChangeShapeType="1"/>
            </p:cNvSpPr>
            <p:nvPr/>
          </p:nvSpPr>
          <p:spPr bwMode="auto">
            <a:xfrm flipH="1">
              <a:off x="5103814" y="1222376"/>
              <a:ext cx="630238" cy="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16" name="Line 779"/>
            <p:cNvSpPr>
              <a:spLocks noChangeShapeType="1"/>
            </p:cNvSpPr>
            <p:nvPr/>
          </p:nvSpPr>
          <p:spPr bwMode="auto">
            <a:xfrm flipH="1">
              <a:off x="5303839" y="1222376"/>
              <a:ext cx="430213" cy="115888"/>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17" name="Line 780"/>
            <p:cNvSpPr>
              <a:spLocks noChangeShapeType="1"/>
            </p:cNvSpPr>
            <p:nvPr/>
          </p:nvSpPr>
          <p:spPr bwMode="auto">
            <a:xfrm flipV="1">
              <a:off x="5535614" y="1020764"/>
              <a:ext cx="314325" cy="3175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18" name="Line 781"/>
            <p:cNvSpPr>
              <a:spLocks noChangeShapeType="1"/>
            </p:cNvSpPr>
            <p:nvPr/>
          </p:nvSpPr>
          <p:spPr bwMode="auto">
            <a:xfrm flipV="1">
              <a:off x="5535614" y="787401"/>
              <a:ext cx="314325" cy="550863"/>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19" name="Line 782"/>
            <p:cNvSpPr>
              <a:spLocks noChangeShapeType="1"/>
            </p:cNvSpPr>
            <p:nvPr/>
          </p:nvSpPr>
          <p:spPr bwMode="auto">
            <a:xfrm flipV="1">
              <a:off x="5535614" y="588964"/>
              <a:ext cx="198438" cy="7493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20" name="Line 783"/>
            <p:cNvSpPr>
              <a:spLocks noChangeShapeType="1"/>
            </p:cNvSpPr>
            <p:nvPr/>
          </p:nvSpPr>
          <p:spPr bwMode="auto">
            <a:xfrm flipV="1">
              <a:off x="5535614" y="473076"/>
              <a:ext cx="0" cy="865188"/>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21" name="Line 784"/>
            <p:cNvSpPr>
              <a:spLocks noChangeShapeType="1"/>
            </p:cNvSpPr>
            <p:nvPr/>
          </p:nvSpPr>
          <p:spPr bwMode="auto">
            <a:xfrm flipH="1" flipV="1">
              <a:off x="5103814" y="588964"/>
              <a:ext cx="431800" cy="7493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22" name="Line 785"/>
            <p:cNvSpPr>
              <a:spLocks noChangeShapeType="1"/>
            </p:cNvSpPr>
            <p:nvPr/>
          </p:nvSpPr>
          <p:spPr bwMode="auto">
            <a:xfrm flipH="1" flipV="1">
              <a:off x="4987926" y="787401"/>
              <a:ext cx="547688" cy="550863"/>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23" name="Line 786"/>
            <p:cNvSpPr>
              <a:spLocks noChangeShapeType="1"/>
            </p:cNvSpPr>
            <p:nvPr/>
          </p:nvSpPr>
          <p:spPr bwMode="auto">
            <a:xfrm flipH="1" flipV="1">
              <a:off x="4987926" y="1020764"/>
              <a:ext cx="547688" cy="3175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24" name="Line 787"/>
            <p:cNvSpPr>
              <a:spLocks noChangeShapeType="1"/>
            </p:cNvSpPr>
            <p:nvPr/>
          </p:nvSpPr>
          <p:spPr bwMode="auto">
            <a:xfrm flipH="1" flipV="1">
              <a:off x="5103814" y="1222376"/>
              <a:ext cx="431800" cy="115888"/>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25" name="Line 788"/>
            <p:cNvSpPr>
              <a:spLocks noChangeShapeType="1"/>
            </p:cNvSpPr>
            <p:nvPr/>
          </p:nvSpPr>
          <p:spPr bwMode="auto">
            <a:xfrm flipV="1">
              <a:off x="5303839" y="1222376"/>
              <a:ext cx="430213" cy="115888"/>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26" name="Line 789"/>
            <p:cNvSpPr>
              <a:spLocks noChangeShapeType="1"/>
            </p:cNvSpPr>
            <p:nvPr/>
          </p:nvSpPr>
          <p:spPr bwMode="auto">
            <a:xfrm flipV="1">
              <a:off x="5303839" y="1020764"/>
              <a:ext cx="546100" cy="3175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27" name="Line 790"/>
            <p:cNvSpPr>
              <a:spLocks noChangeShapeType="1"/>
            </p:cNvSpPr>
            <p:nvPr/>
          </p:nvSpPr>
          <p:spPr bwMode="auto">
            <a:xfrm flipV="1">
              <a:off x="5303839" y="787401"/>
              <a:ext cx="546100" cy="550863"/>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28" name="Line 791"/>
            <p:cNvSpPr>
              <a:spLocks noChangeShapeType="1"/>
            </p:cNvSpPr>
            <p:nvPr/>
          </p:nvSpPr>
          <p:spPr bwMode="auto">
            <a:xfrm flipV="1">
              <a:off x="5303839" y="588964"/>
              <a:ext cx="430213" cy="7493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29" name="Line 792"/>
            <p:cNvSpPr>
              <a:spLocks noChangeShapeType="1"/>
            </p:cNvSpPr>
            <p:nvPr/>
          </p:nvSpPr>
          <p:spPr bwMode="auto">
            <a:xfrm flipV="1">
              <a:off x="5303839" y="473076"/>
              <a:ext cx="0" cy="865188"/>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30" name="Line 793"/>
            <p:cNvSpPr>
              <a:spLocks noChangeShapeType="1"/>
            </p:cNvSpPr>
            <p:nvPr/>
          </p:nvSpPr>
          <p:spPr bwMode="auto">
            <a:xfrm flipH="1" flipV="1">
              <a:off x="5103814" y="588964"/>
              <a:ext cx="200025" cy="7493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31" name="Line 794"/>
            <p:cNvSpPr>
              <a:spLocks noChangeShapeType="1"/>
            </p:cNvSpPr>
            <p:nvPr/>
          </p:nvSpPr>
          <p:spPr bwMode="auto">
            <a:xfrm flipH="1" flipV="1">
              <a:off x="4987926" y="787401"/>
              <a:ext cx="315913" cy="550863"/>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32" name="Line 795"/>
            <p:cNvSpPr>
              <a:spLocks noChangeShapeType="1"/>
            </p:cNvSpPr>
            <p:nvPr/>
          </p:nvSpPr>
          <p:spPr bwMode="auto">
            <a:xfrm flipH="1" flipV="1">
              <a:off x="4987926" y="1020764"/>
              <a:ext cx="315913" cy="3175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33" name="Line 796"/>
            <p:cNvSpPr>
              <a:spLocks noChangeShapeType="1"/>
            </p:cNvSpPr>
            <p:nvPr/>
          </p:nvSpPr>
          <p:spPr bwMode="auto">
            <a:xfrm>
              <a:off x="5103814" y="1222376"/>
              <a:ext cx="431800" cy="115888"/>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34" name="Line 797"/>
            <p:cNvSpPr>
              <a:spLocks noChangeShapeType="1"/>
            </p:cNvSpPr>
            <p:nvPr/>
          </p:nvSpPr>
          <p:spPr bwMode="auto">
            <a:xfrm>
              <a:off x="5103814" y="1222376"/>
              <a:ext cx="630238" cy="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35" name="Line 798"/>
            <p:cNvSpPr>
              <a:spLocks noChangeShapeType="1"/>
            </p:cNvSpPr>
            <p:nvPr/>
          </p:nvSpPr>
          <p:spPr bwMode="auto">
            <a:xfrm flipV="1">
              <a:off x="5103814" y="1020764"/>
              <a:ext cx="746125" cy="201613"/>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36" name="Line 799"/>
            <p:cNvSpPr>
              <a:spLocks noChangeShapeType="1"/>
            </p:cNvSpPr>
            <p:nvPr/>
          </p:nvSpPr>
          <p:spPr bwMode="auto">
            <a:xfrm flipV="1">
              <a:off x="5103814" y="787401"/>
              <a:ext cx="746125" cy="434975"/>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37" name="Line 800"/>
            <p:cNvSpPr>
              <a:spLocks noChangeShapeType="1"/>
            </p:cNvSpPr>
            <p:nvPr/>
          </p:nvSpPr>
          <p:spPr bwMode="auto">
            <a:xfrm flipV="1">
              <a:off x="5103814" y="473076"/>
              <a:ext cx="431800" cy="7493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38" name="Line 801"/>
            <p:cNvSpPr>
              <a:spLocks noChangeShapeType="1"/>
            </p:cNvSpPr>
            <p:nvPr/>
          </p:nvSpPr>
          <p:spPr bwMode="auto">
            <a:xfrm flipV="1">
              <a:off x="5103814" y="473076"/>
              <a:ext cx="200025" cy="7493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39" name="Line 802"/>
            <p:cNvSpPr>
              <a:spLocks noChangeShapeType="1"/>
            </p:cNvSpPr>
            <p:nvPr/>
          </p:nvSpPr>
          <p:spPr bwMode="auto">
            <a:xfrm flipV="1">
              <a:off x="5103814" y="588964"/>
              <a:ext cx="0" cy="633413"/>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40" name="Line 803"/>
            <p:cNvSpPr>
              <a:spLocks noChangeShapeType="1"/>
            </p:cNvSpPr>
            <p:nvPr/>
          </p:nvSpPr>
          <p:spPr bwMode="auto">
            <a:xfrm flipH="1" flipV="1">
              <a:off x="4987926" y="787401"/>
              <a:ext cx="115888" cy="434975"/>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41" name="Line 804"/>
            <p:cNvSpPr>
              <a:spLocks noChangeShapeType="1"/>
            </p:cNvSpPr>
            <p:nvPr/>
          </p:nvSpPr>
          <p:spPr bwMode="auto">
            <a:xfrm>
              <a:off x="4987926" y="1020764"/>
              <a:ext cx="315913" cy="3175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42" name="Line 805"/>
            <p:cNvSpPr>
              <a:spLocks noChangeShapeType="1"/>
            </p:cNvSpPr>
            <p:nvPr/>
          </p:nvSpPr>
          <p:spPr bwMode="auto">
            <a:xfrm>
              <a:off x="4987926" y="1020764"/>
              <a:ext cx="547688" cy="3175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43" name="Line 806"/>
            <p:cNvSpPr>
              <a:spLocks noChangeShapeType="1"/>
            </p:cNvSpPr>
            <p:nvPr/>
          </p:nvSpPr>
          <p:spPr bwMode="auto">
            <a:xfrm>
              <a:off x="4987926" y="1020764"/>
              <a:ext cx="746125" cy="201613"/>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44" name="Line 807"/>
            <p:cNvSpPr>
              <a:spLocks noChangeShapeType="1"/>
            </p:cNvSpPr>
            <p:nvPr/>
          </p:nvSpPr>
          <p:spPr bwMode="auto">
            <a:xfrm>
              <a:off x="4987926" y="1020764"/>
              <a:ext cx="862013" cy="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45" name="Line 808"/>
            <p:cNvSpPr>
              <a:spLocks noChangeShapeType="1"/>
            </p:cNvSpPr>
            <p:nvPr/>
          </p:nvSpPr>
          <p:spPr bwMode="auto">
            <a:xfrm flipV="1">
              <a:off x="4987926" y="588964"/>
              <a:ext cx="746125" cy="4318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46" name="Line 809"/>
            <p:cNvSpPr>
              <a:spLocks noChangeShapeType="1"/>
            </p:cNvSpPr>
            <p:nvPr/>
          </p:nvSpPr>
          <p:spPr bwMode="auto">
            <a:xfrm flipV="1">
              <a:off x="4987926" y="473076"/>
              <a:ext cx="547688" cy="547688"/>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47" name="Line 811"/>
            <p:cNvSpPr>
              <a:spLocks noChangeShapeType="1"/>
            </p:cNvSpPr>
            <p:nvPr/>
          </p:nvSpPr>
          <p:spPr bwMode="auto">
            <a:xfrm flipV="1">
              <a:off x="4987926" y="473076"/>
              <a:ext cx="315913" cy="547688"/>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48" name="Line 812"/>
            <p:cNvSpPr>
              <a:spLocks noChangeShapeType="1"/>
            </p:cNvSpPr>
            <p:nvPr/>
          </p:nvSpPr>
          <p:spPr bwMode="auto">
            <a:xfrm flipV="1">
              <a:off x="4987926" y="588964"/>
              <a:ext cx="115888" cy="4318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49" name="Line 813"/>
            <p:cNvSpPr>
              <a:spLocks noChangeShapeType="1"/>
            </p:cNvSpPr>
            <p:nvPr/>
          </p:nvSpPr>
          <p:spPr bwMode="auto">
            <a:xfrm>
              <a:off x="4987926" y="787401"/>
              <a:ext cx="115888" cy="434975"/>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50" name="Line 814"/>
            <p:cNvSpPr>
              <a:spLocks noChangeShapeType="1"/>
            </p:cNvSpPr>
            <p:nvPr/>
          </p:nvSpPr>
          <p:spPr bwMode="auto">
            <a:xfrm>
              <a:off x="4987926" y="787401"/>
              <a:ext cx="315913" cy="550863"/>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51" name="Line 815"/>
            <p:cNvSpPr>
              <a:spLocks noChangeShapeType="1"/>
            </p:cNvSpPr>
            <p:nvPr/>
          </p:nvSpPr>
          <p:spPr bwMode="auto">
            <a:xfrm>
              <a:off x="4987926" y="787401"/>
              <a:ext cx="547688" cy="550863"/>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52" name="Line 816"/>
            <p:cNvSpPr>
              <a:spLocks noChangeShapeType="1"/>
            </p:cNvSpPr>
            <p:nvPr/>
          </p:nvSpPr>
          <p:spPr bwMode="auto">
            <a:xfrm>
              <a:off x="4987926" y="787401"/>
              <a:ext cx="746125" cy="434975"/>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53" name="Line 817"/>
            <p:cNvSpPr>
              <a:spLocks noChangeShapeType="1"/>
            </p:cNvSpPr>
            <p:nvPr/>
          </p:nvSpPr>
          <p:spPr bwMode="auto">
            <a:xfrm>
              <a:off x="4987926" y="787401"/>
              <a:ext cx="862013" cy="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54" name="Line 818"/>
            <p:cNvSpPr>
              <a:spLocks noChangeShapeType="1"/>
            </p:cNvSpPr>
            <p:nvPr/>
          </p:nvSpPr>
          <p:spPr bwMode="auto">
            <a:xfrm flipV="1">
              <a:off x="4987926" y="588964"/>
              <a:ext cx="746125" cy="198438"/>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55" name="Line 819"/>
            <p:cNvSpPr>
              <a:spLocks noChangeShapeType="1"/>
            </p:cNvSpPr>
            <p:nvPr/>
          </p:nvSpPr>
          <p:spPr bwMode="auto">
            <a:xfrm flipV="1">
              <a:off x="4987926" y="473076"/>
              <a:ext cx="547688" cy="314325"/>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56" name="Line 820"/>
            <p:cNvSpPr>
              <a:spLocks noChangeShapeType="1"/>
            </p:cNvSpPr>
            <p:nvPr/>
          </p:nvSpPr>
          <p:spPr bwMode="auto">
            <a:xfrm flipV="1">
              <a:off x="4987926" y="473076"/>
              <a:ext cx="315913" cy="314325"/>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57" name="Line 821"/>
            <p:cNvSpPr>
              <a:spLocks noChangeShapeType="1"/>
            </p:cNvSpPr>
            <p:nvPr/>
          </p:nvSpPr>
          <p:spPr bwMode="auto">
            <a:xfrm flipH="1">
              <a:off x="4987926" y="588964"/>
              <a:ext cx="115888" cy="4318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58" name="Line 822"/>
            <p:cNvSpPr>
              <a:spLocks noChangeShapeType="1"/>
            </p:cNvSpPr>
            <p:nvPr/>
          </p:nvSpPr>
          <p:spPr bwMode="auto">
            <a:xfrm>
              <a:off x="5103813" y="588964"/>
              <a:ext cx="0" cy="633413"/>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59" name="Line 823"/>
            <p:cNvSpPr>
              <a:spLocks noChangeShapeType="1"/>
            </p:cNvSpPr>
            <p:nvPr/>
          </p:nvSpPr>
          <p:spPr bwMode="auto">
            <a:xfrm>
              <a:off x="5103813" y="588964"/>
              <a:ext cx="200025" cy="7493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60" name="Line 824"/>
            <p:cNvSpPr>
              <a:spLocks noChangeShapeType="1"/>
            </p:cNvSpPr>
            <p:nvPr/>
          </p:nvSpPr>
          <p:spPr bwMode="auto">
            <a:xfrm>
              <a:off x="5103813" y="588964"/>
              <a:ext cx="431800" cy="7493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61" name="Line 825"/>
            <p:cNvSpPr>
              <a:spLocks noChangeShapeType="1"/>
            </p:cNvSpPr>
            <p:nvPr/>
          </p:nvSpPr>
          <p:spPr bwMode="auto">
            <a:xfrm>
              <a:off x="5103813" y="588964"/>
              <a:ext cx="746125" cy="43180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62" name="Line 826"/>
            <p:cNvSpPr>
              <a:spLocks noChangeShapeType="1"/>
            </p:cNvSpPr>
            <p:nvPr/>
          </p:nvSpPr>
          <p:spPr bwMode="auto">
            <a:xfrm>
              <a:off x="5103813" y="588964"/>
              <a:ext cx="746125" cy="198438"/>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63" name="Line 827"/>
            <p:cNvSpPr>
              <a:spLocks noChangeShapeType="1"/>
            </p:cNvSpPr>
            <p:nvPr/>
          </p:nvSpPr>
          <p:spPr bwMode="auto">
            <a:xfrm>
              <a:off x="5103813" y="588964"/>
              <a:ext cx="630238" cy="0"/>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64" name="Line 828"/>
            <p:cNvSpPr>
              <a:spLocks noChangeShapeType="1"/>
            </p:cNvSpPr>
            <p:nvPr/>
          </p:nvSpPr>
          <p:spPr bwMode="auto">
            <a:xfrm flipV="1">
              <a:off x="5103813" y="473076"/>
              <a:ext cx="431800" cy="115888"/>
            </a:xfrm>
            <a:prstGeom prst="line">
              <a:avLst/>
            </a:pr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sp>
          <p:nvSpPr>
            <p:cNvPr id="465" name="Freeform 829"/>
            <p:cNvSpPr>
              <a:spLocks/>
            </p:cNvSpPr>
            <p:nvPr/>
          </p:nvSpPr>
          <p:spPr bwMode="auto">
            <a:xfrm>
              <a:off x="4932363" y="415926"/>
              <a:ext cx="974725" cy="979488"/>
            </a:xfrm>
            <a:custGeom>
              <a:avLst/>
              <a:gdLst>
                <a:gd name="T0" fmla="*/ 229 w 260"/>
                <a:gd name="T1" fmla="*/ 187 h 261"/>
                <a:gd name="T2" fmla="*/ 187 w 260"/>
                <a:gd name="T3" fmla="*/ 31 h 261"/>
                <a:gd name="T4" fmla="*/ 31 w 260"/>
                <a:gd name="T5" fmla="*/ 73 h 261"/>
                <a:gd name="T6" fmla="*/ 73 w 260"/>
                <a:gd name="T7" fmla="*/ 229 h 261"/>
                <a:gd name="T8" fmla="*/ 229 w 260"/>
                <a:gd name="T9" fmla="*/ 187 h 261"/>
              </a:gdLst>
              <a:ahLst/>
              <a:cxnLst>
                <a:cxn ang="0">
                  <a:pos x="T0" y="T1"/>
                </a:cxn>
                <a:cxn ang="0">
                  <a:pos x="T2" y="T3"/>
                </a:cxn>
                <a:cxn ang="0">
                  <a:pos x="T4" y="T5"/>
                </a:cxn>
                <a:cxn ang="0">
                  <a:pos x="T6" y="T7"/>
                </a:cxn>
                <a:cxn ang="0">
                  <a:pos x="T8" y="T9"/>
                </a:cxn>
              </a:cxnLst>
              <a:rect l="0" t="0" r="r" b="b"/>
              <a:pathLst>
                <a:path w="260" h="261">
                  <a:moveTo>
                    <a:pt x="229" y="187"/>
                  </a:moveTo>
                  <a:cubicBezTo>
                    <a:pt x="260" y="133"/>
                    <a:pt x="242" y="63"/>
                    <a:pt x="187" y="31"/>
                  </a:cubicBezTo>
                  <a:cubicBezTo>
                    <a:pt x="132" y="0"/>
                    <a:pt x="63" y="19"/>
                    <a:pt x="31" y="73"/>
                  </a:cubicBezTo>
                  <a:cubicBezTo>
                    <a:pt x="0" y="128"/>
                    <a:pt x="18" y="198"/>
                    <a:pt x="73" y="229"/>
                  </a:cubicBezTo>
                  <a:cubicBezTo>
                    <a:pt x="128" y="261"/>
                    <a:pt x="197" y="242"/>
                    <a:pt x="229" y="187"/>
                  </a:cubicBezTo>
                  <a:close/>
                </a:path>
              </a:pathLst>
            </a:custGeom>
            <a:noFill/>
            <a:ln w="5" cap="rnd">
              <a:solidFill>
                <a:srgbClr val="7F7F7F">
                  <a:alpha val="34902"/>
                </a:srgbClr>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019" eaLnBrk="1" fontAlgn="auto" hangingPunct="1">
                <a:spcBef>
                  <a:spcPts val="0"/>
                </a:spcBef>
                <a:spcAft>
                  <a:spcPts val="0"/>
                </a:spcAft>
              </a:pPr>
              <a:endParaRPr lang="en-US" sz="1900">
                <a:solidFill>
                  <a:srgbClr val="0096D6"/>
                </a:solidFill>
                <a:latin typeface="Arial"/>
              </a:endParaRPr>
            </a:p>
          </p:txBody>
        </p:sp>
      </p:grpSp>
      <p:cxnSp>
        <p:nvCxnSpPr>
          <p:cNvPr id="466" name="Straight Connector 465"/>
          <p:cNvCxnSpPr>
            <a:stCxn id="368" idx="0"/>
          </p:cNvCxnSpPr>
          <p:nvPr userDrawn="1"/>
        </p:nvCxnSpPr>
        <p:spPr>
          <a:xfrm flipH="1" flipV="1">
            <a:off x="-1" y="367731"/>
            <a:ext cx="2727455" cy="933752"/>
          </a:xfrm>
          <a:prstGeom prst="line">
            <a:avLst/>
          </a:prstGeom>
          <a:ln w="25400" cap="rnd">
            <a:gradFill>
              <a:gsLst>
                <a:gs pos="0">
                  <a:schemeClr val="bg1">
                    <a:alpha val="35000"/>
                  </a:schemeClr>
                </a:gs>
                <a:gs pos="100000">
                  <a:schemeClr val="bg1">
                    <a:alpha val="15000"/>
                  </a:schemeClr>
                </a:gs>
              </a:gsLst>
              <a:lin ang="5400000" scaled="0"/>
            </a:gradFill>
            <a:prstDash val="sysDot"/>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67" name="Straight Connector 466"/>
          <p:cNvCxnSpPr>
            <a:stCxn id="263" idx="0"/>
            <a:endCxn id="83" idx="1"/>
          </p:cNvCxnSpPr>
          <p:nvPr userDrawn="1"/>
        </p:nvCxnSpPr>
        <p:spPr>
          <a:xfrm flipH="1">
            <a:off x="2360574" y="770338"/>
            <a:ext cx="4375734" cy="2794763"/>
          </a:xfrm>
          <a:prstGeom prst="line">
            <a:avLst/>
          </a:prstGeom>
          <a:ln w="25400" cap="rnd">
            <a:gradFill>
              <a:gsLst>
                <a:gs pos="0">
                  <a:schemeClr val="bg1">
                    <a:alpha val="35000"/>
                  </a:schemeClr>
                </a:gs>
                <a:gs pos="100000">
                  <a:schemeClr val="bg1">
                    <a:alpha val="15000"/>
                  </a:schemeClr>
                </a:gs>
              </a:gsLst>
              <a:lin ang="5400000" scaled="0"/>
            </a:gradFill>
            <a:prstDash val="sysDot"/>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68" name="Straight Connector 467"/>
          <p:cNvCxnSpPr>
            <a:stCxn id="168" idx="0"/>
            <a:endCxn id="463" idx="1"/>
          </p:cNvCxnSpPr>
          <p:nvPr userDrawn="1"/>
        </p:nvCxnSpPr>
        <p:spPr>
          <a:xfrm flipH="1">
            <a:off x="6227433" y="5766194"/>
            <a:ext cx="1816715" cy="811283"/>
          </a:xfrm>
          <a:prstGeom prst="line">
            <a:avLst/>
          </a:prstGeom>
          <a:ln w="25400" cap="rnd">
            <a:gradFill>
              <a:gsLst>
                <a:gs pos="0">
                  <a:schemeClr val="bg1">
                    <a:alpha val="35000"/>
                  </a:schemeClr>
                </a:gs>
                <a:gs pos="100000">
                  <a:schemeClr val="bg1">
                    <a:alpha val="15000"/>
                  </a:schemeClr>
                </a:gs>
              </a:gsLst>
              <a:lin ang="5400000" scaled="0"/>
            </a:gradFill>
            <a:prstDash val="sysDot"/>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69" name="Straight Connector 468"/>
          <p:cNvCxnSpPr>
            <a:stCxn id="87" idx="0"/>
          </p:cNvCxnSpPr>
          <p:nvPr userDrawn="1"/>
        </p:nvCxnSpPr>
        <p:spPr>
          <a:xfrm flipH="1" flipV="1">
            <a:off x="0" y="367733"/>
            <a:ext cx="769253" cy="1960749"/>
          </a:xfrm>
          <a:prstGeom prst="line">
            <a:avLst/>
          </a:prstGeom>
          <a:ln w="25400" cap="rnd">
            <a:gradFill>
              <a:gsLst>
                <a:gs pos="0">
                  <a:schemeClr val="bg1">
                    <a:alpha val="35000"/>
                  </a:schemeClr>
                </a:gs>
                <a:gs pos="100000">
                  <a:schemeClr val="bg1">
                    <a:alpha val="15000"/>
                  </a:schemeClr>
                </a:gs>
              </a:gsLst>
              <a:lin ang="5400000" scaled="0"/>
            </a:gradFill>
            <a:prstDash val="sysDot"/>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70" name="Straight Connector 469"/>
          <p:cNvCxnSpPr>
            <a:endCxn id="268" idx="1"/>
          </p:cNvCxnSpPr>
          <p:nvPr userDrawn="1"/>
        </p:nvCxnSpPr>
        <p:spPr>
          <a:xfrm flipH="1" flipV="1">
            <a:off x="8130158" y="1272387"/>
            <a:ext cx="1191925" cy="2189788"/>
          </a:xfrm>
          <a:prstGeom prst="line">
            <a:avLst/>
          </a:prstGeom>
          <a:ln w="25400" cap="rnd">
            <a:gradFill>
              <a:gsLst>
                <a:gs pos="0">
                  <a:schemeClr val="bg1">
                    <a:alpha val="35000"/>
                  </a:schemeClr>
                </a:gs>
                <a:gs pos="100000">
                  <a:schemeClr val="bg1">
                    <a:alpha val="15000"/>
                  </a:schemeClr>
                </a:gs>
              </a:gsLst>
              <a:lin ang="5400000" scaled="0"/>
            </a:gradFill>
            <a:prstDash val="sysDot"/>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4047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733800"/>
            <a:ext cx="6400800" cy="1752600"/>
          </a:xfrm>
        </p:spPr>
        <p:txBody>
          <a:bodyPr>
            <a:normAutofit/>
          </a:bodyPr>
          <a:lstStyle>
            <a:lvl1pPr marL="0" indent="0" algn="ctr">
              <a:buNone/>
              <a:defRPr sz="3300" baseline="0">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dirty="0" smtClean="0"/>
              <a:t>Click to edit Master subtitle style</a:t>
            </a:r>
            <a:endParaRPr lang="en-US" dirty="0"/>
          </a:p>
        </p:txBody>
      </p:sp>
      <p:sp>
        <p:nvSpPr>
          <p:cNvPr id="7" name="Title 6"/>
          <p:cNvSpPr>
            <a:spLocks noGrp="1"/>
          </p:cNvSpPr>
          <p:nvPr>
            <p:ph type="title"/>
          </p:nvPr>
        </p:nvSpPr>
        <p:spPr>
          <a:xfrm>
            <a:off x="457200" y="1545000"/>
            <a:ext cx="8229600" cy="1143000"/>
          </a:xfrm>
        </p:spPr>
        <p:txBody>
          <a:bodyPr/>
          <a:lstStyle>
            <a:lvl1pPr algn="ctr">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85821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3200"/>
            </a:lvl1pPr>
            <a:lvl2pPr>
              <a:defRPr sz="2800"/>
            </a:lvl2pPr>
            <a:lvl3pPr>
              <a:defRPr sz="2400"/>
            </a:lvl3pPr>
            <a:lvl4pPr>
              <a:defRPr sz="20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219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losing Slide-green thank you">
    <p:spTree>
      <p:nvGrpSpPr>
        <p:cNvPr id="1" name=""/>
        <p:cNvGrpSpPr/>
        <p:nvPr/>
      </p:nvGrpSpPr>
      <p:grpSpPr>
        <a:xfrm>
          <a:off x="0" y="0"/>
          <a:ext cx="0" cy="0"/>
          <a:chOff x="0" y="0"/>
          <a:chExt cx="0" cy="0"/>
        </a:xfrm>
      </p:grpSpPr>
      <p:sp>
        <p:nvSpPr>
          <p:cNvPr id="34" name="TextBox 33"/>
          <p:cNvSpPr txBox="1"/>
          <p:nvPr userDrawn="1"/>
        </p:nvSpPr>
        <p:spPr>
          <a:xfrm>
            <a:off x="644701" y="3060490"/>
            <a:ext cx="2468564" cy="646292"/>
          </a:xfrm>
          <a:prstGeom prst="rect">
            <a:avLst/>
          </a:prstGeom>
          <a:noFill/>
        </p:spPr>
        <p:txBody>
          <a:bodyPr wrap="none" lIns="91400" tIns="45701" rIns="91400" bIns="45701" rtlCol="0">
            <a:spAutoFit/>
          </a:bodyPr>
          <a:lstStyle/>
          <a:p>
            <a:pPr defTabSz="914019" eaLnBrk="1" fontAlgn="auto" hangingPunct="1">
              <a:spcBef>
                <a:spcPts val="0"/>
              </a:spcBef>
              <a:spcAft>
                <a:spcPts val="0"/>
              </a:spcAft>
            </a:pPr>
            <a:r>
              <a:rPr lang="en-US" sz="3600" dirty="0" smtClean="0">
                <a:solidFill>
                  <a:srgbClr val="33CC66"/>
                </a:solidFill>
                <a:latin typeface="Arial"/>
              </a:rPr>
              <a:t>Thank you.</a:t>
            </a:r>
            <a:endParaRPr lang="en-US" sz="3600" dirty="0">
              <a:solidFill>
                <a:srgbClr val="33CC66"/>
              </a:solidFill>
              <a:latin typeface="Arial"/>
            </a:endParaRPr>
          </a:p>
        </p:txBody>
      </p:sp>
    </p:spTree>
    <p:extLst>
      <p:ext uri="{BB962C8B-B14F-4D97-AF65-F5344CB8AC3E}">
        <p14:creationId xmlns:p14="http://schemas.microsoft.com/office/powerpoint/2010/main" val="1163766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49954" name="Rectangle 2"/>
          <p:cNvSpPr>
            <a:spLocks noGrp="1" noChangeArrowheads="1"/>
          </p:cNvSpPr>
          <p:nvPr>
            <p:ph type="ctrTitle"/>
          </p:nvPr>
        </p:nvSpPr>
        <p:spPr>
          <a:xfrm>
            <a:off x="914400" y="1600200"/>
            <a:ext cx="7772400" cy="1371600"/>
          </a:xfrm>
        </p:spPr>
        <p:txBody>
          <a:bodyPr anchor="b"/>
          <a:lstStyle>
            <a:lvl1pPr>
              <a:defRPr/>
            </a:lvl1pPr>
          </a:lstStyle>
          <a:p>
            <a:r>
              <a:rPr lang="en-US" smtClean="0"/>
              <a:t>Click to edit Master title style</a:t>
            </a:r>
            <a:endParaRPr lang="en-US"/>
          </a:p>
        </p:txBody>
      </p:sp>
      <p:sp>
        <p:nvSpPr>
          <p:cNvPr id="1149955" name="Rectangle 3"/>
          <p:cNvSpPr>
            <a:spLocks noGrp="1" noChangeArrowheads="1"/>
          </p:cNvSpPr>
          <p:nvPr>
            <p:ph type="subTitle" idx="1"/>
          </p:nvPr>
        </p:nvSpPr>
        <p:spPr>
          <a:xfrm>
            <a:off x="1295400" y="3657601"/>
            <a:ext cx="7010400" cy="1600200"/>
          </a:xfrm>
        </p:spPr>
        <p:txBody>
          <a:bodyPr/>
          <a:lstStyle>
            <a:lvl1pPr marL="0" indent="0" algn="ctr">
              <a:buFont typeface="Wingdings" pitchFamily="2" charset="2"/>
              <a:buNone/>
              <a:defRPr/>
            </a:lvl1pPr>
          </a:lstStyle>
          <a:p>
            <a:r>
              <a:rPr lang="en-US" smtClean="0"/>
              <a:t>Click to edit Master subtitle style</a:t>
            </a:r>
            <a:endParaRPr lang="en-US"/>
          </a:p>
        </p:txBody>
      </p:sp>
      <p:sp>
        <p:nvSpPr>
          <p:cNvPr id="1149956" name="Rectangle 4"/>
          <p:cNvSpPr>
            <a:spLocks noGrp="1" noChangeArrowheads="1"/>
          </p:cNvSpPr>
          <p:nvPr>
            <p:ph type="dt" sz="half" idx="2"/>
          </p:nvPr>
        </p:nvSpPr>
        <p:spPr bwMode="auto">
          <a:xfrm>
            <a:off x="685800" y="6248401"/>
            <a:ext cx="1905000" cy="457200"/>
          </a:xfrm>
          <a:prstGeom prst="rect">
            <a:avLst/>
          </a:prstGeom>
          <a:noFill/>
          <a:ln>
            <a:miter lim="800000"/>
            <a:headEnd/>
            <a:tailEnd/>
          </a:ln>
        </p:spPr>
        <p:txBody>
          <a:bodyPr vert="horz" wrap="square" lIns="91430" tIns="45716" rIns="91430" bIns="45716" numCol="1" anchor="t" anchorCtr="0" compatLnSpc="1">
            <a:prstTxWarp prst="textNoShape">
              <a:avLst/>
            </a:prstTxWarp>
          </a:bodyPr>
          <a:lstStyle>
            <a:lvl1pPr eaLnBrk="1" hangingPunct="1">
              <a:defRPr sz="1200">
                <a:latin typeface="+mn-lt"/>
              </a:defRPr>
            </a:lvl1pPr>
          </a:lstStyle>
          <a:p>
            <a:endParaRPr lang="en-US">
              <a:solidFill>
                <a:srgbClr val="000000"/>
              </a:solidFill>
              <a:latin typeface="Verdana"/>
            </a:endParaRPr>
          </a:p>
        </p:txBody>
      </p:sp>
      <p:sp>
        <p:nvSpPr>
          <p:cNvPr id="1149957" name="Rectangle 5"/>
          <p:cNvSpPr>
            <a:spLocks noGrp="1" noChangeArrowheads="1"/>
          </p:cNvSpPr>
          <p:nvPr>
            <p:ph type="ftr" sz="quarter" idx="3"/>
          </p:nvPr>
        </p:nvSpPr>
        <p:spPr bwMode="auto">
          <a:xfrm>
            <a:off x="3124200" y="6248401"/>
            <a:ext cx="2895600" cy="457200"/>
          </a:xfrm>
          <a:prstGeom prst="rect">
            <a:avLst/>
          </a:prstGeom>
          <a:noFill/>
          <a:ln>
            <a:miter lim="800000"/>
            <a:headEnd/>
            <a:tailEnd/>
          </a:ln>
        </p:spPr>
        <p:txBody>
          <a:bodyPr vert="horz" wrap="square" lIns="91430" tIns="45716" rIns="91430" bIns="45716" numCol="1" anchor="t" anchorCtr="0" compatLnSpc="1">
            <a:prstTxWarp prst="textNoShape">
              <a:avLst/>
            </a:prstTxWarp>
          </a:bodyPr>
          <a:lstStyle>
            <a:lvl1pPr algn="ctr" eaLnBrk="1" hangingPunct="1">
              <a:defRPr sz="1200">
                <a:latin typeface="+mn-lt"/>
              </a:defRPr>
            </a:lvl1pPr>
          </a:lstStyle>
          <a:p>
            <a:endParaRPr lang="en-US">
              <a:solidFill>
                <a:srgbClr val="000000"/>
              </a:solidFill>
              <a:latin typeface="Verdana"/>
            </a:endParaRPr>
          </a:p>
        </p:txBody>
      </p:sp>
      <p:sp>
        <p:nvSpPr>
          <p:cNvPr id="1149958" name="Rectangle 6"/>
          <p:cNvSpPr>
            <a:spLocks noGrp="1" noChangeArrowheads="1"/>
          </p:cNvSpPr>
          <p:nvPr>
            <p:ph type="sldNum" sz="quarter" idx="4"/>
          </p:nvPr>
        </p:nvSpPr>
        <p:spPr bwMode="auto">
          <a:xfrm>
            <a:off x="6553200" y="6248401"/>
            <a:ext cx="1905000" cy="457200"/>
          </a:xfrm>
          <a:prstGeom prst="rect">
            <a:avLst/>
          </a:prstGeom>
          <a:noFill/>
          <a:ln>
            <a:miter lim="800000"/>
            <a:headEnd/>
            <a:tailEnd/>
          </a:ln>
        </p:spPr>
        <p:txBody>
          <a:bodyPr vert="horz" wrap="square" lIns="91430" tIns="45716" rIns="91430" bIns="45716" numCol="1" anchor="t" anchorCtr="0" compatLnSpc="1">
            <a:prstTxWarp prst="textNoShape">
              <a:avLst/>
            </a:prstTxWarp>
          </a:bodyPr>
          <a:lstStyle>
            <a:lvl1pPr algn="r" eaLnBrk="1" hangingPunct="1">
              <a:defRPr sz="1200">
                <a:latin typeface="+mn-lt"/>
              </a:defRPr>
            </a:lvl1pPr>
          </a:lstStyle>
          <a:p>
            <a:fld id="{5B58FB5A-09EE-46C3-9E5E-8EC06AB66787}" type="slidenum">
              <a:rPr lang="en-US">
                <a:solidFill>
                  <a:srgbClr val="000000"/>
                </a:solidFill>
                <a:latin typeface="Verdana"/>
              </a:rPr>
              <a:pPr/>
              <a:t>‹#›</a:t>
            </a:fld>
            <a:endParaRPr lang="en-US">
              <a:solidFill>
                <a:srgbClr val="000000"/>
              </a:solidFill>
              <a:latin typeface="Verdana"/>
            </a:endParaRPr>
          </a:p>
        </p:txBody>
      </p:sp>
    </p:spTree>
    <p:extLst>
      <p:ext uri="{BB962C8B-B14F-4D97-AF65-F5344CB8AC3E}">
        <p14:creationId xmlns:p14="http://schemas.microsoft.com/office/powerpoint/2010/main" val="3478888813"/>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2332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125" indent="0">
              <a:buNone/>
              <a:defRPr sz="1800"/>
            </a:lvl2pPr>
            <a:lvl3pPr marL="914251" indent="0">
              <a:buNone/>
              <a:defRPr sz="1600"/>
            </a:lvl3pPr>
            <a:lvl4pPr marL="1371376" indent="0">
              <a:buNone/>
              <a:defRPr sz="1400"/>
            </a:lvl4pPr>
            <a:lvl5pPr marL="1828505" indent="0">
              <a:buNone/>
              <a:defRPr sz="1400"/>
            </a:lvl5pPr>
            <a:lvl6pPr marL="2285630" indent="0">
              <a:buNone/>
              <a:defRPr sz="1400"/>
            </a:lvl6pPr>
            <a:lvl7pPr marL="2742755" indent="0">
              <a:buNone/>
              <a:defRPr sz="1400"/>
            </a:lvl7pPr>
            <a:lvl8pPr marL="3199881" indent="0">
              <a:buNone/>
              <a:defRPr sz="1400"/>
            </a:lvl8pPr>
            <a:lvl9pPr marL="3657005" indent="0">
              <a:buNone/>
              <a:defRPr sz="1400"/>
            </a:lvl9pPr>
          </a:lstStyle>
          <a:p>
            <a:pPr lvl="0"/>
            <a:r>
              <a:rPr lang="en-US" smtClean="0"/>
              <a:t>Click to edit Master text styles</a:t>
            </a:r>
          </a:p>
        </p:txBody>
      </p:sp>
    </p:spTree>
    <p:extLst>
      <p:ext uri="{BB962C8B-B14F-4D97-AF65-F5344CB8AC3E}">
        <p14:creationId xmlns:p14="http://schemas.microsoft.com/office/powerpoint/2010/main" val="40921700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7" indent="0">
              <a:buNone/>
              <a:defRPr sz="1600"/>
            </a:lvl3pPr>
            <a:lvl4pPr marL="1371459" indent="0">
              <a:buNone/>
              <a:defRPr sz="1400"/>
            </a:lvl4pPr>
            <a:lvl5pPr marL="1828613" indent="0">
              <a:buNone/>
              <a:defRPr sz="1400"/>
            </a:lvl5pPr>
            <a:lvl6pPr marL="2285766" indent="0">
              <a:buNone/>
              <a:defRPr sz="1400"/>
            </a:lvl6pPr>
            <a:lvl7pPr marL="2742919" indent="0">
              <a:buNone/>
              <a:defRPr sz="1400"/>
            </a:lvl7pPr>
            <a:lvl8pPr marL="3200073" indent="0">
              <a:buNone/>
              <a:defRPr sz="1400"/>
            </a:lvl8pPr>
            <a:lvl9pPr marL="3657225" indent="0">
              <a:buNone/>
              <a:defRPr sz="1400"/>
            </a:lvl9pPr>
          </a:lstStyle>
          <a:p>
            <a:pPr lvl="0"/>
            <a:r>
              <a:rPr lang="en-US" smtClean="0"/>
              <a:t>Click to edit Master text styles</a:t>
            </a:r>
          </a:p>
        </p:txBody>
      </p:sp>
    </p:spTree>
    <p:extLst>
      <p:ext uri="{BB962C8B-B14F-4D97-AF65-F5344CB8AC3E}">
        <p14:creationId xmlns:p14="http://schemas.microsoft.com/office/powerpoint/2010/main" val="8323760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295401"/>
            <a:ext cx="39624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295401"/>
            <a:ext cx="39624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63822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7" indent="0">
              <a:buNone/>
              <a:defRPr sz="1800" b="1"/>
            </a:lvl3pPr>
            <a:lvl4pPr marL="1371459" indent="0">
              <a:buNone/>
              <a:defRPr sz="1600" b="1"/>
            </a:lvl4pPr>
            <a:lvl5pPr marL="1828613" indent="0">
              <a:buNone/>
              <a:defRPr sz="1600" b="1"/>
            </a:lvl5pPr>
            <a:lvl6pPr marL="2285766" indent="0">
              <a:buNone/>
              <a:defRPr sz="1600" b="1"/>
            </a:lvl6pPr>
            <a:lvl7pPr marL="2742919" indent="0">
              <a:buNone/>
              <a:defRPr sz="1600" b="1"/>
            </a:lvl7pPr>
            <a:lvl8pPr marL="3200073" indent="0">
              <a:buNone/>
              <a:defRPr sz="1600" b="1"/>
            </a:lvl8pPr>
            <a:lvl9pPr marL="365722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153" indent="0">
              <a:buNone/>
              <a:defRPr sz="2000" b="1"/>
            </a:lvl2pPr>
            <a:lvl3pPr marL="914307" indent="0">
              <a:buNone/>
              <a:defRPr sz="1800" b="1"/>
            </a:lvl3pPr>
            <a:lvl4pPr marL="1371459" indent="0">
              <a:buNone/>
              <a:defRPr sz="1600" b="1"/>
            </a:lvl4pPr>
            <a:lvl5pPr marL="1828613" indent="0">
              <a:buNone/>
              <a:defRPr sz="1600" b="1"/>
            </a:lvl5pPr>
            <a:lvl6pPr marL="2285766" indent="0">
              <a:buNone/>
              <a:defRPr sz="1600" b="1"/>
            </a:lvl6pPr>
            <a:lvl7pPr marL="2742919" indent="0">
              <a:buNone/>
              <a:defRPr sz="1600" b="1"/>
            </a:lvl7pPr>
            <a:lvl8pPr marL="3200073" indent="0">
              <a:buNone/>
              <a:defRPr sz="1600" b="1"/>
            </a:lvl8pPr>
            <a:lvl9pPr marL="365722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6"/>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195023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481627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0921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53" indent="0">
              <a:buNone/>
              <a:defRPr sz="1200"/>
            </a:lvl2pPr>
            <a:lvl3pPr marL="914307" indent="0">
              <a:buNone/>
              <a:defRPr sz="1000"/>
            </a:lvl3pPr>
            <a:lvl4pPr marL="1371459" indent="0">
              <a:buNone/>
              <a:defRPr sz="900"/>
            </a:lvl4pPr>
            <a:lvl5pPr marL="1828613" indent="0">
              <a:buNone/>
              <a:defRPr sz="900"/>
            </a:lvl5pPr>
            <a:lvl6pPr marL="2285766" indent="0">
              <a:buNone/>
              <a:defRPr sz="900"/>
            </a:lvl6pPr>
            <a:lvl7pPr marL="2742919" indent="0">
              <a:buNone/>
              <a:defRPr sz="900"/>
            </a:lvl7pPr>
            <a:lvl8pPr marL="3200073" indent="0">
              <a:buNone/>
              <a:defRPr sz="900"/>
            </a:lvl8pPr>
            <a:lvl9pPr marL="3657225" indent="0">
              <a:buNone/>
              <a:defRPr sz="900"/>
            </a:lvl9pPr>
          </a:lstStyle>
          <a:p>
            <a:pPr lvl="0"/>
            <a:r>
              <a:rPr lang="en-US" smtClean="0"/>
              <a:t>Click to edit Master text styles</a:t>
            </a:r>
          </a:p>
        </p:txBody>
      </p:sp>
    </p:spTree>
    <p:extLst>
      <p:ext uri="{BB962C8B-B14F-4D97-AF65-F5344CB8AC3E}">
        <p14:creationId xmlns:p14="http://schemas.microsoft.com/office/powerpoint/2010/main" val="27737769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7" indent="0">
              <a:buNone/>
              <a:defRPr sz="2400"/>
            </a:lvl3pPr>
            <a:lvl4pPr marL="1371459" indent="0">
              <a:buNone/>
              <a:defRPr sz="2000"/>
            </a:lvl4pPr>
            <a:lvl5pPr marL="1828613" indent="0">
              <a:buNone/>
              <a:defRPr sz="2000"/>
            </a:lvl5pPr>
            <a:lvl6pPr marL="2285766" indent="0">
              <a:buNone/>
              <a:defRPr sz="2000"/>
            </a:lvl6pPr>
            <a:lvl7pPr marL="2742919" indent="0">
              <a:buNone/>
              <a:defRPr sz="2000"/>
            </a:lvl7pPr>
            <a:lvl8pPr marL="3200073" indent="0">
              <a:buNone/>
              <a:defRPr sz="2000"/>
            </a:lvl8pPr>
            <a:lvl9pPr marL="3657225"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7" indent="0">
              <a:buNone/>
              <a:defRPr sz="1000"/>
            </a:lvl3pPr>
            <a:lvl4pPr marL="1371459" indent="0">
              <a:buNone/>
              <a:defRPr sz="900"/>
            </a:lvl4pPr>
            <a:lvl5pPr marL="1828613" indent="0">
              <a:buNone/>
              <a:defRPr sz="900"/>
            </a:lvl5pPr>
            <a:lvl6pPr marL="2285766" indent="0">
              <a:buNone/>
              <a:defRPr sz="900"/>
            </a:lvl6pPr>
            <a:lvl7pPr marL="2742919" indent="0">
              <a:buNone/>
              <a:defRPr sz="900"/>
            </a:lvl7pPr>
            <a:lvl8pPr marL="3200073" indent="0">
              <a:buNone/>
              <a:defRPr sz="900"/>
            </a:lvl8pPr>
            <a:lvl9pPr marL="3657225" indent="0">
              <a:buNone/>
              <a:defRPr sz="900"/>
            </a:lvl9pPr>
          </a:lstStyle>
          <a:p>
            <a:pPr lvl="0"/>
            <a:r>
              <a:rPr lang="en-US" smtClean="0"/>
              <a:t>Click to edit Master text styles</a:t>
            </a:r>
          </a:p>
        </p:txBody>
      </p:sp>
    </p:spTree>
    <p:extLst>
      <p:ext uri="{BB962C8B-B14F-4D97-AF65-F5344CB8AC3E}">
        <p14:creationId xmlns:p14="http://schemas.microsoft.com/office/powerpoint/2010/main" val="31645077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56359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1" y="228600"/>
            <a:ext cx="2019300" cy="6629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228600"/>
            <a:ext cx="5905500" cy="6629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15283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49954" name="Rectangle 2"/>
          <p:cNvSpPr>
            <a:spLocks noGrp="1" noChangeArrowheads="1"/>
          </p:cNvSpPr>
          <p:nvPr>
            <p:ph type="ctrTitle"/>
          </p:nvPr>
        </p:nvSpPr>
        <p:spPr>
          <a:xfrm>
            <a:off x="914400" y="1600200"/>
            <a:ext cx="7772400" cy="1371600"/>
          </a:xfrm>
        </p:spPr>
        <p:txBody>
          <a:bodyPr anchor="b"/>
          <a:lstStyle>
            <a:lvl1pPr>
              <a:defRPr/>
            </a:lvl1pPr>
          </a:lstStyle>
          <a:p>
            <a:r>
              <a:rPr lang="en-US"/>
              <a:t>Click to edit Master title style</a:t>
            </a:r>
          </a:p>
        </p:txBody>
      </p:sp>
      <p:sp>
        <p:nvSpPr>
          <p:cNvPr id="1149955" name="Rectangle 3"/>
          <p:cNvSpPr>
            <a:spLocks noGrp="1" noChangeArrowheads="1"/>
          </p:cNvSpPr>
          <p:nvPr>
            <p:ph type="subTitle" idx="1"/>
          </p:nvPr>
        </p:nvSpPr>
        <p:spPr>
          <a:xfrm>
            <a:off x="1295400" y="3657601"/>
            <a:ext cx="7010400" cy="1600200"/>
          </a:xfrm>
        </p:spPr>
        <p:txBody>
          <a:bodyPr/>
          <a:lstStyle>
            <a:lvl1pPr marL="0" indent="0" algn="ctr">
              <a:buFont typeface="Wingdings" pitchFamily="2" charset="2"/>
              <a:buNone/>
              <a:defRPr/>
            </a:lvl1pPr>
          </a:lstStyle>
          <a:p>
            <a:r>
              <a:rPr lang="en-US"/>
              <a:t>Click to edit Master subtitle style</a:t>
            </a:r>
          </a:p>
        </p:txBody>
      </p:sp>
      <p:sp>
        <p:nvSpPr>
          <p:cNvPr id="1149956" name="Rectangle 4"/>
          <p:cNvSpPr>
            <a:spLocks noGrp="1" noChangeArrowheads="1"/>
          </p:cNvSpPr>
          <p:nvPr>
            <p:ph type="dt" sz="half" idx="2"/>
          </p:nvPr>
        </p:nvSpPr>
        <p:spPr bwMode="auto">
          <a:xfrm>
            <a:off x="685800" y="6248401"/>
            <a:ext cx="1905000" cy="457200"/>
          </a:xfrm>
          <a:prstGeom prst="rect">
            <a:avLst/>
          </a:prstGeom>
          <a:noFill/>
          <a:ln>
            <a:miter lim="800000"/>
            <a:headEnd/>
            <a:tailEnd/>
          </a:ln>
        </p:spPr>
        <p:txBody>
          <a:bodyPr vert="horz" wrap="square" lIns="91430" tIns="45716" rIns="91430" bIns="45716" numCol="1" anchor="t" anchorCtr="0" compatLnSpc="1">
            <a:prstTxWarp prst="textNoShape">
              <a:avLst/>
            </a:prstTxWarp>
          </a:bodyPr>
          <a:lstStyle>
            <a:lvl1pPr eaLnBrk="1" hangingPunct="1">
              <a:defRPr sz="1200">
                <a:latin typeface="+mn-lt"/>
              </a:defRPr>
            </a:lvl1pPr>
          </a:lstStyle>
          <a:p>
            <a:endParaRPr lang="en-US">
              <a:solidFill>
                <a:srgbClr val="000000"/>
              </a:solidFill>
              <a:latin typeface="Verdana"/>
            </a:endParaRPr>
          </a:p>
        </p:txBody>
      </p:sp>
      <p:sp>
        <p:nvSpPr>
          <p:cNvPr id="1149957" name="Rectangle 5"/>
          <p:cNvSpPr>
            <a:spLocks noGrp="1" noChangeArrowheads="1"/>
          </p:cNvSpPr>
          <p:nvPr>
            <p:ph type="ftr" sz="quarter" idx="3"/>
          </p:nvPr>
        </p:nvSpPr>
        <p:spPr bwMode="auto">
          <a:xfrm>
            <a:off x="3124200" y="6248401"/>
            <a:ext cx="2895600" cy="457200"/>
          </a:xfrm>
          <a:prstGeom prst="rect">
            <a:avLst/>
          </a:prstGeom>
          <a:noFill/>
          <a:ln>
            <a:miter lim="800000"/>
            <a:headEnd/>
            <a:tailEnd/>
          </a:ln>
        </p:spPr>
        <p:txBody>
          <a:bodyPr vert="horz" wrap="square" lIns="91430" tIns="45716" rIns="91430" bIns="45716" numCol="1" anchor="t" anchorCtr="0" compatLnSpc="1">
            <a:prstTxWarp prst="textNoShape">
              <a:avLst/>
            </a:prstTxWarp>
          </a:bodyPr>
          <a:lstStyle>
            <a:lvl1pPr algn="ctr" eaLnBrk="1" hangingPunct="1">
              <a:defRPr sz="1200">
                <a:latin typeface="+mn-lt"/>
              </a:defRPr>
            </a:lvl1pPr>
          </a:lstStyle>
          <a:p>
            <a:endParaRPr lang="en-US">
              <a:solidFill>
                <a:srgbClr val="000000"/>
              </a:solidFill>
              <a:latin typeface="Verdana"/>
            </a:endParaRPr>
          </a:p>
        </p:txBody>
      </p:sp>
      <p:sp>
        <p:nvSpPr>
          <p:cNvPr id="1149958" name="Rectangle 6"/>
          <p:cNvSpPr>
            <a:spLocks noGrp="1" noChangeArrowheads="1"/>
          </p:cNvSpPr>
          <p:nvPr>
            <p:ph type="sldNum" sz="quarter" idx="4"/>
          </p:nvPr>
        </p:nvSpPr>
        <p:spPr bwMode="auto">
          <a:xfrm>
            <a:off x="6553200" y="6248401"/>
            <a:ext cx="1905000" cy="457200"/>
          </a:xfrm>
          <a:prstGeom prst="rect">
            <a:avLst/>
          </a:prstGeom>
          <a:noFill/>
          <a:ln>
            <a:miter lim="800000"/>
            <a:headEnd/>
            <a:tailEnd/>
          </a:ln>
        </p:spPr>
        <p:txBody>
          <a:bodyPr vert="horz" wrap="square" lIns="91430" tIns="45716" rIns="91430" bIns="45716" numCol="1" anchor="t" anchorCtr="0" compatLnSpc="1">
            <a:prstTxWarp prst="textNoShape">
              <a:avLst/>
            </a:prstTxWarp>
          </a:bodyPr>
          <a:lstStyle>
            <a:lvl1pPr algn="r" eaLnBrk="1" hangingPunct="1">
              <a:defRPr sz="1200">
                <a:latin typeface="+mn-lt"/>
              </a:defRPr>
            </a:lvl1pPr>
          </a:lstStyle>
          <a:p>
            <a:fld id="{5B58FB5A-09EE-46C3-9E5E-8EC06AB66787}" type="slidenum">
              <a:rPr lang="en-US">
                <a:solidFill>
                  <a:srgbClr val="000000"/>
                </a:solidFill>
                <a:latin typeface="Verdana"/>
              </a:rPr>
              <a:pPr/>
              <a:t>‹#›</a:t>
            </a:fld>
            <a:endParaRPr lang="en-US">
              <a:solidFill>
                <a:srgbClr val="000000"/>
              </a:solidFill>
              <a:latin typeface="Verdana"/>
            </a:endParaRPr>
          </a:p>
        </p:txBody>
      </p:sp>
    </p:spTree>
    <p:extLst>
      <p:ext uri="{BB962C8B-B14F-4D97-AF65-F5344CB8AC3E}">
        <p14:creationId xmlns:p14="http://schemas.microsoft.com/office/powerpoint/2010/main" val="336695380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295401"/>
            <a:ext cx="39624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295401"/>
            <a:ext cx="39624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48025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4" name="Picture 3"/>
          <p:cNvPicPr>
            <a:picLocks noChangeAspect="1"/>
          </p:cNvPicPr>
          <p:nvPr userDrawn="1"/>
        </p:nvPicPr>
        <p:blipFill>
          <a:blip r:embed="rId2"/>
          <a:stretch>
            <a:fillRect/>
          </a:stretch>
        </p:blipFill>
        <p:spPr>
          <a:xfrm>
            <a:off x="67800" y="228600"/>
            <a:ext cx="694200" cy="684690"/>
          </a:xfrm>
          <a:prstGeom prst="rect">
            <a:avLst/>
          </a:prstGeom>
        </p:spPr>
      </p:pic>
    </p:spTree>
    <p:extLst>
      <p:ext uri="{BB962C8B-B14F-4D97-AF65-F5344CB8AC3E}">
        <p14:creationId xmlns:p14="http://schemas.microsoft.com/office/powerpoint/2010/main" val="40456397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3" name="Picture 2"/>
          <p:cNvPicPr>
            <a:picLocks noChangeAspect="1"/>
          </p:cNvPicPr>
          <p:nvPr userDrawn="1"/>
        </p:nvPicPr>
        <p:blipFill>
          <a:blip r:embed="rId2"/>
          <a:stretch>
            <a:fillRect/>
          </a:stretch>
        </p:blipFill>
        <p:spPr>
          <a:xfrm>
            <a:off x="67800" y="228600"/>
            <a:ext cx="694200" cy="684690"/>
          </a:xfrm>
          <a:prstGeom prst="rect">
            <a:avLst/>
          </a:prstGeom>
        </p:spPr>
      </p:pic>
    </p:spTree>
    <p:extLst>
      <p:ext uri="{BB962C8B-B14F-4D97-AF65-F5344CB8AC3E}">
        <p14:creationId xmlns:p14="http://schemas.microsoft.com/office/powerpoint/2010/main" val="39109029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49954" name="Rectangle 2"/>
          <p:cNvSpPr>
            <a:spLocks noGrp="1" noChangeArrowheads="1"/>
          </p:cNvSpPr>
          <p:nvPr>
            <p:ph type="ctrTitle"/>
          </p:nvPr>
        </p:nvSpPr>
        <p:spPr>
          <a:xfrm>
            <a:off x="914400" y="1600200"/>
            <a:ext cx="7772400" cy="1371600"/>
          </a:xfrm>
        </p:spPr>
        <p:txBody>
          <a:bodyPr anchor="b"/>
          <a:lstStyle>
            <a:lvl1pPr>
              <a:defRPr/>
            </a:lvl1pPr>
          </a:lstStyle>
          <a:p>
            <a:r>
              <a:rPr lang="en-US"/>
              <a:t>Click to edit Master title style</a:t>
            </a:r>
          </a:p>
        </p:txBody>
      </p:sp>
      <p:sp>
        <p:nvSpPr>
          <p:cNvPr id="1149955" name="Rectangle 3"/>
          <p:cNvSpPr>
            <a:spLocks noGrp="1" noChangeArrowheads="1"/>
          </p:cNvSpPr>
          <p:nvPr>
            <p:ph type="subTitle" idx="1"/>
          </p:nvPr>
        </p:nvSpPr>
        <p:spPr>
          <a:xfrm>
            <a:off x="1295400" y="3657601"/>
            <a:ext cx="7010400" cy="1600200"/>
          </a:xfrm>
        </p:spPr>
        <p:txBody>
          <a:bodyPr/>
          <a:lstStyle>
            <a:lvl1pPr marL="0" indent="0" algn="ctr">
              <a:buFont typeface="Wingdings" pitchFamily="2" charset="2"/>
              <a:buNone/>
              <a:defRPr/>
            </a:lvl1pPr>
          </a:lstStyle>
          <a:p>
            <a:r>
              <a:rPr lang="en-US"/>
              <a:t>Click to edit Master subtitle style</a:t>
            </a:r>
          </a:p>
        </p:txBody>
      </p:sp>
      <p:sp>
        <p:nvSpPr>
          <p:cNvPr id="1149956" name="Rectangle 4"/>
          <p:cNvSpPr>
            <a:spLocks noGrp="1" noChangeArrowheads="1"/>
          </p:cNvSpPr>
          <p:nvPr>
            <p:ph type="dt" sz="half" idx="2"/>
          </p:nvPr>
        </p:nvSpPr>
        <p:spPr bwMode="auto">
          <a:xfrm>
            <a:off x="685800" y="6248401"/>
            <a:ext cx="1905000" cy="457200"/>
          </a:xfrm>
          <a:prstGeom prst="rect">
            <a:avLst/>
          </a:prstGeom>
          <a:noFill/>
          <a:ln>
            <a:miter lim="800000"/>
            <a:headEnd/>
            <a:tailEnd/>
          </a:ln>
        </p:spPr>
        <p:txBody>
          <a:bodyPr vert="horz" wrap="square" lIns="91427" tIns="45713" rIns="91427" bIns="45713" numCol="1" anchor="t" anchorCtr="0" compatLnSpc="1">
            <a:prstTxWarp prst="textNoShape">
              <a:avLst/>
            </a:prstTxWarp>
          </a:bodyPr>
          <a:lstStyle>
            <a:lvl1pPr eaLnBrk="1" hangingPunct="1">
              <a:defRPr sz="1200">
                <a:latin typeface="+mn-lt"/>
              </a:defRPr>
            </a:lvl1pPr>
          </a:lstStyle>
          <a:p>
            <a:pPr defTabSz="914358"/>
            <a:endParaRPr lang="en-US">
              <a:solidFill>
                <a:srgbClr val="000000"/>
              </a:solidFill>
            </a:endParaRPr>
          </a:p>
        </p:txBody>
      </p:sp>
      <p:sp>
        <p:nvSpPr>
          <p:cNvPr id="1149957" name="Rectangle 5"/>
          <p:cNvSpPr>
            <a:spLocks noGrp="1" noChangeArrowheads="1"/>
          </p:cNvSpPr>
          <p:nvPr>
            <p:ph type="ftr" sz="quarter" idx="3"/>
          </p:nvPr>
        </p:nvSpPr>
        <p:spPr bwMode="auto">
          <a:xfrm>
            <a:off x="3124200" y="6248401"/>
            <a:ext cx="2895600" cy="457200"/>
          </a:xfrm>
          <a:prstGeom prst="rect">
            <a:avLst/>
          </a:prstGeom>
          <a:noFill/>
          <a:ln>
            <a:miter lim="800000"/>
            <a:headEnd/>
            <a:tailEnd/>
          </a:ln>
        </p:spPr>
        <p:txBody>
          <a:bodyPr vert="horz" wrap="square" lIns="91427" tIns="45713" rIns="91427" bIns="45713" numCol="1" anchor="t" anchorCtr="0" compatLnSpc="1">
            <a:prstTxWarp prst="textNoShape">
              <a:avLst/>
            </a:prstTxWarp>
          </a:bodyPr>
          <a:lstStyle>
            <a:lvl1pPr algn="ctr" eaLnBrk="1" hangingPunct="1">
              <a:defRPr sz="1200">
                <a:latin typeface="+mn-lt"/>
              </a:defRPr>
            </a:lvl1pPr>
          </a:lstStyle>
          <a:p>
            <a:pPr defTabSz="914358"/>
            <a:endParaRPr lang="en-US">
              <a:solidFill>
                <a:srgbClr val="000000"/>
              </a:solidFill>
            </a:endParaRPr>
          </a:p>
        </p:txBody>
      </p:sp>
      <p:sp>
        <p:nvSpPr>
          <p:cNvPr id="1149958" name="Rectangle 6"/>
          <p:cNvSpPr>
            <a:spLocks noGrp="1" noChangeArrowheads="1"/>
          </p:cNvSpPr>
          <p:nvPr>
            <p:ph type="sldNum" sz="quarter" idx="4"/>
          </p:nvPr>
        </p:nvSpPr>
        <p:spPr bwMode="auto">
          <a:xfrm>
            <a:off x="6553200" y="6248401"/>
            <a:ext cx="1905000" cy="457200"/>
          </a:xfrm>
          <a:prstGeom prst="rect">
            <a:avLst/>
          </a:prstGeom>
          <a:noFill/>
          <a:ln>
            <a:miter lim="800000"/>
            <a:headEnd/>
            <a:tailEnd/>
          </a:ln>
        </p:spPr>
        <p:txBody>
          <a:bodyPr vert="horz" wrap="square" lIns="91427" tIns="45713" rIns="91427" bIns="45713" numCol="1" anchor="t" anchorCtr="0" compatLnSpc="1">
            <a:prstTxWarp prst="textNoShape">
              <a:avLst/>
            </a:prstTxWarp>
          </a:bodyPr>
          <a:lstStyle>
            <a:lvl1pPr algn="r" eaLnBrk="1" hangingPunct="1">
              <a:defRPr sz="1200">
                <a:latin typeface="+mn-lt"/>
              </a:defRPr>
            </a:lvl1pPr>
          </a:lstStyle>
          <a:p>
            <a:pPr defTabSz="914358"/>
            <a:fld id="{5B58FB5A-09EE-46C3-9E5E-8EC06AB66787}" type="slidenum">
              <a:rPr lang="en-US" smtClean="0">
                <a:solidFill>
                  <a:srgbClr val="000000"/>
                </a:solidFill>
              </a:rPr>
              <a:pPr defTabSz="914358"/>
              <a:t>‹#›</a:t>
            </a:fld>
            <a:endParaRPr lang="en-US">
              <a:solidFill>
                <a:srgbClr val="000000"/>
              </a:solidFill>
            </a:endParaRPr>
          </a:p>
        </p:txBody>
      </p:sp>
    </p:spTree>
    <p:extLst>
      <p:ext uri="{BB962C8B-B14F-4D97-AF65-F5344CB8AC3E}">
        <p14:creationId xmlns:p14="http://schemas.microsoft.com/office/powerpoint/2010/main" val="1594714170"/>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94687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lvl1pPr>
            <a:lvl2pPr marL="457132" indent="0">
              <a:buNone/>
              <a:defRPr sz="1800"/>
            </a:lvl2pPr>
            <a:lvl3pPr marL="914265" indent="0">
              <a:buNone/>
              <a:defRPr sz="1600"/>
            </a:lvl3pPr>
            <a:lvl4pPr marL="1371397" indent="0">
              <a:buNone/>
              <a:defRPr sz="1400"/>
            </a:lvl4pPr>
            <a:lvl5pPr marL="1828532" indent="0">
              <a:buNone/>
              <a:defRPr sz="1400"/>
            </a:lvl5pPr>
            <a:lvl6pPr marL="2285664" indent="0">
              <a:buNone/>
              <a:defRPr sz="1400"/>
            </a:lvl6pPr>
            <a:lvl7pPr marL="2742796" indent="0">
              <a:buNone/>
              <a:defRPr sz="1400"/>
            </a:lvl7pPr>
            <a:lvl8pPr marL="3199929" indent="0">
              <a:buNone/>
              <a:defRPr sz="1400"/>
            </a:lvl8pPr>
            <a:lvl9pPr marL="3657060" indent="0">
              <a:buNone/>
              <a:defRPr sz="1400"/>
            </a:lvl9pPr>
          </a:lstStyle>
          <a:p>
            <a:pPr lvl="0"/>
            <a:r>
              <a:rPr lang="en-US" smtClean="0"/>
              <a:t>Click to edit Master text styles</a:t>
            </a:r>
          </a:p>
        </p:txBody>
      </p:sp>
    </p:spTree>
    <p:extLst>
      <p:ext uri="{BB962C8B-B14F-4D97-AF65-F5344CB8AC3E}">
        <p14:creationId xmlns:p14="http://schemas.microsoft.com/office/powerpoint/2010/main" val="9678578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295401"/>
            <a:ext cx="39624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295401"/>
            <a:ext cx="39624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2891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32" indent="0">
              <a:buNone/>
              <a:defRPr sz="2000" b="1"/>
            </a:lvl2pPr>
            <a:lvl3pPr marL="914265" indent="0">
              <a:buNone/>
              <a:defRPr sz="1800" b="1"/>
            </a:lvl3pPr>
            <a:lvl4pPr marL="1371397" indent="0">
              <a:buNone/>
              <a:defRPr sz="1600" b="1"/>
            </a:lvl4pPr>
            <a:lvl5pPr marL="1828532" indent="0">
              <a:buNone/>
              <a:defRPr sz="1600" b="1"/>
            </a:lvl5pPr>
            <a:lvl6pPr marL="2285664" indent="0">
              <a:buNone/>
              <a:defRPr sz="1600" b="1"/>
            </a:lvl6pPr>
            <a:lvl7pPr marL="2742796" indent="0">
              <a:buNone/>
              <a:defRPr sz="1600" b="1"/>
            </a:lvl7pPr>
            <a:lvl8pPr marL="3199929" indent="0">
              <a:buNone/>
              <a:defRPr sz="1600" b="1"/>
            </a:lvl8pPr>
            <a:lvl9pPr marL="365706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535114"/>
            <a:ext cx="4041775" cy="639762"/>
          </a:xfrm>
        </p:spPr>
        <p:txBody>
          <a:bodyPr anchor="b"/>
          <a:lstStyle>
            <a:lvl1pPr marL="0" indent="0">
              <a:buNone/>
              <a:defRPr sz="2400" b="1"/>
            </a:lvl1pPr>
            <a:lvl2pPr marL="457132" indent="0">
              <a:buNone/>
              <a:defRPr sz="2000" b="1"/>
            </a:lvl2pPr>
            <a:lvl3pPr marL="914265" indent="0">
              <a:buNone/>
              <a:defRPr sz="1800" b="1"/>
            </a:lvl3pPr>
            <a:lvl4pPr marL="1371397" indent="0">
              <a:buNone/>
              <a:defRPr sz="1600" b="1"/>
            </a:lvl4pPr>
            <a:lvl5pPr marL="1828532" indent="0">
              <a:buNone/>
              <a:defRPr sz="1600" b="1"/>
            </a:lvl5pPr>
            <a:lvl6pPr marL="2285664" indent="0">
              <a:buNone/>
              <a:defRPr sz="1600" b="1"/>
            </a:lvl6pPr>
            <a:lvl7pPr marL="2742796" indent="0">
              <a:buNone/>
              <a:defRPr sz="1600" b="1"/>
            </a:lvl7pPr>
            <a:lvl8pPr marL="3199929" indent="0">
              <a:buNone/>
              <a:defRPr sz="1600" b="1"/>
            </a:lvl8pPr>
            <a:lvl9pPr marL="365706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2174876"/>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00688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217222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8547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3"/>
            <a:ext cx="3008313" cy="4691063"/>
          </a:xfrm>
        </p:spPr>
        <p:txBody>
          <a:bodyPr/>
          <a:lstStyle>
            <a:lvl1pPr marL="0" indent="0">
              <a:buNone/>
              <a:defRPr sz="1400"/>
            </a:lvl1pPr>
            <a:lvl2pPr marL="457132" indent="0">
              <a:buNone/>
              <a:defRPr sz="1200"/>
            </a:lvl2pPr>
            <a:lvl3pPr marL="914265" indent="0">
              <a:buNone/>
              <a:defRPr sz="1000"/>
            </a:lvl3pPr>
            <a:lvl4pPr marL="1371397" indent="0">
              <a:buNone/>
              <a:defRPr sz="900"/>
            </a:lvl4pPr>
            <a:lvl5pPr marL="1828532" indent="0">
              <a:buNone/>
              <a:defRPr sz="900"/>
            </a:lvl5pPr>
            <a:lvl6pPr marL="2285664" indent="0">
              <a:buNone/>
              <a:defRPr sz="900"/>
            </a:lvl6pPr>
            <a:lvl7pPr marL="2742796" indent="0">
              <a:buNone/>
              <a:defRPr sz="900"/>
            </a:lvl7pPr>
            <a:lvl8pPr marL="3199929" indent="0">
              <a:buNone/>
              <a:defRPr sz="900"/>
            </a:lvl8pPr>
            <a:lvl9pPr marL="3657060" indent="0">
              <a:buNone/>
              <a:defRPr sz="900"/>
            </a:lvl9pPr>
          </a:lstStyle>
          <a:p>
            <a:pPr lvl="0"/>
            <a:r>
              <a:rPr lang="en-US" smtClean="0"/>
              <a:t>Click to edit Master text styles</a:t>
            </a:r>
          </a:p>
        </p:txBody>
      </p:sp>
    </p:spTree>
    <p:extLst>
      <p:ext uri="{BB962C8B-B14F-4D97-AF65-F5344CB8AC3E}">
        <p14:creationId xmlns:p14="http://schemas.microsoft.com/office/powerpoint/2010/main" val="1170268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25" indent="0">
              <a:buNone/>
              <a:defRPr sz="2000" b="1"/>
            </a:lvl2pPr>
            <a:lvl3pPr marL="914251" indent="0">
              <a:buNone/>
              <a:defRPr sz="1800" b="1"/>
            </a:lvl3pPr>
            <a:lvl4pPr marL="1371376" indent="0">
              <a:buNone/>
              <a:defRPr sz="1600" b="1"/>
            </a:lvl4pPr>
            <a:lvl5pPr marL="1828505" indent="0">
              <a:buNone/>
              <a:defRPr sz="1600" b="1"/>
            </a:lvl5pPr>
            <a:lvl6pPr marL="2285630" indent="0">
              <a:buNone/>
              <a:defRPr sz="1600" b="1"/>
            </a:lvl6pPr>
            <a:lvl7pPr marL="2742755" indent="0">
              <a:buNone/>
              <a:defRPr sz="1600" b="1"/>
            </a:lvl7pPr>
            <a:lvl8pPr marL="3199881" indent="0">
              <a:buNone/>
              <a:defRPr sz="1600" b="1"/>
            </a:lvl8pPr>
            <a:lvl9pPr marL="365700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535114"/>
            <a:ext cx="4041775" cy="639762"/>
          </a:xfrm>
        </p:spPr>
        <p:txBody>
          <a:bodyPr anchor="b"/>
          <a:lstStyle>
            <a:lvl1pPr marL="0" indent="0">
              <a:buNone/>
              <a:defRPr sz="2400" b="1"/>
            </a:lvl1pPr>
            <a:lvl2pPr marL="457125" indent="0">
              <a:buNone/>
              <a:defRPr sz="2000" b="1"/>
            </a:lvl2pPr>
            <a:lvl3pPr marL="914251" indent="0">
              <a:buNone/>
              <a:defRPr sz="1800" b="1"/>
            </a:lvl3pPr>
            <a:lvl4pPr marL="1371376" indent="0">
              <a:buNone/>
              <a:defRPr sz="1600" b="1"/>
            </a:lvl4pPr>
            <a:lvl5pPr marL="1828505" indent="0">
              <a:buNone/>
              <a:defRPr sz="1600" b="1"/>
            </a:lvl5pPr>
            <a:lvl6pPr marL="2285630" indent="0">
              <a:buNone/>
              <a:defRPr sz="1600" b="1"/>
            </a:lvl6pPr>
            <a:lvl7pPr marL="2742755" indent="0">
              <a:buNone/>
              <a:defRPr sz="1600" b="1"/>
            </a:lvl7pPr>
            <a:lvl8pPr marL="3199881" indent="0">
              <a:buNone/>
              <a:defRPr sz="1600" b="1"/>
            </a:lvl8pPr>
            <a:lvl9pPr marL="365700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2174876"/>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93475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7" indent="0">
              <a:buNone/>
              <a:defRPr sz="2000"/>
            </a:lvl4pPr>
            <a:lvl5pPr marL="1828532" indent="0">
              <a:buNone/>
              <a:defRPr sz="2000"/>
            </a:lvl5pPr>
            <a:lvl6pPr marL="2285664" indent="0">
              <a:buNone/>
              <a:defRPr sz="2000"/>
            </a:lvl6pPr>
            <a:lvl7pPr marL="2742796" indent="0">
              <a:buNone/>
              <a:defRPr sz="2000"/>
            </a:lvl7pPr>
            <a:lvl8pPr marL="3199929" indent="0">
              <a:buNone/>
              <a:defRPr sz="2000"/>
            </a:lvl8pPr>
            <a:lvl9pPr marL="365706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7" indent="0">
              <a:buNone/>
              <a:defRPr sz="900"/>
            </a:lvl4pPr>
            <a:lvl5pPr marL="1828532" indent="0">
              <a:buNone/>
              <a:defRPr sz="900"/>
            </a:lvl5pPr>
            <a:lvl6pPr marL="2285664" indent="0">
              <a:buNone/>
              <a:defRPr sz="900"/>
            </a:lvl6pPr>
            <a:lvl7pPr marL="2742796" indent="0">
              <a:buNone/>
              <a:defRPr sz="900"/>
            </a:lvl7pPr>
            <a:lvl8pPr marL="3199929" indent="0">
              <a:buNone/>
              <a:defRPr sz="900"/>
            </a:lvl8pPr>
            <a:lvl9pPr marL="3657060" indent="0">
              <a:buNone/>
              <a:defRPr sz="900"/>
            </a:lvl9pPr>
          </a:lstStyle>
          <a:p>
            <a:pPr lvl="0"/>
            <a:r>
              <a:rPr lang="en-US" smtClean="0"/>
              <a:t>Click to edit Master text styles</a:t>
            </a:r>
          </a:p>
        </p:txBody>
      </p:sp>
    </p:spTree>
    <p:extLst>
      <p:ext uri="{BB962C8B-B14F-4D97-AF65-F5344CB8AC3E}">
        <p14:creationId xmlns:p14="http://schemas.microsoft.com/office/powerpoint/2010/main" val="3507341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19672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1" y="228600"/>
            <a:ext cx="2019300" cy="6629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228600"/>
            <a:ext cx="5905500" cy="6629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86948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0843845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F259D7-56BF-9C40-A26F-B2C234E56733}"/>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D7D80C04-1651-C949-8308-52067A6F002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449F574F-AD7F-B044-A4D1-60120A054DD4}"/>
              </a:ext>
            </a:extLst>
          </p:cNvPr>
          <p:cNvSpPr>
            <a:spLocks noGrp="1"/>
          </p:cNvSpPr>
          <p:nvPr>
            <p:ph type="dt" sz="half" idx="10"/>
          </p:nvPr>
        </p:nvSpPr>
        <p:spPr/>
        <p:txBody>
          <a:bodyPr/>
          <a:lstStyle/>
          <a:p>
            <a:fld id="{572AB60A-7651-2C49-B12D-74DF96A3FE09}" type="datetimeFigureOut">
              <a:rPr lang="en-US" smtClean="0">
                <a:solidFill>
                  <a:prstClr val="black">
                    <a:tint val="75000"/>
                  </a:prstClr>
                </a:solidFill>
              </a:rPr>
              <a:pPr/>
              <a:t>12/12/18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D5EA1EA-6120-6A4A-97A5-83238F9C78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B0852CB-00DD-3F44-9F35-6E476CA45262}"/>
              </a:ext>
            </a:extLst>
          </p:cNvPr>
          <p:cNvSpPr>
            <a:spLocks noGrp="1"/>
          </p:cNvSpPr>
          <p:nvPr>
            <p:ph type="sldNum" sz="quarter" idx="12"/>
          </p:nvPr>
        </p:nvSpPr>
        <p:spPr/>
        <p:txBody>
          <a:bodyPr/>
          <a:lstStyle/>
          <a:p>
            <a:fld id="{2E9C35F3-FA24-7D49-842F-2168270A07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99553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C94C7F-9B77-A048-80B7-7A738A5728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01DCB5C-65B7-274B-9C0C-0811F46C1D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86CA639-B6F2-284F-83E5-BE9D5F893D30}"/>
              </a:ext>
            </a:extLst>
          </p:cNvPr>
          <p:cNvSpPr>
            <a:spLocks noGrp="1"/>
          </p:cNvSpPr>
          <p:nvPr>
            <p:ph type="dt" sz="half" idx="10"/>
          </p:nvPr>
        </p:nvSpPr>
        <p:spPr/>
        <p:txBody>
          <a:bodyPr/>
          <a:lstStyle/>
          <a:p>
            <a:fld id="{572AB60A-7651-2C49-B12D-74DF96A3FE09}" type="datetimeFigureOut">
              <a:rPr lang="en-US" smtClean="0">
                <a:solidFill>
                  <a:prstClr val="black">
                    <a:tint val="75000"/>
                  </a:prstClr>
                </a:solidFill>
              </a:rPr>
              <a:pPr/>
              <a:t>12/12/18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E6DD915-D325-5F4F-A932-41C3D0E1C8F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E7B112E-6831-A04A-B579-507683FE905B}"/>
              </a:ext>
            </a:extLst>
          </p:cNvPr>
          <p:cNvSpPr>
            <a:spLocks noGrp="1"/>
          </p:cNvSpPr>
          <p:nvPr>
            <p:ph type="sldNum" sz="quarter" idx="12"/>
          </p:nvPr>
        </p:nvSpPr>
        <p:spPr/>
        <p:txBody>
          <a:bodyPr/>
          <a:lstStyle/>
          <a:p>
            <a:fld id="{2E9C35F3-FA24-7D49-842F-2168270A07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85113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422E87-CAAE-0F46-95F8-FD8EFC2FE35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3E347897-D80C-5F40-89F7-D151BCB317DD}"/>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5A18B913-4FEF-A74B-AF5C-380B2B320356}"/>
              </a:ext>
            </a:extLst>
          </p:cNvPr>
          <p:cNvSpPr>
            <a:spLocks noGrp="1"/>
          </p:cNvSpPr>
          <p:nvPr>
            <p:ph type="dt" sz="half" idx="10"/>
          </p:nvPr>
        </p:nvSpPr>
        <p:spPr/>
        <p:txBody>
          <a:bodyPr/>
          <a:lstStyle/>
          <a:p>
            <a:fld id="{572AB60A-7651-2C49-B12D-74DF96A3FE09}" type="datetimeFigureOut">
              <a:rPr lang="en-US" smtClean="0">
                <a:solidFill>
                  <a:prstClr val="black">
                    <a:tint val="75000"/>
                  </a:prstClr>
                </a:solidFill>
              </a:rPr>
              <a:pPr/>
              <a:t>12/12/18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0BAA042-88B9-8C4F-8297-67A63C1B6CB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8D08FAD-97AC-4942-8B67-25B62BB4EC02}"/>
              </a:ext>
            </a:extLst>
          </p:cNvPr>
          <p:cNvSpPr>
            <a:spLocks noGrp="1"/>
          </p:cNvSpPr>
          <p:nvPr>
            <p:ph type="sldNum" sz="quarter" idx="12"/>
          </p:nvPr>
        </p:nvSpPr>
        <p:spPr/>
        <p:txBody>
          <a:bodyPr/>
          <a:lstStyle/>
          <a:p>
            <a:fld id="{2E9C35F3-FA24-7D49-842F-2168270A07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94054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C75A2C-1479-8F45-BF25-966B3683ED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2C45DB9-A7E2-984F-AA04-0391969293F7}"/>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7633A6A-BF74-1243-A49F-D519147CF3E1}"/>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B79FAFF-F171-EA4F-B017-32B154A0BC67}"/>
              </a:ext>
            </a:extLst>
          </p:cNvPr>
          <p:cNvSpPr>
            <a:spLocks noGrp="1"/>
          </p:cNvSpPr>
          <p:nvPr>
            <p:ph type="dt" sz="half" idx="10"/>
          </p:nvPr>
        </p:nvSpPr>
        <p:spPr/>
        <p:txBody>
          <a:bodyPr/>
          <a:lstStyle/>
          <a:p>
            <a:fld id="{572AB60A-7651-2C49-B12D-74DF96A3FE09}" type="datetimeFigureOut">
              <a:rPr lang="en-US" smtClean="0">
                <a:solidFill>
                  <a:prstClr val="black">
                    <a:tint val="75000"/>
                  </a:prstClr>
                </a:solidFill>
              </a:rPr>
              <a:pPr/>
              <a:t>12/12/18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6F373AED-260D-E845-BDAB-DCE413AE7C8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8DE7894-49A8-6E48-A04D-A17B91AE5772}"/>
              </a:ext>
            </a:extLst>
          </p:cNvPr>
          <p:cNvSpPr>
            <a:spLocks noGrp="1"/>
          </p:cNvSpPr>
          <p:nvPr>
            <p:ph type="sldNum" sz="quarter" idx="12"/>
          </p:nvPr>
        </p:nvSpPr>
        <p:spPr/>
        <p:txBody>
          <a:bodyPr/>
          <a:lstStyle/>
          <a:p>
            <a:fld id="{2E9C35F3-FA24-7D49-842F-2168270A07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3077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71D11B-5D0D-C44C-A3EB-DAC5D535FD8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25ACDA4-F97F-CE4E-8030-30873C55696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xmlns="" id="{C313265F-0736-2148-A9A5-55527F91CDD1}"/>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CFB44AA-22CE-A747-833F-0C7FE5BA054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xmlns="" id="{CC6EFF91-F4D6-1C49-A0B0-564106F153D4}"/>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EA87D0C-39CC-A84F-B86C-928C1C45B70F}"/>
              </a:ext>
            </a:extLst>
          </p:cNvPr>
          <p:cNvSpPr>
            <a:spLocks noGrp="1"/>
          </p:cNvSpPr>
          <p:nvPr>
            <p:ph type="dt" sz="half" idx="10"/>
          </p:nvPr>
        </p:nvSpPr>
        <p:spPr/>
        <p:txBody>
          <a:bodyPr/>
          <a:lstStyle/>
          <a:p>
            <a:fld id="{572AB60A-7651-2C49-B12D-74DF96A3FE09}" type="datetimeFigureOut">
              <a:rPr lang="en-US" smtClean="0">
                <a:solidFill>
                  <a:prstClr val="black">
                    <a:tint val="75000"/>
                  </a:prstClr>
                </a:solidFill>
              </a:rPr>
              <a:pPr/>
              <a:t>12/12/18</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E2416A30-EA5B-9247-84FE-F27A8C05FF5C}"/>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BA152C96-6A90-F548-87E9-64A3DCAD6107}"/>
              </a:ext>
            </a:extLst>
          </p:cNvPr>
          <p:cNvSpPr>
            <a:spLocks noGrp="1"/>
          </p:cNvSpPr>
          <p:nvPr>
            <p:ph type="sldNum" sz="quarter" idx="12"/>
          </p:nvPr>
        </p:nvSpPr>
        <p:spPr/>
        <p:txBody>
          <a:bodyPr/>
          <a:lstStyle/>
          <a:p>
            <a:fld id="{2E9C35F3-FA24-7D49-842F-2168270A07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571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769112-0AC3-6B43-8571-0FACD8E60F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500EC5C-D149-CC49-950D-9EFC44EC275F}"/>
              </a:ext>
            </a:extLst>
          </p:cNvPr>
          <p:cNvSpPr>
            <a:spLocks noGrp="1"/>
          </p:cNvSpPr>
          <p:nvPr>
            <p:ph type="dt" sz="half" idx="10"/>
          </p:nvPr>
        </p:nvSpPr>
        <p:spPr/>
        <p:txBody>
          <a:bodyPr/>
          <a:lstStyle/>
          <a:p>
            <a:fld id="{572AB60A-7651-2C49-B12D-74DF96A3FE09}" type="datetimeFigureOut">
              <a:rPr lang="en-US" smtClean="0">
                <a:solidFill>
                  <a:prstClr val="black">
                    <a:tint val="75000"/>
                  </a:prstClr>
                </a:solidFill>
              </a:rPr>
              <a:pPr/>
              <a:t>12/12/18</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017F3AA5-7F9F-F34D-9507-6893DA4E89D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4888F007-95EB-2A42-A8E7-8AC4F556817D}"/>
              </a:ext>
            </a:extLst>
          </p:cNvPr>
          <p:cNvSpPr>
            <a:spLocks noGrp="1"/>
          </p:cNvSpPr>
          <p:nvPr>
            <p:ph type="sldNum" sz="quarter" idx="12"/>
          </p:nvPr>
        </p:nvSpPr>
        <p:spPr/>
        <p:txBody>
          <a:bodyPr/>
          <a:lstStyle/>
          <a:p>
            <a:fld id="{2E9C35F3-FA24-7D49-842F-2168270A07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124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829813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C5B4897-5F89-4A49-9233-A94423B1287A}"/>
              </a:ext>
            </a:extLst>
          </p:cNvPr>
          <p:cNvSpPr>
            <a:spLocks noGrp="1"/>
          </p:cNvSpPr>
          <p:nvPr>
            <p:ph type="dt" sz="half" idx="10"/>
          </p:nvPr>
        </p:nvSpPr>
        <p:spPr/>
        <p:txBody>
          <a:bodyPr/>
          <a:lstStyle/>
          <a:p>
            <a:fld id="{572AB60A-7651-2C49-B12D-74DF96A3FE09}" type="datetimeFigureOut">
              <a:rPr lang="en-US" smtClean="0">
                <a:solidFill>
                  <a:prstClr val="black">
                    <a:tint val="75000"/>
                  </a:prstClr>
                </a:solidFill>
              </a:rPr>
              <a:pPr/>
              <a:t>12/12/18</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40E1F352-9BA8-0B40-B633-CB343E72C50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2799E95A-8050-2242-A259-27998263BD96}"/>
              </a:ext>
            </a:extLst>
          </p:cNvPr>
          <p:cNvSpPr>
            <a:spLocks noGrp="1"/>
          </p:cNvSpPr>
          <p:nvPr>
            <p:ph type="sldNum" sz="quarter" idx="12"/>
          </p:nvPr>
        </p:nvSpPr>
        <p:spPr/>
        <p:txBody>
          <a:bodyPr/>
          <a:lstStyle/>
          <a:p>
            <a:fld id="{2E9C35F3-FA24-7D49-842F-2168270A07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1685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F40831-F453-5148-AEAF-E9A413BE706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52614DF1-0FFE-0A4F-B7B3-2828B2EBE0C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77C3DF0-5E85-5545-B005-107BB937794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xmlns="" id="{9B8436B0-BAA9-854E-9075-0AD02A5A485C}"/>
              </a:ext>
            </a:extLst>
          </p:cNvPr>
          <p:cNvSpPr>
            <a:spLocks noGrp="1"/>
          </p:cNvSpPr>
          <p:nvPr>
            <p:ph type="dt" sz="half" idx="10"/>
          </p:nvPr>
        </p:nvSpPr>
        <p:spPr/>
        <p:txBody>
          <a:bodyPr/>
          <a:lstStyle/>
          <a:p>
            <a:fld id="{572AB60A-7651-2C49-B12D-74DF96A3FE09}" type="datetimeFigureOut">
              <a:rPr lang="en-US" smtClean="0">
                <a:solidFill>
                  <a:prstClr val="black">
                    <a:tint val="75000"/>
                  </a:prstClr>
                </a:solidFill>
              </a:rPr>
              <a:pPr/>
              <a:t>12/12/18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1AA041D5-A253-2147-91F5-FACFC7637C9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C6800E2D-0D95-2449-87BD-DB641C663EAF}"/>
              </a:ext>
            </a:extLst>
          </p:cNvPr>
          <p:cNvSpPr>
            <a:spLocks noGrp="1"/>
          </p:cNvSpPr>
          <p:nvPr>
            <p:ph type="sldNum" sz="quarter" idx="12"/>
          </p:nvPr>
        </p:nvSpPr>
        <p:spPr/>
        <p:txBody>
          <a:bodyPr/>
          <a:lstStyle/>
          <a:p>
            <a:fld id="{2E9C35F3-FA24-7D49-842F-2168270A07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73192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2755E4-6376-0D44-BAFD-2B31338B584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EE555459-E2BF-584D-BB6F-D597F73DF7C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23F94326-C0C1-3842-A213-B4B6388AD56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xmlns="" id="{0013C41A-D849-EA48-A228-46A4C522FA38}"/>
              </a:ext>
            </a:extLst>
          </p:cNvPr>
          <p:cNvSpPr>
            <a:spLocks noGrp="1"/>
          </p:cNvSpPr>
          <p:nvPr>
            <p:ph type="dt" sz="half" idx="10"/>
          </p:nvPr>
        </p:nvSpPr>
        <p:spPr/>
        <p:txBody>
          <a:bodyPr/>
          <a:lstStyle/>
          <a:p>
            <a:fld id="{572AB60A-7651-2C49-B12D-74DF96A3FE09}" type="datetimeFigureOut">
              <a:rPr lang="en-US" smtClean="0">
                <a:solidFill>
                  <a:prstClr val="black">
                    <a:tint val="75000"/>
                  </a:prstClr>
                </a:solidFill>
              </a:rPr>
              <a:pPr/>
              <a:t>12/12/18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893D677A-EBC7-CC49-BBFC-6239C7FA2DD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05942D4-72D5-9D40-88EB-143BF33253E5}"/>
              </a:ext>
            </a:extLst>
          </p:cNvPr>
          <p:cNvSpPr>
            <a:spLocks noGrp="1"/>
          </p:cNvSpPr>
          <p:nvPr>
            <p:ph type="sldNum" sz="quarter" idx="12"/>
          </p:nvPr>
        </p:nvSpPr>
        <p:spPr/>
        <p:txBody>
          <a:bodyPr/>
          <a:lstStyle/>
          <a:p>
            <a:fld id="{2E9C35F3-FA24-7D49-842F-2168270A07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9393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1E1036-8A88-2F48-9AA5-4D1FFC8377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DE2657B-ACE3-AD4B-80C3-5AD50D794EE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46D6EB8-5D7A-CB4C-A1D8-387F35BCE655}"/>
              </a:ext>
            </a:extLst>
          </p:cNvPr>
          <p:cNvSpPr>
            <a:spLocks noGrp="1"/>
          </p:cNvSpPr>
          <p:nvPr>
            <p:ph type="dt" sz="half" idx="10"/>
          </p:nvPr>
        </p:nvSpPr>
        <p:spPr/>
        <p:txBody>
          <a:bodyPr/>
          <a:lstStyle/>
          <a:p>
            <a:fld id="{572AB60A-7651-2C49-B12D-74DF96A3FE09}" type="datetimeFigureOut">
              <a:rPr lang="en-US" smtClean="0">
                <a:solidFill>
                  <a:prstClr val="black">
                    <a:tint val="75000"/>
                  </a:prstClr>
                </a:solidFill>
              </a:rPr>
              <a:pPr/>
              <a:t>12/12/18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D926B57-FDAB-3A47-A018-E5A39874548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117CF7B-8DC5-6F46-AB7A-B31EAC4C87E6}"/>
              </a:ext>
            </a:extLst>
          </p:cNvPr>
          <p:cNvSpPr>
            <a:spLocks noGrp="1"/>
          </p:cNvSpPr>
          <p:nvPr>
            <p:ph type="sldNum" sz="quarter" idx="12"/>
          </p:nvPr>
        </p:nvSpPr>
        <p:spPr/>
        <p:txBody>
          <a:bodyPr/>
          <a:lstStyle/>
          <a:p>
            <a:fld id="{2E9C35F3-FA24-7D49-842F-2168270A07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03686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C4AB9CE-DD15-2146-808D-29A91847890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F143B3A-36E8-5747-AB34-E62C2F893556}"/>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993AFC8-329F-5942-BE26-630C9AB20E53}"/>
              </a:ext>
            </a:extLst>
          </p:cNvPr>
          <p:cNvSpPr>
            <a:spLocks noGrp="1"/>
          </p:cNvSpPr>
          <p:nvPr>
            <p:ph type="dt" sz="half" idx="10"/>
          </p:nvPr>
        </p:nvSpPr>
        <p:spPr/>
        <p:txBody>
          <a:bodyPr/>
          <a:lstStyle/>
          <a:p>
            <a:fld id="{572AB60A-7651-2C49-B12D-74DF96A3FE09}" type="datetimeFigureOut">
              <a:rPr lang="en-US" smtClean="0">
                <a:solidFill>
                  <a:prstClr val="black">
                    <a:tint val="75000"/>
                  </a:prstClr>
                </a:solidFill>
              </a:rPr>
              <a:pPr/>
              <a:t>12/12/18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7BA64C6-3E2F-1F4D-98C9-EBA0E057F12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8327670-D8C0-CC43-8D8A-5B51B03CB9D0}"/>
              </a:ext>
            </a:extLst>
          </p:cNvPr>
          <p:cNvSpPr>
            <a:spLocks noGrp="1"/>
          </p:cNvSpPr>
          <p:nvPr>
            <p:ph type="sldNum" sz="quarter" idx="12"/>
          </p:nvPr>
        </p:nvSpPr>
        <p:spPr/>
        <p:txBody>
          <a:bodyPr/>
          <a:lstStyle/>
          <a:p>
            <a:fld id="{2E9C35F3-FA24-7D49-842F-2168270A07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05066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1237754-E5AA-1444-8087-C45620C37A2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6F8CFE73-4574-9549-86B8-B738CB4E182C}"/>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1216E3F8-51F7-8440-BCA3-74E2BB709F02}"/>
              </a:ext>
            </a:extLst>
          </p:cNvPr>
          <p:cNvSpPr>
            <a:spLocks noGrp="1"/>
          </p:cNvSpPr>
          <p:nvPr>
            <p:ph type="dt" sz="half" idx="10"/>
          </p:nvPr>
        </p:nvSpPr>
        <p:spPr/>
        <p:txBody>
          <a:bodyPr/>
          <a:lstStyle/>
          <a:p>
            <a:fld id="{8FE4677B-E65C-FA4E-AEC0-3F2F3920D08C}" type="datetimeFigureOut">
              <a:rPr lang="en-US" smtClean="0">
                <a:solidFill>
                  <a:prstClr val="black">
                    <a:tint val="75000"/>
                  </a:prstClr>
                </a:solidFill>
              </a:rPr>
              <a:pPr/>
              <a:t>12/12/18</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1D689977-ABFB-C047-BB8D-6DB7FD959E7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AC40308-C8A7-8547-AB79-12740FC61D87}"/>
              </a:ext>
            </a:extLst>
          </p:cNvPr>
          <p:cNvSpPr>
            <a:spLocks noGrp="1"/>
          </p:cNvSpPr>
          <p:nvPr>
            <p:ph type="sldNum" sz="quarter" idx="12"/>
          </p:nvPr>
        </p:nvSpPr>
        <p:spPr/>
        <p:txBody>
          <a:bodyPr/>
          <a:lstStyle/>
          <a:p>
            <a:fld id="{3A96EF4C-3124-3C4D-85F9-B4DBD3D90B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41489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B4EF65C-52EA-A148-8201-11097E4CC6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9E72A3E-B5FF-5549-B143-ADB61DB3C78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04A970C-8BD8-9944-A44E-CD0947362E51}"/>
              </a:ext>
            </a:extLst>
          </p:cNvPr>
          <p:cNvSpPr>
            <a:spLocks noGrp="1"/>
          </p:cNvSpPr>
          <p:nvPr>
            <p:ph type="dt" sz="half" idx="10"/>
          </p:nvPr>
        </p:nvSpPr>
        <p:spPr/>
        <p:txBody>
          <a:bodyPr/>
          <a:lstStyle/>
          <a:p>
            <a:fld id="{8FE4677B-E65C-FA4E-AEC0-3F2F3920D08C}" type="datetimeFigureOut">
              <a:rPr lang="en-US" smtClean="0">
                <a:solidFill>
                  <a:prstClr val="black">
                    <a:tint val="75000"/>
                  </a:prstClr>
                </a:solidFill>
              </a:rPr>
              <a:pPr/>
              <a:t>12/12/18</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47DB4BAB-90FB-4440-A28D-5DEB0D2915C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9905E93-79FD-3749-B693-6E0DBCDB8C87}"/>
              </a:ext>
            </a:extLst>
          </p:cNvPr>
          <p:cNvSpPr>
            <a:spLocks noGrp="1"/>
          </p:cNvSpPr>
          <p:nvPr>
            <p:ph type="sldNum" sz="quarter" idx="12"/>
          </p:nvPr>
        </p:nvSpPr>
        <p:spPr/>
        <p:txBody>
          <a:bodyPr/>
          <a:lstStyle/>
          <a:p>
            <a:fld id="{3A96EF4C-3124-3C4D-85F9-B4DBD3D90B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61859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9EF21E-D95A-3647-9E7E-08CBE7449858}"/>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 xmlns:a16="http://schemas.microsoft.com/office/drawing/2014/main" id="{3ABF3D1D-BEE3-5A46-8CBE-EC2383A0D977}"/>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4C1E49C0-A134-474C-83F5-C9F2F534B2BD}"/>
              </a:ext>
            </a:extLst>
          </p:cNvPr>
          <p:cNvSpPr>
            <a:spLocks noGrp="1"/>
          </p:cNvSpPr>
          <p:nvPr>
            <p:ph type="dt" sz="half" idx="10"/>
          </p:nvPr>
        </p:nvSpPr>
        <p:spPr/>
        <p:txBody>
          <a:bodyPr/>
          <a:lstStyle/>
          <a:p>
            <a:fld id="{8FE4677B-E65C-FA4E-AEC0-3F2F3920D08C}" type="datetimeFigureOut">
              <a:rPr lang="en-US" smtClean="0">
                <a:solidFill>
                  <a:prstClr val="black">
                    <a:tint val="75000"/>
                  </a:prstClr>
                </a:solidFill>
              </a:rPr>
              <a:pPr/>
              <a:t>12/12/18</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3ECB52B-64E4-5744-BFAD-0B78ADD8713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632F386D-C286-DB45-97CA-AC1FE6BD545E}"/>
              </a:ext>
            </a:extLst>
          </p:cNvPr>
          <p:cNvSpPr>
            <a:spLocks noGrp="1"/>
          </p:cNvSpPr>
          <p:nvPr>
            <p:ph type="sldNum" sz="quarter" idx="12"/>
          </p:nvPr>
        </p:nvSpPr>
        <p:spPr/>
        <p:txBody>
          <a:bodyPr/>
          <a:lstStyle/>
          <a:p>
            <a:fld id="{3A96EF4C-3124-3C4D-85F9-B4DBD3D90B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18802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BA18BE-909E-094C-AC1D-0DB2DEE537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06E329-9E5A-944C-8506-6F42C0948CBA}"/>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30E47840-4ED0-D04E-84D4-74183C0C1FF3}"/>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F871EB6D-2004-3F45-B62D-93F411455CFC}"/>
              </a:ext>
            </a:extLst>
          </p:cNvPr>
          <p:cNvSpPr>
            <a:spLocks noGrp="1"/>
          </p:cNvSpPr>
          <p:nvPr>
            <p:ph type="dt" sz="half" idx="10"/>
          </p:nvPr>
        </p:nvSpPr>
        <p:spPr/>
        <p:txBody>
          <a:bodyPr/>
          <a:lstStyle/>
          <a:p>
            <a:fld id="{8FE4677B-E65C-FA4E-AEC0-3F2F3920D08C}" type="datetimeFigureOut">
              <a:rPr lang="en-US" smtClean="0">
                <a:solidFill>
                  <a:prstClr val="black">
                    <a:tint val="75000"/>
                  </a:prstClr>
                </a:solidFill>
              </a:rPr>
              <a:pPr/>
              <a:t>12/12/18</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570649A5-8B00-A549-9B10-78B79781C6F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EF92FF8-C2F3-6C41-B53D-07D147572B03}"/>
              </a:ext>
            </a:extLst>
          </p:cNvPr>
          <p:cNvSpPr>
            <a:spLocks noGrp="1"/>
          </p:cNvSpPr>
          <p:nvPr>
            <p:ph type="sldNum" sz="quarter" idx="12"/>
          </p:nvPr>
        </p:nvSpPr>
        <p:spPr/>
        <p:txBody>
          <a:bodyPr/>
          <a:lstStyle/>
          <a:p>
            <a:fld id="{3A96EF4C-3124-3C4D-85F9-B4DBD3D90B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58994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BB37B8-AD89-564C-9501-07A782309EB8}"/>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D560D3D-F32E-9843-B242-EA8E5AA898E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 xmlns:a16="http://schemas.microsoft.com/office/drawing/2014/main" id="{34CF7AC3-A0C0-8A41-B052-C889070A6A1D}"/>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C18F4F14-CB8A-BB46-B874-C39A79F4406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 xmlns:a16="http://schemas.microsoft.com/office/drawing/2014/main" id="{CD892F38-24F7-724E-9381-139FA7F02CE2}"/>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0567DF76-B60B-B649-8D95-F6DC2719A123}"/>
              </a:ext>
            </a:extLst>
          </p:cNvPr>
          <p:cNvSpPr>
            <a:spLocks noGrp="1"/>
          </p:cNvSpPr>
          <p:nvPr>
            <p:ph type="dt" sz="half" idx="10"/>
          </p:nvPr>
        </p:nvSpPr>
        <p:spPr/>
        <p:txBody>
          <a:bodyPr/>
          <a:lstStyle/>
          <a:p>
            <a:fld id="{8FE4677B-E65C-FA4E-AEC0-3F2F3920D08C}" type="datetimeFigureOut">
              <a:rPr lang="en-US" smtClean="0">
                <a:solidFill>
                  <a:prstClr val="black">
                    <a:tint val="75000"/>
                  </a:prstClr>
                </a:solidFill>
              </a:rPr>
              <a:pPr/>
              <a:t>12/12/18</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4A1C39E0-7404-9349-8718-EAF5FFC4DB40}"/>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55E6B297-F9B4-EE41-92C6-BD702C37FDA6}"/>
              </a:ext>
            </a:extLst>
          </p:cNvPr>
          <p:cNvSpPr>
            <a:spLocks noGrp="1"/>
          </p:cNvSpPr>
          <p:nvPr>
            <p:ph type="sldNum" sz="quarter" idx="12"/>
          </p:nvPr>
        </p:nvSpPr>
        <p:spPr/>
        <p:txBody>
          <a:bodyPr/>
          <a:lstStyle/>
          <a:p>
            <a:fld id="{3A96EF4C-3124-3C4D-85F9-B4DBD3D90B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8474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29769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756C461-05E1-3049-BEA1-A99D28321D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B0D9CE1D-FB98-944F-B02C-C18B8CAB7160}"/>
              </a:ext>
            </a:extLst>
          </p:cNvPr>
          <p:cNvSpPr>
            <a:spLocks noGrp="1"/>
          </p:cNvSpPr>
          <p:nvPr>
            <p:ph type="dt" sz="half" idx="10"/>
          </p:nvPr>
        </p:nvSpPr>
        <p:spPr/>
        <p:txBody>
          <a:bodyPr/>
          <a:lstStyle/>
          <a:p>
            <a:fld id="{8FE4677B-E65C-FA4E-AEC0-3F2F3920D08C}" type="datetimeFigureOut">
              <a:rPr lang="en-US" smtClean="0">
                <a:solidFill>
                  <a:prstClr val="black">
                    <a:tint val="75000"/>
                  </a:prstClr>
                </a:solidFill>
              </a:rPr>
              <a:pPr/>
              <a:t>12/12/18</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77E5F30B-0F6A-974F-860F-96B877879CE2}"/>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78A93326-0B2C-9A4F-AE92-A33280E262B4}"/>
              </a:ext>
            </a:extLst>
          </p:cNvPr>
          <p:cNvSpPr>
            <a:spLocks noGrp="1"/>
          </p:cNvSpPr>
          <p:nvPr>
            <p:ph type="sldNum" sz="quarter" idx="12"/>
          </p:nvPr>
        </p:nvSpPr>
        <p:spPr/>
        <p:txBody>
          <a:bodyPr/>
          <a:lstStyle/>
          <a:p>
            <a:fld id="{3A96EF4C-3124-3C4D-85F9-B4DBD3D90B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7106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5C1FDD7-2519-9347-83D9-30B69EC961D1}"/>
              </a:ext>
            </a:extLst>
          </p:cNvPr>
          <p:cNvSpPr>
            <a:spLocks noGrp="1"/>
          </p:cNvSpPr>
          <p:nvPr>
            <p:ph type="dt" sz="half" idx="10"/>
          </p:nvPr>
        </p:nvSpPr>
        <p:spPr/>
        <p:txBody>
          <a:bodyPr/>
          <a:lstStyle/>
          <a:p>
            <a:fld id="{8FE4677B-E65C-FA4E-AEC0-3F2F3920D08C}" type="datetimeFigureOut">
              <a:rPr lang="en-US" smtClean="0">
                <a:solidFill>
                  <a:prstClr val="black">
                    <a:tint val="75000"/>
                  </a:prstClr>
                </a:solidFill>
              </a:rPr>
              <a:pPr/>
              <a:t>12/12/18</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0D549FCA-550D-5549-BD00-9DEAE87E249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DFDCEEA4-6F3A-E647-B563-E75503AF164C}"/>
              </a:ext>
            </a:extLst>
          </p:cNvPr>
          <p:cNvSpPr>
            <a:spLocks noGrp="1"/>
          </p:cNvSpPr>
          <p:nvPr>
            <p:ph type="sldNum" sz="quarter" idx="12"/>
          </p:nvPr>
        </p:nvSpPr>
        <p:spPr/>
        <p:txBody>
          <a:bodyPr/>
          <a:lstStyle/>
          <a:p>
            <a:fld id="{3A96EF4C-3124-3C4D-85F9-B4DBD3D90B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18480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7B065D-8CCA-8847-90F5-0ACED1E18BE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 xmlns:a16="http://schemas.microsoft.com/office/drawing/2014/main" id="{D202844E-C1CB-A94A-9FBB-BBCBF8E7B99A}"/>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CFE802B2-F8F3-6145-99B3-87586B7DF9B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 xmlns:a16="http://schemas.microsoft.com/office/drawing/2014/main" id="{619F4EAD-7486-954F-82E6-51A457894415}"/>
              </a:ext>
            </a:extLst>
          </p:cNvPr>
          <p:cNvSpPr>
            <a:spLocks noGrp="1"/>
          </p:cNvSpPr>
          <p:nvPr>
            <p:ph type="dt" sz="half" idx="10"/>
          </p:nvPr>
        </p:nvSpPr>
        <p:spPr/>
        <p:txBody>
          <a:bodyPr/>
          <a:lstStyle/>
          <a:p>
            <a:fld id="{8FE4677B-E65C-FA4E-AEC0-3F2F3920D08C}" type="datetimeFigureOut">
              <a:rPr lang="en-US" smtClean="0">
                <a:solidFill>
                  <a:prstClr val="black">
                    <a:tint val="75000"/>
                  </a:prstClr>
                </a:solidFill>
              </a:rPr>
              <a:pPr/>
              <a:t>12/12/18</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E68BED58-B2E9-D141-B889-68C905A3325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64D31838-93AF-D345-8505-95073284D13D}"/>
              </a:ext>
            </a:extLst>
          </p:cNvPr>
          <p:cNvSpPr>
            <a:spLocks noGrp="1"/>
          </p:cNvSpPr>
          <p:nvPr>
            <p:ph type="sldNum" sz="quarter" idx="12"/>
          </p:nvPr>
        </p:nvSpPr>
        <p:spPr/>
        <p:txBody>
          <a:bodyPr/>
          <a:lstStyle/>
          <a:p>
            <a:fld id="{3A96EF4C-3124-3C4D-85F9-B4DBD3D90B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03084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704FE66-4BCC-9D48-BA5D-20AC4116D1F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29919B79-36AE-AB4F-B5E7-7609B1590B2A}"/>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 xmlns:a16="http://schemas.microsoft.com/office/drawing/2014/main" id="{D29A7D2B-F364-284D-9873-CC9F943BAAB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 xmlns:a16="http://schemas.microsoft.com/office/drawing/2014/main" id="{087EFDCB-AB3B-904B-9C93-AD76EEFCEAF2}"/>
              </a:ext>
            </a:extLst>
          </p:cNvPr>
          <p:cNvSpPr>
            <a:spLocks noGrp="1"/>
          </p:cNvSpPr>
          <p:nvPr>
            <p:ph type="dt" sz="half" idx="10"/>
          </p:nvPr>
        </p:nvSpPr>
        <p:spPr/>
        <p:txBody>
          <a:bodyPr/>
          <a:lstStyle/>
          <a:p>
            <a:fld id="{8FE4677B-E65C-FA4E-AEC0-3F2F3920D08C}" type="datetimeFigureOut">
              <a:rPr lang="en-US" smtClean="0">
                <a:solidFill>
                  <a:prstClr val="black">
                    <a:tint val="75000"/>
                  </a:prstClr>
                </a:solidFill>
              </a:rPr>
              <a:pPr/>
              <a:t>12/12/18</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8960BEB-C219-644D-9763-AB2C92BECE0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D90B9BFC-93F0-6446-9348-87AE6BFB2291}"/>
              </a:ext>
            </a:extLst>
          </p:cNvPr>
          <p:cNvSpPr>
            <a:spLocks noGrp="1"/>
          </p:cNvSpPr>
          <p:nvPr>
            <p:ph type="sldNum" sz="quarter" idx="12"/>
          </p:nvPr>
        </p:nvSpPr>
        <p:spPr/>
        <p:txBody>
          <a:bodyPr/>
          <a:lstStyle/>
          <a:p>
            <a:fld id="{3A96EF4C-3124-3C4D-85F9-B4DBD3D90B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00992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3980317-B05B-154F-B011-75492EDD29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7C6C12D-8B64-E343-924A-C513F0D0B34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5F79D0B-DF87-3349-B127-78B27EC863DA}"/>
              </a:ext>
            </a:extLst>
          </p:cNvPr>
          <p:cNvSpPr>
            <a:spLocks noGrp="1"/>
          </p:cNvSpPr>
          <p:nvPr>
            <p:ph type="dt" sz="half" idx="10"/>
          </p:nvPr>
        </p:nvSpPr>
        <p:spPr/>
        <p:txBody>
          <a:bodyPr/>
          <a:lstStyle/>
          <a:p>
            <a:fld id="{8FE4677B-E65C-FA4E-AEC0-3F2F3920D08C}" type="datetimeFigureOut">
              <a:rPr lang="en-US" smtClean="0">
                <a:solidFill>
                  <a:prstClr val="black">
                    <a:tint val="75000"/>
                  </a:prstClr>
                </a:solidFill>
              </a:rPr>
              <a:pPr/>
              <a:t>12/12/18</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33CDE07-11D2-0C45-9E41-294AE4C2F3B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63D5829-022C-C147-B219-AE1F9977798A}"/>
              </a:ext>
            </a:extLst>
          </p:cNvPr>
          <p:cNvSpPr>
            <a:spLocks noGrp="1"/>
          </p:cNvSpPr>
          <p:nvPr>
            <p:ph type="sldNum" sz="quarter" idx="12"/>
          </p:nvPr>
        </p:nvSpPr>
        <p:spPr/>
        <p:txBody>
          <a:bodyPr/>
          <a:lstStyle/>
          <a:p>
            <a:fld id="{3A96EF4C-3124-3C4D-85F9-B4DBD3D90B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91272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7292F11-B8FC-094E-9806-3E0A0FDA5C4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0B6E1CD6-B7D2-584B-93B3-60CA85CCBF72}"/>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2969BF2-9FF3-EA4F-ACD8-6D8CD65E1C7B}"/>
              </a:ext>
            </a:extLst>
          </p:cNvPr>
          <p:cNvSpPr>
            <a:spLocks noGrp="1"/>
          </p:cNvSpPr>
          <p:nvPr>
            <p:ph type="dt" sz="half" idx="10"/>
          </p:nvPr>
        </p:nvSpPr>
        <p:spPr/>
        <p:txBody>
          <a:bodyPr/>
          <a:lstStyle/>
          <a:p>
            <a:fld id="{8FE4677B-E65C-FA4E-AEC0-3F2F3920D08C}" type="datetimeFigureOut">
              <a:rPr lang="en-US" smtClean="0">
                <a:solidFill>
                  <a:prstClr val="black">
                    <a:tint val="75000"/>
                  </a:prstClr>
                </a:solidFill>
              </a:rPr>
              <a:pPr/>
              <a:t>12/12/18</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6605812-5CDF-A141-BBB0-8E51DC521FF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9B14781-936C-3D46-AECD-591E868BA3B1}"/>
              </a:ext>
            </a:extLst>
          </p:cNvPr>
          <p:cNvSpPr>
            <a:spLocks noGrp="1"/>
          </p:cNvSpPr>
          <p:nvPr>
            <p:ph type="sldNum" sz="quarter" idx="12"/>
          </p:nvPr>
        </p:nvSpPr>
        <p:spPr/>
        <p:txBody>
          <a:bodyPr/>
          <a:lstStyle/>
          <a:p>
            <a:fld id="{3A96EF4C-3124-3C4D-85F9-B4DBD3D90B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0204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25" indent="0">
              <a:buNone/>
              <a:defRPr sz="1200"/>
            </a:lvl2pPr>
            <a:lvl3pPr marL="914251" indent="0">
              <a:buNone/>
              <a:defRPr sz="1000"/>
            </a:lvl3pPr>
            <a:lvl4pPr marL="1371376" indent="0">
              <a:buNone/>
              <a:defRPr sz="900"/>
            </a:lvl4pPr>
            <a:lvl5pPr marL="1828505" indent="0">
              <a:buNone/>
              <a:defRPr sz="900"/>
            </a:lvl5pPr>
            <a:lvl6pPr marL="2285630" indent="0">
              <a:buNone/>
              <a:defRPr sz="900"/>
            </a:lvl6pPr>
            <a:lvl7pPr marL="2742755" indent="0">
              <a:buNone/>
              <a:defRPr sz="900"/>
            </a:lvl7pPr>
            <a:lvl8pPr marL="3199881" indent="0">
              <a:buNone/>
              <a:defRPr sz="900"/>
            </a:lvl8pPr>
            <a:lvl9pPr marL="3657005" indent="0">
              <a:buNone/>
              <a:defRPr sz="900"/>
            </a:lvl9pPr>
          </a:lstStyle>
          <a:p>
            <a:pPr lvl="0"/>
            <a:r>
              <a:rPr lang="en-US" smtClean="0"/>
              <a:t>Click to edit Master text styles</a:t>
            </a:r>
          </a:p>
        </p:txBody>
      </p:sp>
    </p:spTree>
    <p:extLst>
      <p:ext uri="{BB962C8B-B14F-4D97-AF65-F5344CB8AC3E}">
        <p14:creationId xmlns:p14="http://schemas.microsoft.com/office/powerpoint/2010/main" val="702551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5" indent="0">
              <a:buNone/>
              <a:defRPr sz="2800"/>
            </a:lvl2pPr>
            <a:lvl3pPr marL="914251" indent="0">
              <a:buNone/>
              <a:defRPr sz="2400"/>
            </a:lvl3pPr>
            <a:lvl4pPr marL="1371376" indent="0">
              <a:buNone/>
              <a:defRPr sz="2000"/>
            </a:lvl4pPr>
            <a:lvl5pPr marL="1828505" indent="0">
              <a:buNone/>
              <a:defRPr sz="2000"/>
            </a:lvl5pPr>
            <a:lvl6pPr marL="2285630" indent="0">
              <a:buNone/>
              <a:defRPr sz="2000"/>
            </a:lvl6pPr>
            <a:lvl7pPr marL="2742755" indent="0">
              <a:buNone/>
              <a:defRPr sz="2000"/>
            </a:lvl7pPr>
            <a:lvl8pPr marL="3199881" indent="0">
              <a:buNone/>
              <a:defRPr sz="2000"/>
            </a:lvl8pPr>
            <a:lvl9pPr marL="365700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5" indent="0">
              <a:buNone/>
              <a:defRPr sz="1200"/>
            </a:lvl2pPr>
            <a:lvl3pPr marL="914251" indent="0">
              <a:buNone/>
              <a:defRPr sz="1000"/>
            </a:lvl3pPr>
            <a:lvl4pPr marL="1371376" indent="0">
              <a:buNone/>
              <a:defRPr sz="900"/>
            </a:lvl4pPr>
            <a:lvl5pPr marL="1828505" indent="0">
              <a:buNone/>
              <a:defRPr sz="900"/>
            </a:lvl5pPr>
            <a:lvl6pPr marL="2285630" indent="0">
              <a:buNone/>
              <a:defRPr sz="900"/>
            </a:lvl6pPr>
            <a:lvl7pPr marL="2742755" indent="0">
              <a:buNone/>
              <a:defRPr sz="900"/>
            </a:lvl7pPr>
            <a:lvl8pPr marL="3199881" indent="0">
              <a:buNone/>
              <a:defRPr sz="900"/>
            </a:lvl8pPr>
            <a:lvl9pPr marL="3657005" indent="0">
              <a:buNone/>
              <a:defRPr sz="900"/>
            </a:lvl9pPr>
          </a:lstStyle>
          <a:p>
            <a:pPr lvl="0"/>
            <a:r>
              <a:rPr lang="en-US" smtClean="0"/>
              <a:t>Click to edit Master text styles</a:t>
            </a:r>
          </a:p>
        </p:txBody>
      </p:sp>
    </p:spTree>
    <p:extLst>
      <p:ext uri="{BB962C8B-B14F-4D97-AF65-F5344CB8AC3E}">
        <p14:creationId xmlns:p14="http://schemas.microsoft.com/office/powerpoint/2010/main" val="329819715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4" Type="http://schemas.openxmlformats.org/officeDocument/2006/relationships/theme" Target="../theme/theme3.xml"/><Relationship Id="rId1" Type="http://schemas.openxmlformats.org/officeDocument/2006/relationships/slideLayout" Target="../slideLayouts/slideLayout15.xml"/><Relationship Id="rId2"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 Id="rId9" Type="http://schemas.openxmlformats.org/officeDocument/2006/relationships/slideLayout" Target="../slideLayouts/slideLayout26.xml"/><Relationship Id="rId10" Type="http://schemas.openxmlformats.org/officeDocument/2006/relationships/slideLayout" Target="../slideLayouts/slideLayout27.xml"/><Relationship Id="rId11" Type="http://schemas.openxmlformats.org/officeDocument/2006/relationships/theme" Target="../theme/theme4.xml"/><Relationship Id="rId1" Type="http://schemas.openxmlformats.org/officeDocument/2006/relationships/slideLayout" Target="../slideLayouts/slideLayout18.xml"/><Relationship Id="rId2"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38.xml"/><Relationship Id="rId12" Type="http://schemas.openxmlformats.org/officeDocument/2006/relationships/theme" Target="../theme/theme5.xml"/><Relationship Id="rId13" Type="http://schemas.openxmlformats.org/officeDocument/2006/relationships/image" Target="../media/image1.emf"/><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 Id="rId9" Type="http://schemas.openxmlformats.org/officeDocument/2006/relationships/slideLayout" Target="../slideLayouts/slideLayout36.xml"/><Relationship Id="rId10"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1.xml"/><Relationship Id="rId4" Type="http://schemas.openxmlformats.org/officeDocument/2006/relationships/theme" Target="../theme/theme6.xml"/><Relationship Id="rId1" Type="http://schemas.openxmlformats.org/officeDocument/2006/relationships/slideLayout" Target="../slideLayouts/slideLayout39.xml"/><Relationship Id="rId2" Type="http://schemas.openxmlformats.org/officeDocument/2006/relationships/slideLayout" Target="../slideLayouts/slideLayout40.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52.xml"/><Relationship Id="rId12" Type="http://schemas.openxmlformats.org/officeDocument/2006/relationships/slideLayout" Target="../slideLayouts/slideLayout53.xml"/><Relationship Id="rId13" Type="http://schemas.openxmlformats.org/officeDocument/2006/relationships/theme" Target="../theme/theme7.xml"/><Relationship Id="rId1" Type="http://schemas.openxmlformats.org/officeDocument/2006/relationships/slideLayout" Target="../slideLayouts/slideLayout42.xml"/><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slideLayout" Target="../slideLayouts/slideLayout49.xml"/><Relationship Id="rId9" Type="http://schemas.openxmlformats.org/officeDocument/2006/relationships/slideLayout" Target="../slideLayouts/slideLayout50.xml"/><Relationship Id="rId10" Type="http://schemas.openxmlformats.org/officeDocument/2006/relationships/slideLayout" Target="../slideLayouts/slideLayout51.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64.xml"/><Relationship Id="rId12" Type="http://schemas.openxmlformats.org/officeDocument/2006/relationships/theme" Target="../theme/theme8.xml"/><Relationship Id="rId1" Type="http://schemas.openxmlformats.org/officeDocument/2006/relationships/slideLayout" Target="../slideLayouts/slideLayout54.xml"/><Relationship Id="rId2" Type="http://schemas.openxmlformats.org/officeDocument/2006/relationships/slideLayout" Target="../slideLayouts/slideLayout55.xml"/><Relationship Id="rId3" Type="http://schemas.openxmlformats.org/officeDocument/2006/relationships/slideLayout" Target="../slideLayouts/slideLayout56.xml"/><Relationship Id="rId4" Type="http://schemas.openxmlformats.org/officeDocument/2006/relationships/slideLayout" Target="../slideLayouts/slideLayout57.xml"/><Relationship Id="rId5" Type="http://schemas.openxmlformats.org/officeDocument/2006/relationships/slideLayout" Target="../slideLayouts/slideLayout58.xml"/><Relationship Id="rId6" Type="http://schemas.openxmlformats.org/officeDocument/2006/relationships/slideLayout" Target="../slideLayouts/slideLayout59.xml"/><Relationship Id="rId7" Type="http://schemas.openxmlformats.org/officeDocument/2006/relationships/slideLayout" Target="../slideLayouts/slideLayout60.xml"/><Relationship Id="rId8" Type="http://schemas.openxmlformats.org/officeDocument/2006/relationships/slideLayout" Target="../slideLayouts/slideLayout61.xml"/><Relationship Id="rId9" Type="http://schemas.openxmlformats.org/officeDocument/2006/relationships/slideLayout" Target="../slideLayouts/slideLayout62.xml"/><Relationship Id="rId10" Type="http://schemas.openxmlformats.org/officeDocument/2006/relationships/slideLayout" Target="../slideLayouts/slideLayout63.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75.xml"/><Relationship Id="rId12" Type="http://schemas.openxmlformats.org/officeDocument/2006/relationships/theme" Target="../theme/theme9.xml"/><Relationship Id="rId1" Type="http://schemas.openxmlformats.org/officeDocument/2006/relationships/slideLayout" Target="../slideLayouts/slideLayout65.xml"/><Relationship Id="rId2" Type="http://schemas.openxmlformats.org/officeDocument/2006/relationships/slideLayout" Target="../slideLayouts/slideLayout66.xml"/><Relationship Id="rId3" Type="http://schemas.openxmlformats.org/officeDocument/2006/relationships/slideLayout" Target="../slideLayouts/slideLayout67.xml"/><Relationship Id="rId4" Type="http://schemas.openxmlformats.org/officeDocument/2006/relationships/slideLayout" Target="../slideLayouts/slideLayout68.xml"/><Relationship Id="rId5" Type="http://schemas.openxmlformats.org/officeDocument/2006/relationships/slideLayout" Target="../slideLayouts/slideLayout69.xml"/><Relationship Id="rId6" Type="http://schemas.openxmlformats.org/officeDocument/2006/relationships/slideLayout" Target="../slideLayouts/slideLayout70.xml"/><Relationship Id="rId7" Type="http://schemas.openxmlformats.org/officeDocument/2006/relationships/slideLayout" Target="../slideLayouts/slideLayout71.xml"/><Relationship Id="rId8" Type="http://schemas.openxmlformats.org/officeDocument/2006/relationships/slideLayout" Target="../slideLayouts/slideLayout72.xml"/><Relationship Id="rId9" Type="http://schemas.openxmlformats.org/officeDocument/2006/relationships/slideLayout" Target="../slideLayouts/slideLayout73.xml"/><Relationship Id="rId10"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48930" name="Rectangle 2"/>
          <p:cNvSpPr>
            <a:spLocks noGrp="1" noChangeArrowheads="1"/>
          </p:cNvSpPr>
          <p:nvPr>
            <p:ph type="title"/>
          </p:nvPr>
        </p:nvSpPr>
        <p:spPr bwMode="auto">
          <a:xfrm>
            <a:off x="838200" y="228600"/>
            <a:ext cx="8077200" cy="838200"/>
          </a:xfrm>
          <a:prstGeom prst="rect">
            <a:avLst/>
          </a:prstGeom>
          <a:noFill/>
          <a:ln w="9525">
            <a:noFill/>
            <a:miter lim="800000"/>
            <a:headEnd/>
            <a:tailEnd/>
          </a:ln>
          <a:effectLst/>
        </p:spPr>
        <p:txBody>
          <a:bodyPr vert="horz" wrap="square" lIns="91426" tIns="45712" rIns="91426" bIns="45712" numCol="1" anchor="t" anchorCtr="0" compatLnSpc="1">
            <a:prstTxWarp prst="textNoShape">
              <a:avLst/>
            </a:prstTxWarp>
          </a:bodyPr>
          <a:lstStyle/>
          <a:p>
            <a:pPr lvl="0"/>
            <a:r>
              <a:rPr lang="en-US" smtClean="0"/>
              <a:t>Click to edit Master title style</a:t>
            </a:r>
          </a:p>
        </p:txBody>
      </p:sp>
      <p:sp>
        <p:nvSpPr>
          <p:cNvPr id="1148931" name="Rectangle 3"/>
          <p:cNvSpPr>
            <a:spLocks noGrp="1" noChangeArrowheads="1"/>
          </p:cNvSpPr>
          <p:nvPr>
            <p:ph type="body" idx="1"/>
          </p:nvPr>
        </p:nvSpPr>
        <p:spPr bwMode="auto">
          <a:xfrm>
            <a:off x="838200" y="1295401"/>
            <a:ext cx="8077200" cy="5562600"/>
          </a:xfrm>
          <a:prstGeom prst="rect">
            <a:avLst/>
          </a:prstGeom>
          <a:noFill/>
          <a:ln w="9525">
            <a:noFill/>
            <a:miter lim="800000"/>
            <a:headEnd/>
            <a:tailEnd/>
          </a:ln>
          <a:effectLst/>
        </p:spPr>
        <p:txBody>
          <a:bodyPr vert="horz" wrap="square" lIns="91426" tIns="45712" rIns="91426" bIns="4571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5" name="Picture 4"/>
          <p:cNvPicPr>
            <a:picLocks noChangeAspect="1"/>
          </p:cNvPicPr>
          <p:nvPr userDrawn="1"/>
        </p:nvPicPr>
        <p:blipFill>
          <a:blip r:embed="rId13"/>
          <a:stretch>
            <a:fillRect/>
          </a:stretch>
        </p:blipFill>
        <p:spPr>
          <a:xfrm>
            <a:off x="67800" y="228600"/>
            <a:ext cx="694200" cy="684690"/>
          </a:xfrm>
          <a:prstGeom prst="rect">
            <a:avLst/>
          </a:prstGeom>
        </p:spPr>
      </p:pic>
    </p:spTree>
    <p:extLst>
      <p:ext uri="{BB962C8B-B14F-4D97-AF65-F5344CB8AC3E}">
        <p14:creationId xmlns:p14="http://schemas.microsoft.com/office/powerpoint/2010/main" val="3327198460"/>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timing>
    <p:tnLst>
      <p:par>
        <p:cTn id="1" dur="indefinite" restart="never" nodeType="tmRoot"/>
      </p:par>
    </p:tnLst>
  </p:timing>
  <p:txStyles>
    <p:titleStyle>
      <a:lvl1pPr algn="l" rtl="0" fontAlgn="base">
        <a:spcBef>
          <a:spcPct val="0"/>
        </a:spcBef>
        <a:spcAft>
          <a:spcPct val="0"/>
        </a:spcAft>
        <a:defRPr sz="3800">
          <a:solidFill>
            <a:srgbClr val="0000FF"/>
          </a:solidFill>
          <a:latin typeface="+mj-lt"/>
          <a:ea typeface="+mj-ea"/>
          <a:cs typeface="+mj-cs"/>
        </a:defRPr>
      </a:lvl1pPr>
      <a:lvl2pPr algn="l" rtl="0" fontAlgn="base">
        <a:spcBef>
          <a:spcPct val="0"/>
        </a:spcBef>
        <a:spcAft>
          <a:spcPct val="0"/>
        </a:spcAft>
        <a:defRPr sz="3800">
          <a:solidFill>
            <a:srgbClr val="0000FF"/>
          </a:solidFill>
          <a:latin typeface="Verdana" pitchFamily="34" charset="0"/>
        </a:defRPr>
      </a:lvl2pPr>
      <a:lvl3pPr algn="l" rtl="0" fontAlgn="base">
        <a:spcBef>
          <a:spcPct val="0"/>
        </a:spcBef>
        <a:spcAft>
          <a:spcPct val="0"/>
        </a:spcAft>
        <a:defRPr sz="3800">
          <a:solidFill>
            <a:srgbClr val="0000FF"/>
          </a:solidFill>
          <a:latin typeface="Verdana" pitchFamily="34" charset="0"/>
        </a:defRPr>
      </a:lvl3pPr>
      <a:lvl4pPr algn="l" rtl="0" fontAlgn="base">
        <a:spcBef>
          <a:spcPct val="0"/>
        </a:spcBef>
        <a:spcAft>
          <a:spcPct val="0"/>
        </a:spcAft>
        <a:defRPr sz="3800">
          <a:solidFill>
            <a:srgbClr val="0000FF"/>
          </a:solidFill>
          <a:latin typeface="Verdana" pitchFamily="34" charset="0"/>
        </a:defRPr>
      </a:lvl4pPr>
      <a:lvl5pPr algn="l" rtl="0" fontAlgn="base">
        <a:spcBef>
          <a:spcPct val="0"/>
        </a:spcBef>
        <a:spcAft>
          <a:spcPct val="0"/>
        </a:spcAft>
        <a:defRPr sz="3800">
          <a:solidFill>
            <a:srgbClr val="0000FF"/>
          </a:solidFill>
          <a:latin typeface="Verdana" pitchFamily="34" charset="0"/>
        </a:defRPr>
      </a:lvl5pPr>
      <a:lvl6pPr marL="457125" algn="l" rtl="0" fontAlgn="base">
        <a:spcBef>
          <a:spcPct val="0"/>
        </a:spcBef>
        <a:spcAft>
          <a:spcPct val="0"/>
        </a:spcAft>
        <a:defRPr sz="3800">
          <a:solidFill>
            <a:srgbClr val="0000FF"/>
          </a:solidFill>
          <a:latin typeface="Verdana" pitchFamily="34" charset="0"/>
        </a:defRPr>
      </a:lvl6pPr>
      <a:lvl7pPr marL="914251" algn="l" rtl="0" fontAlgn="base">
        <a:spcBef>
          <a:spcPct val="0"/>
        </a:spcBef>
        <a:spcAft>
          <a:spcPct val="0"/>
        </a:spcAft>
        <a:defRPr sz="3800">
          <a:solidFill>
            <a:srgbClr val="0000FF"/>
          </a:solidFill>
          <a:latin typeface="Verdana" pitchFamily="34" charset="0"/>
        </a:defRPr>
      </a:lvl7pPr>
      <a:lvl8pPr marL="1371376" algn="l" rtl="0" fontAlgn="base">
        <a:spcBef>
          <a:spcPct val="0"/>
        </a:spcBef>
        <a:spcAft>
          <a:spcPct val="0"/>
        </a:spcAft>
        <a:defRPr sz="3800">
          <a:solidFill>
            <a:srgbClr val="0000FF"/>
          </a:solidFill>
          <a:latin typeface="Verdana" pitchFamily="34" charset="0"/>
        </a:defRPr>
      </a:lvl8pPr>
      <a:lvl9pPr marL="1828505" algn="l" rtl="0" fontAlgn="base">
        <a:spcBef>
          <a:spcPct val="0"/>
        </a:spcBef>
        <a:spcAft>
          <a:spcPct val="0"/>
        </a:spcAft>
        <a:defRPr sz="3800">
          <a:solidFill>
            <a:srgbClr val="0000FF"/>
          </a:solidFill>
          <a:latin typeface="Verdana" pitchFamily="34" charset="0"/>
        </a:defRPr>
      </a:lvl9pPr>
    </p:titleStyle>
    <p:bodyStyle>
      <a:lvl1pPr marL="469824" indent="-469824" algn="l" rtl="0" fontAlgn="base">
        <a:spcBef>
          <a:spcPct val="20000"/>
        </a:spcBef>
        <a:spcAft>
          <a:spcPct val="0"/>
        </a:spcAft>
        <a:buClr>
          <a:schemeClr val="accent2"/>
        </a:buClr>
        <a:buFont typeface="Wingdings" pitchFamily="2" charset="2"/>
        <a:buChar char="o"/>
        <a:defRPr sz="2800">
          <a:solidFill>
            <a:schemeClr val="tx1"/>
          </a:solidFill>
          <a:latin typeface="+mn-lt"/>
          <a:ea typeface="+mn-ea"/>
          <a:cs typeface="+mn-cs"/>
        </a:defRPr>
      </a:lvl1pPr>
      <a:lvl2pPr marL="907901" indent="-436491" algn="l" rtl="0" fontAlgn="base">
        <a:spcBef>
          <a:spcPct val="20000"/>
        </a:spcBef>
        <a:spcAft>
          <a:spcPct val="0"/>
        </a:spcAft>
        <a:buClr>
          <a:schemeClr val="accent2"/>
        </a:buClr>
        <a:buFont typeface="Wingdings" pitchFamily="2" charset="2"/>
        <a:buChar char="n"/>
        <a:defRPr sz="2400">
          <a:solidFill>
            <a:schemeClr val="tx1"/>
          </a:solidFill>
          <a:latin typeface="+mn-lt"/>
        </a:defRPr>
      </a:lvl2pPr>
      <a:lvl3pPr marL="1304711" indent="-395224" algn="l" rtl="0" fontAlgn="base">
        <a:spcBef>
          <a:spcPct val="20000"/>
        </a:spcBef>
        <a:spcAft>
          <a:spcPct val="0"/>
        </a:spcAft>
        <a:buClr>
          <a:schemeClr val="accent2"/>
        </a:buClr>
        <a:buFont typeface="Wingdings" pitchFamily="2" charset="2"/>
        <a:buChar char="o"/>
        <a:defRPr sz="2000">
          <a:solidFill>
            <a:schemeClr val="tx1"/>
          </a:solidFill>
          <a:latin typeface="+mn-lt"/>
        </a:defRPr>
      </a:lvl3pPr>
      <a:lvl4pPr marL="1693589" indent="-387286" algn="l" rtl="0" fontAlgn="base">
        <a:spcBef>
          <a:spcPct val="20000"/>
        </a:spcBef>
        <a:spcAft>
          <a:spcPct val="0"/>
        </a:spcAft>
        <a:buClr>
          <a:schemeClr val="accent2"/>
        </a:buClr>
        <a:buFont typeface="Wingdings" pitchFamily="2" charset="2"/>
        <a:buChar char="n"/>
        <a:defRPr sz="1600">
          <a:solidFill>
            <a:schemeClr val="tx1"/>
          </a:solidFill>
          <a:latin typeface="+mn-lt"/>
        </a:defRPr>
      </a:lvl4pPr>
      <a:lvl5pPr marL="2093573" indent="-398399" algn="l" rtl="0" fontAlgn="base">
        <a:spcBef>
          <a:spcPct val="25000"/>
        </a:spcBef>
        <a:spcAft>
          <a:spcPct val="0"/>
        </a:spcAft>
        <a:buClr>
          <a:schemeClr val="accent2"/>
        </a:buClr>
        <a:buFont typeface="Wingdings" pitchFamily="2" charset="2"/>
        <a:buChar char="§"/>
        <a:defRPr sz="1600">
          <a:solidFill>
            <a:schemeClr val="tx1"/>
          </a:solidFill>
          <a:latin typeface="+mn-lt"/>
        </a:defRPr>
      </a:lvl5pPr>
      <a:lvl6pPr marL="2550700" indent="-398399" algn="l" rtl="0" fontAlgn="base">
        <a:spcBef>
          <a:spcPct val="25000"/>
        </a:spcBef>
        <a:spcAft>
          <a:spcPct val="0"/>
        </a:spcAft>
        <a:buClr>
          <a:schemeClr val="accent2"/>
        </a:buClr>
        <a:buFont typeface="Wingdings" pitchFamily="2" charset="2"/>
        <a:buChar char="§"/>
        <a:defRPr sz="1600">
          <a:solidFill>
            <a:schemeClr val="tx1"/>
          </a:solidFill>
          <a:latin typeface="+mn-lt"/>
        </a:defRPr>
      </a:lvl6pPr>
      <a:lvl7pPr marL="3007824" indent="-398399" algn="l" rtl="0" fontAlgn="base">
        <a:spcBef>
          <a:spcPct val="25000"/>
        </a:spcBef>
        <a:spcAft>
          <a:spcPct val="0"/>
        </a:spcAft>
        <a:buClr>
          <a:schemeClr val="accent2"/>
        </a:buClr>
        <a:buFont typeface="Wingdings" pitchFamily="2" charset="2"/>
        <a:buChar char="§"/>
        <a:defRPr sz="1600">
          <a:solidFill>
            <a:schemeClr val="tx1"/>
          </a:solidFill>
          <a:latin typeface="+mn-lt"/>
        </a:defRPr>
      </a:lvl7pPr>
      <a:lvl8pPr marL="3464950" indent="-398399" algn="l" rtl="0" fontAlgn="base">
        <a:spcBef>
          <a:spcPct val="25000"/>
        </a:spcBef>
        <a:spcAft>
          <a:spcPct val="0"/>
        </a:spcAft>
        <a:buClr>
          <a:schemeClr val="accent2"/>
        </a:buClr>
        <a:buFont typeface="Wingdings" pitchFamily="2" charset="2"/>
        <a:buChar char="§"/>
        <a:defRPr sz="1600">
          <a:solidFill>
            <a:schemeClr val="tx1"/>
          </a:solidFill>
          <a:latin typeface="+mn-lt"/>
        </a:defRPr>
      </a:lvl8pPr>
      <a:lvl9pPr marL="3922075" indent="-398399" algn="l" rtl="0" fontAlgn="base">
        <a:spcBef>
          <a:spcPct val="25000"/>
        </a:spcBef>
        <a:spcAft>
          <a:spcPct val="0"/>
        </a:spcAft>
        <a:buClr>
          <a:schemeClr val="accent2"/>
        </a:buClr>
        <a:buFont typeface="Wingdings" pitchFamily="2" charset="2"/>
        <a:buChar char="§"/>
        <a:defRPr sz="1600">
          <a:solidFill>
            <a:schemeClr val="tx1"/>
          </a:solidFill>
          <a:latin typeface="+mn-lt"/>
        </a:defRPr>
      </a:lvl9pPr>
    </p:bodyStyle>
    <p:otherStyle>
      <a:defPPr>
        <a:defRPr lang="en-US"/>
      </a:defPPr>
      <a:lvl1pPr marL="0" algn="l" defTabSz="914251" rtl="0" eaLnBrk="1" latinLnBrk="0" hangingPunct="1">
        <a:defRPr sz="1800" kern="1200">
          <a:solidFill>
            <a:schemeClr val="tx1"/>
          </a:solidFill>
          <a:latin typeface="+mn-lt"/>
          <a:ea typeface="+mn-ea"/>
          <a:cs typeface="+mn-cs"/>
        </a:defRPr>
      </a:lvl1pPr>
      <a:lvl2pPr marL="457125" algn="l" defTabSz="914251" rtl="0" eaLnBrk="1" latinLnBrk="0" hangingPunct="1">
        <a:defRPr sz="1800" kern="1200">
          <a:solidFill>
            <a:schemeClr val="tx1"/>
          </a:solidFill>
          <a:latin typeface="+mn-lt"/>
          <a:ea typeface="+mn-ea"/>
          <a:cs typeface="+mn-cs"/>
        </a:defRPr>
      </a:lvl2pPr>
      <a:lvl3pPr marL="914251" algn="l" defTabSz="914251" rtl="0" eaLnBrk="1" latinLnBrk="0" hangingPunct="1">
        <a:defRPr sz="1800" kern="1200">
          <a:solidFill>
            <a:schemeClr val="tx1"/>
          </a:solidFill>
          <a:latin typeface="+mn-lt"/>
          <a:ea typeface="+mn-ea"/>
          <a:cs typeface="+mn-cs"/>
        </a:defRPr>
      </a:lvl3pPr>
      <a:lvl4pPr marL="1371376" algn="l" defTabSz="914251" rtl="0" eaLnBrk="1" latinLnBrk="0" hangingPunct="1">
        <a:defRPr sz="1800" kern="1200">
          <a:solidFill>
            <a:schemeClr val="tx1"/>
          </a:solidFill>
          <a:latin typeface="+mn-lt"/>
          <a:ea typeface="+mn-ea"/>
          <a:cs typeface="+mn-cs"/>
        </a:defRPr>
      </a:lvl4pPr>
      <a:lvl5pPr marL="1828505" algn="l" defTabSz="914251" rtl="0" eaLnBrk="1" latinLnBrk="0" hangingPunct="1">
        <a:defRPr sz="1800" kern="1200">
          <a:solidFill>
            <a:schemeClr val="tx1"/>
          </a:solidFill>
          <a:latin typeface="+mn-lt"/>
          <a:ea typeface="+mn-ea"/>
          <a:cs typeface="+mn-cs"/>
        </a:defRPr>
      </a:lvl5pPr>
      <a:lvl6pPr marL="2285630" algn="l" defTabSz="914251" rtl="0" eaLnBrk="1" latinLnBrk="0" hangingPunct="1">
        <a:defRPr sz="1800" kern="1200">
          <a:solidFill>
            <a:schemeClr val="tx1"/>
          </a:solidFill>
          <a:latin typeface="+mn-lt"/>
          <a:ea typeface="+mn-ea"/>
          <a:cs typeface="+mn-cs"/>
        </a:defRPr>
      </a:lvl6pPr>
      <a:lvl7pPr marL="2742755" algn="l" defTabSz="914251" rtl="0" eaLnBrk="1" latinLnBrk="0" hangingPunct="1">
        <a:defRPr sz="1800" kern="1200">
          <a:solidFill>
            <a:schemeClr val="tx1"/>
          </a:solidFill>
          <a:latin typeface="+mn-lt"/>
          <a:ea typeface="+mn-ea"/>
          <a:cs typeface="+mn-cs"/>
        </a:defRPr>
      </a:lvl7pPr>
      <a:lvl8pPr marL="3199881" algn="l" defTabSz="914251" rtl="0" eaLnBrk="1" latinLnBrk="0" hangingPunct="1">
        <a:defRPr sz="1800" kern="1200">
          <a:solidFill>
            <a:schemeClr val="tx1"/>
          </a:solidFill>
          <a:latin typeface="+mn-lt"/>
          <a:ea typeface="+mn-ea"/>
          <a:cs typeface="+mn-cs"/>
        </a:defRPr>
      </a:lvl8pPr>
      <a:lvl9pPr marL="3657005" algn="l" defTabSz="91425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48930" name="Rectangle 2"/>
          <p:cNvSpPr>
            <a:spLocks noGrp="1" noChangeArrowheads="1"/>
          </p:cNvSpPr>
          <p:nvPr>
            <p:ph type="title"/>
          </p:nvPr>
        </p:nvSpPr>
        <p:spPr bwMode="auto">
          <a:xfrm>
            <a:off x="838200" y="228600"/>
            <a:ext cx="8077200" cy="838200"/>
          </a:xfrm>
          <a:prstGeom prst="rect">
            <a:avLst/>
          </a:prstGeom>
          <a:noFill/>
          <a:ln w="9525">
            <a:noFill/>
            <a:miter lim="800000"/>
            <a:headEnd/>
            <a:tailEnd/>
          </a:ln>
          <a:effectLst/>
        </p:spPr>
        <p:txBody>
          <a:bodyPr vert="horz" wrap="square" lIns="91426" tIns="45712" rIns="91426" bIns="45712" numCol="1" anchor="t" anchorCtr="0" compatLnSpc="1">
            <a:prstTxWarp prst="textNoShape">
              <a:avLst/>
            </a:prstTxWarp>
          </a:bodyPr>
          <a:lstStyle/>
          <a:p>
            <a:pPr lvl="0"/>
            <a:r>
              <a:rPr lang="en-US" smtClean="0"/>
              <a:t>Click to edit Master title style</a:t>
            </a:r>
          </a:p>
        </p:txBody>
      </p:sp>
      <p:sp>
        <p:nvSpPr>
          <p:cNvPr id="1148931" name="Rectangle 3"/>
          <p:cNvSpPr>
            <a:spLocks noGrp="1" noChangeArrowheads="1"/>
          </p:cNvSpPr>
          <p:nvPr>
            <p:ph type="body" idx="1"/>
          </p:nvPr>
        </p:nvSpPr>
        <p:spPr bwMode="auto">
          <a:xfrm>
            <a:off x="838200" y="1295401"/>
            <a:ext cx="8077200" cy="5562600"/>
          </a:xfrm>
          <a:prstGeom prst="rect">
            <a:avLst/>
          </a:prstGeom>
          <a:noFill/>
          <a:ln w="9525">
            <a:noFill/>
            <a:miter lim="800000"/>
            <a:headEnd/>
            <a:tailEnd/>
          </a:ln>
          <a:effectLst/>
        </p:spPr>
        <p:txBody>
          <a:bodyPr vert="horz" wrap="square" lIns="91426" tIns="45712" rIns="91426" bIns="4571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470173730"/>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Lst>
  <p:timing>
    <p:tnLst>
      <p:par>
        <p:cTn id="1" dur="indefinite" restart="never" nodeType="tmRoot"/>
      </p:par>
    </p:tnLst>
  </p:timing>
  <p:txStyles>
    <p:titleStyle>
      <a:lvl1pPr algn="l" rtl="0" fontAlgn="base">
        <a:spcBef>
          <a:spcPct val="0"/>
        </a:spcBef>
        <a:spcAft>
          <a:spcPct val="0"/>
        </a:spcAft>
        <a:defRPr sz="3800">
          <a:solidFill>
            <a:srgbClr val="0000FF"/>
          </a:solidFill>
          <a:latin typeface="+mj-lt"/>
          <a:ea typeface="+mj-ea"/>
          <a:cs typeface="+mj-cs"/>
        </a:defRPr>
      </a:lvl1pPr>
      <a:lvl2pPr algn="l" rtl="0" fontAlgn="base">
        <a:spcBef>
          <a:spcPct val="0"/>
        </a:spcBef>
        <a:spcAft>
          <a:spcPct val="0"/>
        </a:spcAft>
        <a:defRPr sz="3800">
          <a:solidFill>
            <a:srgbClr val="0000FF"/>
          </a:solidFill>
          <a:latin typeface="Verdana" pitchFamily="34" charset="0"/>
        </a:defRPr>
      </a:lvl2pPr>
      <a:lvl3pPr algn="l" rtl="0" fontAlgn="base">
        <a:spcBef>
          <a:spcPct val="0"/>
        </a:spcBef>
        <a:spcAft>
          <a:spcPct val="0"/>
        </a:spcAft>
        <a:defRPr sz="3800">
          <a:solidFill>
            <a:srgbClr val="0000FF"/>
          </a:solidFill>
          <a:latin typeface="Verdana" pitchFamily="34" charset="0"/>
        </a:defRPr>
      </a:lvl3pPr>
      <a:lvl4pPr algn="l" rtl="0" fontAlgn="base">
        <a:spcBef>
          <a:spcPct val="0"/>
        </a:spcBef>
        <a:spcAft>
          <a:spcPct val="0"/>
        </a:spcAft>
        <a:defRPr sz="3800">
          <a:solidFill>
            <a:srgbClr val="0000FF"/>
          </a:solidFill>
          <a:latin typeface="Verdana" pitchFamily="34" charset="0"/>
        </a:defRPr>
      </a:lvl4pPr>
      <a:lvl5pPr algn="l" rtl="0" fontAlgn="base">
        <a:spcBef>
          <a:spcPct val="0"/>
        </a:spcBef>
        <a:spcAft>
          <a:spcPct val="0"/>
        </a:spcAft>
        <a:defRPr sz="3800">
          <a:solidFill>
            <a:srgbClr val="0000FF"/>
          </a:solidFill>
          <a:latin typeface="Verdana" pitchFamily="34" charset="0"/>
        </a:defRPr>
      </a:lvl5pPr>
      <a:lvl6pPr marL="457125" algn="l" rtl="0" fontAlgn="base">
        <a:spcBef>
          <a:spcPct val="0"/>
        </a:spcBef>
        <a:spcAft>
          <a:spcPct val="0"/>
        </a:spcAft>
        <a:defRPr sz="3800">
          <a:solidFill>
            <a:srgbClr val="0000FF"/>
          </a:solidFill>
          <a:latin typeface="Verdana" pitchFamily="34" charset="0"/>
        </a:defRPr>
      </a:lvl6pPr>
      <a:lvl7pPr marL="914251" algn="l" rtl="0" fontAlgn="base">
        <a:spcBef>
          <a:spcPct val="0"/>
        </a:spcBef>
        <a:spcAft>
          <a:spcPct val="0"/>
        </a:spcAft>
        <a:defRPr sz="3800">
          <a:solidFill>
            <a:srgbClr val="0000FF"/>
          </a:solidFill>
          <a:latin typeface="Verdana" pitchFamily="34" charset="0"/>
        </a:defRPr>
      </a:lvl7pPr>
      <a:lvl8pPr marL="1371376" algn="l" rtl="0" fontAlgn="base">
        <a:spcBef>
          <a:spcPct val="0"/>
        </a:spcBef>
        <a:spcAft>
          <a:spcPct val="0"/>
        </a:spcAft>
        <a:defRPr sz="3800">
          <a:solidFill>
            <a:srgbClr val="0000FF"/>
          </a:solidFill>
          <a:latin typeface="Verdana" pitchFamily="34" charset="0"/>
        </a:defRPr>
      </a:lvl8pPr>
      <a:lvl9pPr marL="1828505" algn="l" rtl="0" fontAlgn="base">
        <a:spcBef>
          <a:spcPct val="0"/>
        </a:spcBef>
        <a:spcAft>
          <a:spcPct val="0"/>
        </a:spcAft>
        <a:defRPr sz="3800">
          <a:solidFill>
            <a:srgbClr val="0000FF"/>
          </a:solidFill>
          <a:latin typeface="Verdana" pitchFamily="34" charset="0"/>
        </a:defRPr>
      </a:lvl9pPr>
    </p:titleStyle>
    <p:bodyStyle>
      <a:lvl1pPr marL="469824" indent="-469824" algn="l" rtl="0" fontAlgn="base">
        <a:spcBef>
          <a:spcPct val="20000"/>
        </a:spcBef>
        <a:spcAft>
          <a:spcPct val="0"/>
        </a:spcAft>
        <a:buClr>
          <a:schemeClr val="accent2"/>
        </a:buClr>
        <a:buFont typeface="Wingdings" pitchFamily="2" charset="2"/>
        <a:buChar char="o"/>
        <a:defRPr sz="2800">
          <a:solidFill>
            <a:schemeClr val="tx1"/>
          </a:solidFill>
          <a:latin typeface="+mn-lt"/>
          <a:ea typeface="+mn-ea"/>
          <a:cs typeface="+mn-cs"/>
        </a:defRPr>
      </a:lvl1pPr>
      <a:lvl2pPr marL="907901" indent="-436491" algn="l" rtl="0" fontAlgn="base">
        <a:spcBef>
          <a:spcPct val="20000"/>
        </a:spcBef>
        <a:spcAft>
          <a:spcPct val="0"/>
        </a:spcAft>
        <a:buClr>
          <a:schemeClr val="accent2"/>
        </a:buClr>
        <a:buFont typeface="Wingdings" pitchFamily="2" charset="2"/>
        <a:buChar char="n"/>
        <a:defRPr sz="2400">
          <a:solidFill>
            <a:schemeClr val="tx1"/>
          </a:solidFill>
          <a:latin typeface="+mn-lt"/>
        </a:defRPr>
      </a:lvl2pPr>
      <a:lvl3pPr marL="1304711" indent="-395224" algn="l" rtl="0" fontAlgn="base">
        <a:spcBef>
          <a:spcPct val="20000"/>
        </a:spcBef>
        <a:spcAft>
          <a:spcPct val="0"/>
        </a:spcAft>
        <a:buClr>
          <a:schemeClr val="accent2"/>
        </a:buClr>
        <a:buFont typeface="Wingdings" pitchFamily="2" charset="2"/>
        <a:buChar char="o"/>
        <a:defRPr sz="2000">
          <a:solidFill>
            <a:schemeClr val="tx1"/>
          </a:solidFill>
          <a:latin typeface="+mn-lt"/>
        </a:defRPr>
      </a:lvl3pPr>
      <a:lvl4pPr marL="1693589" indent="-387286" algn="l" rtl="0" fontAlgn="base">
        <a:spcBef>
          <a:spcPct val="20000"/>
        </a:spcBef>
        <a:spcAft>
          <a:spcPct val="0"/>
        </a:spcAft>
        <a:buClr>
          <a:schemeClr val="accent2"/>
        </a:buClr>
        <a:buFont typeface="Wingdings" pitchFamily="2" charset="2"/>
        <a:buChar char="n"/>
        <a:defRPr sz="1600">
          <a:solidFill>
            <a:schemeClr val="tx1"/>
          </a:solidFill>
          <a:latin typeface="+mn-lt"/>
        </a:defRPr>
      </a:lvl4pPr>
      <a:lvl5pPr marL="2093573" indent="-398399" algn="l" rtl="0" fontAlgn="base">
        <a:spcBef>
          <a:spcPct val="25000"/>
        </a:spcBef>
        <a:spcAft>
          <a:spcPct val="0"/>
        </a:spcAft>
        <a:buClr>
          <a:schemeClr val="accent2"/>
        </a:buClr>
        <a:buFont typeface="Wingdings" pitchFamily="2" charset="2"/>
        <a:buChar char="§"/>
        <a:defRPr sz="1600">
          <a:solidFill>
            <a:schemeClr val="tx1"/>
          </a:solidFill>
          <a:latin typeface="+mn-lt"/>
        </a:defRPr>
      </a:lvl5pPr>
      <a:lvl6pPr marL="2550700" indent="-398399" algn="l" rtl="0" fontAlgn="base">
        <a:spcBef>
          <a:spcPct val="25000"/>
        </a:spcBef>
        <a:spcAft>
          <a:spcPct val="0"/>
        </a:spcAft>
        <a:buClr>
          <a:schemeClr val="accent2"/>
        </a:buClr>
        <a:buFont typeface="Wingdings" pitchFamily="2" charset="2"/>
        <a:buChar char="§"/>
        <a:defRPr sz="1600">
          <a:solidFill>
            <a:schemeClr val="tx1"/>
          </a:solidFill>
          <a:latin typeface="+mn-lt"/>
        </a:defRPr>
      </a:lvl6pPr>
      <a:lvl7pPr marL="3007824" indent="-398399" algn="l" rtl="0" fontAlgn="base">
        <a:spcBef>
          <a:spcPct val="25000"/>
        </a:spcBef>
        <a:spcAft>
          <a:spcPct val="0"/>
        </a:spcAft>
        <a:buClr>
          <a:schemeClr val="accent2"/>
        </a:buClr>
        <a:buFont typeface="Wingdings" pitchFamily="2" charset="2"/>
        <a:buChar char="§"/>
        <a:defRPr sz="1600">
          <a:solidFill>
            <a:schemeClr val="tx1"/>
          </a:solidFill>
          <a:latin typeface="+mn-lt"/>
        </a:defRPr>
      </a:lvl7pPr>
      <a:lvl8pPr marL="3464950" indent="-398399" algn="l" rtl="0" fontAlgn="base">
        <a:spcBef>
          <a:spcPct val="25000"/>
        </a:spcBef>
        <a:spcAft>
          <a:spcPct val="0"/>
        </a:spcAft>
        <a:buClr>
          <a:schemeClr val="accent2"/>
        </a:buClr>
        <a:buFont typeface="Wingdings" pitchFamily="2" charset="2"/>
        <a:buChar char="§"/>
        <a:defRPr sz="1600">
          <a:solidFill>
            <a:schemeClr val="tx1"/>
          </a:solidFill>
          <a:latin typeface="+mn-lt"/>
        </a:defRPr>
      </a:lvl8pPr>
      <a:lvl9pPr marL="3922075" indent="-398399" algn="l" rtl="0" fontAlgn="base">
        <a:spcBef>
          <a:spcPct val="25000"/>
        </a:spcBef>
        <a:spcAft>
          <a:spcPct val="0"/>
        </a:spcAft>
        <a:buClr>
          <a:schemeClr val="accent2"/>
        </a:buClr>
        <a:buFont typeface="Wingdings" pitchFamily="2" charset="2"/>
        <a:buChar char="§"/>
        <a:defRPr sz="1600">
          <a:solidFill>
            <a:schemeClr val="tx1"/>
          </a:solidFill>
          <a:latin typeface="+mn-lt"/>
        </a:defRPr>
      </a:lvl9pPr>
    </p:bodyStyle>
    <p:otherStyle>
      <a:defPPr>
        <a:defRPr lang="en-US"/>
      </a:defPPr>
      <a:lvl1pPr marL="0" algn="l" defTabSz="914251" rtl="0" eaLnBrk="1" latinLnBrk="0" hangingPunct="1">
        <a:defRPr sz="1800" kern="1200">
          <a:solidFill>
            <a:schemeClr val="tx1"/>
          </a:solidFill>
          <a:latin typeface="+mn-lt"/>
          <a:ea typeface="+mn-ea"/>
          <a:cs typeface="+mn-cs"/>
        </a:defRPr>
      </a:lvl1pPr>
      <a:lvl2pPr marL="457125" algn="l" defTabSz="914251" rtl="0" eaLnBrk="1" latinLnBrk="0" hangingPunct="1">
        <a:defRPr sz="1800" kern="1200">
          <a:solidFill>
            <a:schemeClr val="tx1"/>
          </a:solidFill>
          <a:latin typeface="+mn-lt"/>
          <a:ea typeface="+mn-ea"/>
          <a:cs typeface="+mn-cs"/>
        </a:defRPr>
      </a:lvl2pPr>
      <a:lvl3pPr marL="914251" algn="l" defTabSz="914251" rtl="0" eaLnBrk="1" latinLnBrk="0" hangingPunct="1">
        <a:defRPr sz="1800" kern="1200">
          <a:solidFill>
            <a:schemeClr val="tx1"/>
          </a:solidFill>
          <a:latin typeface="+mn-lt"/>
          <a:ea typeface="+mn-ea"/>
          <a:cs typeface="+mn-cs"/>
        </a:defRPr>
      </a:lvl3pPr>
      <a:lvl4pPr marL="1371376" algn="l" defTabSz="914251" rtl="0" eaLnBrk="1" latinLnBrk="0" hangingPunct="1">
        <a:defRPr sz="1800" kern="1200">
          <a:solidFill>
            <a:schemeClr val="tx1"/>
          </a:solidFill>
          <a:latin typeface="+mn-lt"/>
          <a:ea typeface="+mn-ea"/>
          <a:cs typeface="+mn-cs"/>
        </a:defRPr>
      </a:lvl4pPr>
      <a:lvl5pPr marL="1828505" algn="l" defTabSz="914251" rtl="0" eaLnBrk="1" latinLnBrk="0" hangingPunct="1">
        <a:defRPr sz="1800" kern="1200">
          <a:solidFill>
            <a:schemeClr val="tx1"/>
          </a:solidFill>
          <a:latin typeface="+mn-lt"/>
          <a:ea typeface="+mn-ea"/>
          <a:cs typeface="+mn-cs"/>
        </a:defRPr>
      </a:lvl5pPr>
      <a:lvl6pPr marL="2285630" algn="l" defTabSz="914251" rtl="0" eaLnBrk="1" latinLnBrk="0" hangingPunct="1">
        <a:defRPr sz="1800" kern="1200">
          <a:solidFill>
            <a:schemeClr val="tx1"/>
          </a:solidFill>
          <a:latin typeface="+mn-lt"/>
          <a:ea typeface="+mn-ea"/>
          <a:cs typeface="+mn-cs"/>
        </a:defRPr>
      </a:lvl6pPr>
      <a:lvl7pPr marL="2742755" algn="l" defTabSz="914251" rtl="0" eaLnBrk="1" latinLnBrk="0" hangingPunct="1">
        <a:defRPr sz="1800" kern="1200">
          <a:solidFill>
            <a:schemeClr val="tx1"/>
          </a:solidFill>
          <a:latin typeface="+mn-lt"/>
          <a:ea typeface="+mn-ea"/>
          <a:cs typeface="+mn-cs"/>
        </a:defRPr>
      </a:lvl7pPr>
      <a:lvl8pPr marL="3199881" algn="l" defTabSz="914251" rtl="0" eaLnBrk="1" latinLnBrk="0" hangingPunct="1">
        <a:defRPr sz="1800" kern="1200">
          <a:solidFill>
            <a:schemeClr val="tx1"/>
          </a:solidFill>
          <a:latin typeface="+mn-lt"/>
          <a:ea typeface="+mn-ea"/>
          <a:cs typeface="+mn-cs"/>
        </a:defRPr>
      </a:lvl8pPr>
      <a:lvl9pPr marL="3657005" algn="l" defTabSz="91425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48930" name="Rectangle 2"/>
          <p:cNvSpPr>
            <a:spLocks noGrp="1" noChangeArrowheads="1"/>
          </p:cNvSpPr>
          <p:nvPr>
            <p:ph type="title"/>
          </p:nvPr>
        </p:nvSpPr>
        <p:spPr bwMode="auto">
          <a:xfrm>
            <a:off x="838200" y="228600"/>
            <a:ext cx="8077200" cy="838200"/>
          </a:xfrm>
          <a:prstGeom prst="rect">
            <a:avLst/>
          </a:prstGeom>
          <a:noFill/>
          <a:ln w="9525">
            <a:noFill/>
            <a:miter lim="800000"/>
            <a:headEnd/>
            <a:tailEnd/>
          </a:ln>
          <a:effectLst/>
        </p:spPr>
        <p:txBody>
          <a:bodyPr vert="horz" wrap="square" lIns="91426" tIns="45712" rIns="91426" bIns="45712" numCol="1" anchor="t" anchorCtr="0" compatLnSpc="1">
            <a:prstTxWarp prst="textNoShape">
              <a:avLst/>
            </a:prstTxWarp>
          </a:bodyPr>
          <a:lstStyle/>
          <a:p>
            <a:pPr lvl="0"/>
            <a:r>
              <a:rPr lang="en-US" smtClean="0"/>
              <a:t>Click to edit Master title style</a:t>
            </a:r>
          </a:p>
        </p:txBody>
      </p:sp>
      <p:sp>
        <p:nvSpPr>
          <p:cNvPr id="1148931" name="Rectangle 3"/>
          <p:cNvSpPr>
            <a:spLocks noGrp="1" noChangeArrowheads="1"/>
          </p:cNvSpPr>
          <p:nvPr>
            <p:ph type="body" idx="1"/>
          </p:nvPr>
        </p:nvSpPr>
        <p:spPr bwMode="auto">
          <a:xfrm>
            <a:off x="838200" y="1295401"/>
            <a:ext cx="8077200" cy="5562600"/>
          </a:xfrm>
          <a:prstGeom prst="rect">
            <a:avLst/>
          </a:prstGeom>
          <a:noFill/>
          <a:ln w="9525">
            <a:noFill/>
            <a:miter lim="800000"/>
            <a:headEnd/>
            <a:tailEnd/>
          </a:ln>
          <a:effectLst/>
        </p:spPr>
        <p:txBody>
          <a:bodyPr vert="horz" wrap="square" lIns="91426" tIns="45712" rIns="91426" bIns="4571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944363628"/>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Lst>
  <p:timing>
    <p:tnLst>
      <p:par>
        <p:cTn id="1" dur="indefinite" restart="never" nodeType="tmRoot"/>
      </p:par>
    </p:tnLst>
  </p:timing>
  <p:txStyles>
    <p:titleStyle>
      <a:lvl1pPr algn="l" rtl="0" fontAlgn="base">
        <a:spcBef>
          <a:spcPct val="0"/>
        </a:spcBef>
        <a:spcAft>
          <a:spcPct val="0"/>
        </a:spcAft>
        <a:defRPr sz="3800">
          <a:solidFill>
            <a:srgbClr val="0000FF"/>
          </a:solidFill>
          <a:latin typeface="+mj-lt"/>
          <a:ea typeface="+mj-ea"/>
          <a:cs typeface="+mj-cs"/>
        </a:defRPr>
      </a:lvl1pPr>
      <a:lvl2pPr algn="l" rtl="0" fontAlgn="base">
        <a:spcBef>
          <a:spcPct val="0"/>
        </a:spcBef>
        <a:spcAft>
          <a:spcPct val="0"/>
        </a:spcAft>
        <a:defRPr sz="3800">
          <a:solidFill>
            <a:srgbClr val="0000FF"/>
          </a:solidFill>
          <a:latin typeface="Verdana" pitchFamily="34" charset="0"/>
        </a:defRPr>
      </a:lvl2pPr>
      <a:lvl3pPr algn="l" rtl="0" fontAlgn="base">
        <a:spcBef>
          <a:spcPct val="0"/>
        </a:spcBef>
        <a:spcAft>
          <a:spcPct val="0"/>
        </a:spcAft>
        <a:defRPr sz="3800">
          <a:solidFill>
            <a:srgbClr val="0000FF"/>
          </a:solidFill>
          <a:latin typeface="Verdana" pitchFamily="34" charset="0"/>
        </a:defRPr>
      </a:lvl3pPr>
      <a:lvl4pPr algn="l" rtl="0" fontAlgn="base">
        <a:spcBef>
          <a:spcPct val="0"/>
        </a:spcBef>
        <a:spcAft>
          <a:spcPct val="0"/>
        </a:spcAft>
        <a:defRPr sz="3800">
          <a:solidFill>
            <a:srgbClr val="0000FF"/>
          </a:solidFill>
          <a:latin typeface="Verdana" pitchFamily="34" charset="0"/>
        </a:defRPr>
      </a:lvl4pPr>
      <a:lvl5pPr algn="l" rtl="0" fontAlgn="base">
        <a:spcBef>
          <a:spcPct val="0"/>
        </a:spcBef>
        <a:spcAft>
          <a:spcPct val="0"/>
        </a:spcAft>
        <a:defRPr sz="3800">
          <a:solidFill>
            <a:srgbClr val="0000FF"/>
          </a:solidFill>
          <a:latin typeface="Verdana" pitchFamily="34" charset="0"/>
        </a:defRPr>
      </a:lvl5pPr>
      <a:lvl6pPr marL="457125" algn="l" rtl="0" fontAlgn="base">
        <a:spcBef>
          <a:spcPct val="0"/>
        </a:spcBef>
        <a:spcAft>
          <a:spcPct val="0"/>
        </a:spcAft>
        <a:defRPr sz="3800">
          <a:solidFill>
            <a:srgbClr val="0000FF"/>
          </a:solidFill>
          <a:latin typeface="Verdana" pitchFamily="34" charset="0"/>
        </a:defRPr>
      </a:lvl6pPr>
      <a:lvl7pPr marL="914251" algn="l" rtl="0" fontAlgn="base">
        <a:spcBef>
          <a:spcPct val="0"/>
        </a:spcBef>
        <a:spcAft>
          <a:spcPct val="0"/>
        </a:spcAft>
        <a:defRPr sz="3800">
          <a:solidFill>
            <a:srgbClr val="0000FF"/>
          </a:solidFill>
          <a:latin typeface="Verdana" pitchFamily="34" charset="0"/>
        </a:defRPr>
      </a:lvl7pPr>
      <a:lvl8pPr marL="1371376" algn="l" rtl="0" fontAlgn="base">
        <a:spcBef>
          <a:spcPct val="0"/>
        </a:spcBef>
        <a:spcAft>
          <a:spcPct val="0"/>
        </a:spcAft>
        <a:defRPr sz="3800">
          <a:solidFill>
            <a:srgbClr val="0000FF"/>
          </a:solidFill>
          <a:latin typeface="Verdana" pitchFamily="34" charset="0"/>
        </a:defRPr>
      </a:lvl8pPr>
      <a:lvl9pPr marL="1828505" algn="l" rtl="0" fontAlgn="base">
        <a:spcBef>
          <a:spcPct val="0"/>
        </a:spcBef>
        <a:spcAft>
          <a:spcPct val="0"/>
        </a:spcAft>
        <a:defRPr sz="3800">
          <a:solidFill>
            <a:srgbClr val="0000FF"/>
          </a:solidFill>
          <a:latin typeface="Verdana" pitchFamily="34" charset="0"/>
        </a:defRPr>
      </a:lvl9pPr>
    </p:titleStyle>
    <p:bodyStyle>
      <a:lvl1pPr marL="469824" indent="-469824" algn="l" rtl="0" fontAlgn="base">
        <a:spcBef>
          <a:spcPct val="20000"/>
        </a:spcBef>
        <a:spcAft>
          <a:spcPct val="0"/>
        </a:spcAft>
        <a:buClr>
          <a:schemeClr val="accent2"/>
        </a:buClr>
        <a:buFont typeface="Wingdings" pitchFamily="2" charset="2"/>
        <a:buChar char="o"/>
        <a:defRPr sz="2800">
          <a:solidFill>
            <a:schemeClr val="tx1"/>
          </a:solidFill>
          <a:latin typeface="+mn-lt"/>
          <a:ea typeface="+mn-ea"/>
          <a:cs typeface="+mn-cs"/>
        </a:defRPr>
      </a:lvl1pPr>
      <a:lvl2pPr marL="907901" indent="-436491" algn="l" rtl="0" fontAlgn="base">
        <a:spcBef>
          <a:spcPct val="20000"/>
        </a:spcBef>
        <a:spcAft>
          <a:spcPct val="0"/>
        </a:spcAft>
        <a:buClr>
          <a:schemeClr val="accent2"/>
        </a:buClr>
        <a:buFont typeface="Wingdings" pitchFamily="2" charset="2"/>
        <a:buChar char="n"/>
        <a:defRPr sz="2400">
          <a:solidFill>
            <a:schemeClr val="tx1"/>
          </a:solidFill>
          <a:latin typeface="+mn-lt"/>
        </a:defRPr>
      </a:lvl2pPr>
      <a:lvl3pPr marL="1304711" indent="-395224" algn="l" rtl="0" fontAlgn="base">
        <a:spcBef>
          <a:spcPct val="20000"/>
        </a:spcBef>
        <a:spcAft>
          <a:spcPct val="0"/>
        </a:spcAft>
        <a:buClr>
          <a:schemeClr val="accent2"/>
        </a:buClr>
        <a:buFont typeface="Wingdings" pitchFamily="2" charset="2"/>
        <a:buChar char="o"/>
        <a:defRPr sz="2000">
          <a:solidFill>
            <a:schemeClr val="tx1"/>
          </a:solidFill>
          <a:latin typeface="+mn-lt"/>
        </a:defRPr>
      </a:lvl3pPr>
      <a:lvl4pPr marL="1693589" indent="-387286" algn="l" rtl="0" fontAlgn="base">
        <a:spcBef>
          <a:spcPct val="20000"/>
        </a:spcBef>
        <a:spcAft>
          <a:spcPct val="0"/>
        </a:spcAft>
        <a:buClr>
          <a:schemeClr val="accent2"/>
        </a:buClr>
        <a:buFont typeface="Wingdings" pitchFamily="2" charset="2"/>
        <a:buChar char="n"/>
        <a:defRPr sz="1600">
          <a:solidFill>
            <a:schemeClr val="tx1"/>
          </a:solidFill>
          <a:latin typeface="+mn-lt"/>
        </a:defRPr>
      </a:lvl4pPr>
      <a:lvl5pPr marL="2093573" indent="-398399" algn="l" rtl="0" fontAlgn="base">
        <a:spcBef>
          <a:spcPct val="25000"/>
        </a:spcBef>
        <a:spcAft>
          <a:spcPct val="0"/>
        </a:spcAft>
        <a:buClr>
          <a:schemeClr val="accent2"/>
        </a:buClr>
        <a:buFont typeface="Wingdings" pitchFamily="2" charset="2"/>
        <a:buChar char="§"/>
        <a:defRPr sz="1600">
          <a:solidFill>
            <a:schemeClr val="tx1"/>
          </a:solidFill>
          <a:latin typeface="+mn-lt"/>
        </a:defRPr>
      </a:lvl5pPr>
      <a:lvl6pPr marL="2550700" indent="-398399" algn="l" rtl="0" fontAlgn="base">
        <a:spcBef>
          <a:spcPct val="25000"/>
        </a:spcBef>
        <a:spcAft>
          <a:spcPct val="0"/>
        </a:spcAft>
        <a:buClr>
          <a:schemeClr val="accent2"/>
        </a:buClr>
        <a:buFont typeface="Wingdings" pitchFamily="2" charset="2"/>
        <a:buChar char="§"/>
        <a:defRPr sz="1600">
          <a:solidFill>
            <a:schemeClr val="tx1"/>
          </a:solidFill>
          <a:latin typeface="+mn-lt"/>
        </a:defRPr>
      </a:lvl6pPr>
      <a:lvl7pPr marL="3007824" indent="-398399" algn="l" rtl="0" fontAlgn="base">
        <a:spcBef>
          <a:spcPct val="25000"/>
        </a:spcBef>
        <a:spcAft>
          <a:spcPct val="0"/>
        </a:spcAft>
        <a:buClr>
          <a:schemeClr val="accent2"/>
        </a:buClr>
        <a:buFont typeface="Wingdings" pitchFamily="2" charset="2"/>
        <a:buChar char="§"/>
        <a:defRPr sz="1600">
          <a:solidFill>
            <a:schemeClr val="tx1"/>
          </a:solidFill>
          <a:latin typeface="+mn-lt"/>
        </a:defRPr>
      </a:lvl7pPr>
      <a:lvl8pPr marL="3464950" indent="-398399" algn="l" rtl="0" fontAlgn="base">
        <a:spcBef>
          <a:spcPct val="25000"/>
        </a:spcBef>
        <a:spcAft>
          <a:spcPct val="0"/>
        </a:spcAft>
        <a:buClr>
          <a:schemeClr val="accent2"/>
        </a:buClr>
        <a:buFont typeface="Wingdings" pitchFamily="2" charset="2"/>
        <a:buChar char="§"/>
        <a:defRPr sz="1600">
          <a:solidFill>
            <a:schemeClr val="tx1"/>
          </a:solidFill>
          <a:latin typeface="+mn-lt"/>
        </a:defRPr>
      </a:lvl8pPr>
      <a:lvl9pPr marL="3922075" indent="-398399" algn="l" rtl="0" fontAlgn="base">
        <a:spcBef>
          <a:spcPct val="25000"/>
        </a:spcBef>
        <a:spcAft>
          <a:spcPct val="0"/>
        </a:spcAft>
        <a:buClr>
          <a:schemeClr val="accent2"/>
        </a:buClr>
        <a:buFont typeface="Wingdings" pitchFamily="2" charset="2"/>
        <a:buChar char="§"/>
        <a:defRPr sz="1600">
          <a:solidFill>
            <a:schemeClr val="tx1"/>
          </a:solidFill>
          <a:latin typeface="+mn-lt"/>
        </a:defRPr>
      </a:lvl9pPr>
    </p:bodyStyle>
    <p:otherStyle>
      <a:defPPr>
        <a:defRPr lang="en-US"/>
      </a:defPPr>
      <a:lvl1pPr marL="0" algn="l" defTabSz="914251" rtl="0" eaLnBrk="1" latinLnBrk="0" hangingPunct="1">
        <a:defRPr sz="1800" kern="1200">
          <a:solidFill>
            <a:schemeClr val="tx1"/>
          </a:solidFill>
          <a:latin typeface="+mn-lt"/>
          <a:ea typeface="+mn-ea"/>
          <a:cs typeface="+mn-cs"/>
        </a:defRPr>
      </a:lvl1pPr>
      <a:lvl2pPr marL="457125" algn="l" defTabSz="914251" rtl="0" eaLnBrk="1" latinLnBrk="0" hangingPunct="1">
        <a:defRPr sz="1800" kern="1200">
          <a:solidFill>
            <a:schemeClr val="tx1"/>
          </a:solidFill>
          <a:latin typeface="+mn-lt"/>
          <a:ea typeface="+mn-ea"/>
          <a:cs typeface="+mn-cs"/>
        </a:defRPr>
      </a:lvl2pPr>
      <a:lvl3pPr marL="914251" algn="l" defTabSz="914251" rtl="0" eaLnBrk="1" latinLnBrk="0" hangingPunct="1">
        <a:defRPr sz="1800" kern="1200">
          <a:solidFill>
            <a:schemeClr val="tx1"/>
          </a:solidFill>
          <a:latin typeface="+mn-lt"/>
          <a:ea typeface="+mn-ea"/>
          <a:cs typeface="+mn-cs"/>
        </a:defRPr>
      </a:lvl3pPr>
      <a:lvl4pPr marL="1371376" algn="l" defTabSz="914251" rtl="0" eaLnBrk="1" latinLnBrk="0" hangingPunct="1">
        <a:defRPr sz="1800" kern="1200">
          <a:solidFill>
            <a:schemeClr val="tx1"/>
          </a:solidFill>
          <a:latin typeface="+mn-lt"/>
          <a:ea typeface="+mn-ea"/>
          <a:cs typeface="+mn-cs"/>
        </a:defRPr>
      </a:lvl4pPr>
      <a:lvl5pPr marL="1828505" algn="l" defTabSz="914251" rtl="0" eaLnBrk="1" latinLnBrk="0" hangingPunct="1">
        <a:defRPr sz="1800" kern="1200">
          <a:solidFill>
            <a:schemeClr val="tx1"/>
          </a:solidFill>
          <a:latin typeface="+mn-lt"/>
          <a:ea typeface="+mn-ea"/>
          <a:cs typeface="+mn-cs"/>
        </a:defRPr>
      </a:lvl5pPr>
      <a:lvl6pPr marL="2285630" algn="l" defTabSz="914251" rtl="0" eaLnBrk="1" latinLnBrk="0" hangingPunct="1">
        <a:defRPr sz="1800" kern="1200">
          <a:solidFill>
            <a:schemeClr val="tx1"/>
          </a:solidFill>
          <a:latin typeface="+mn-lt"/>
          <a:ea typeface="+mn-ea"/>
          <a:cs typeface="+mn-cs"/>
        </a:defRPr>
      </a:lvl6pPr>
      <a:lvl7pPr marL="2742755" algn="l" defTabSz="914251" rtl="0" eaLnBrk="1" latinLnBrk="0" hangingPunct="1">
        <a:defRPr sz="1800" kern="1200">
          <a:solidFill>
            <a:schemeClr val="tx1"/>
          </a:solidFill>
          <a:latin typeface="+mn-lt"/>
          <a:ea typeface="+mn-ea"/>
          <a:cs typeface="+mn-cs"/>
        </a:defRPr>
      </a:lvl7pPr>
      <a:lvl8pPr marL="3199881" algn="l" defTabSz="914251" rtl="0" eaLnBrk="1" latinLnBrk="0" hangingPunct="1">
        <a:defRPr sz="1800" kern="1200">
          <a:solidFill>
            <a:schemeClr val="tx1"/>
          </a:solidFill>
          <a:latin typeface="+mn-lt"/>
          <a:ea typeface="+mn-ea"/>
          <a:cs typeface="+mn-cs"/>
        </a:defRPr>
      </a:lvl8pPr>
      <a:lvl9pPr marL="3657005" algn="l" defTabSz="914251"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8252E"/>
        </a:solidFill>
        <a:effectLst/>
      </p:bgPr>
    </p:bg>
    <p:spTree>
      <p:nvGrpSpPr>
        <p:cNvPr id="1" name=""/>
        <p:cNvGrpSpPr/>
        <p:nvPr/>
      </p:nvGrpSpPr>
      <p:grpSpPr>
        <a:xfrm>
          <a:off x="0" y="0"/>
          <a:ext cx="0" cy="0"/>
          <a:chOff x="0" y="0"/>
          <a:chExt cx="0" cy="0"/>
        </a:xfrm>
      </p:grpSpPr>
      <p:sp>
        <p:nvSpPr>
          <p:cNvPr id="12" name="Rectangle 11"/>
          <p:cNvSpPr/>
          <p:nvPr userDrawn="1"/>
        </p:nvSpPr>
        <p:spPr>
          <a:xfrm>
            <a:off x="0" y="733428"/>
            <a:ext cx="9144000" cy="5832527"/>
          </a:xfrm>
          <a:prstGeom prst="rect">
            <a:avLst/>
          </a:prstGeom>
          <a:gradFill>
            <a:gsLst>
              <a:gs pos="0">
                <a:srgbClr val="08252E"/>
              </a:gs>
              <a:gs pos="47000">
                <a:schemeClr val="tx1">
                  <a:lumMod val="50000"/>
                </a:schemeClr>
              </a:gs>
              <a:gs pos="100000">
                <a:srgbClr val="08252E"/>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defTabSz="914019" eaLnBrk="1" fontAlgn="auto" hangingPunct="1">
              <a:spcBef>
                <a:spcPts val="0"/>
              </a:spcBef>
              <a:spcAft>
                <a:spcPts val="0"/>
              </a:spcAft>
            </a:pPr>
            <a:endParaRPr lang="en-US" sz="1900" dirty="0" smtClean="0">
              <a:solidFill>
                <a:srgbClr val="FFFFFF"/>
              </a:solidFill>
              <a:latin typeface="Arial"/>
            </a:endParaRPr>
          </a:p>
        </p:txBody>
      </p:sp>
      <p:sp>
        <p:nvSpPr>
          <p:cNvPr id="2" name="Title Placeholder 1"/>
          <p:cNvSpPr>
            <a:spLocks noGrp="1"/>
          </p:cNvSpPr>
          <p:nvPr>
            <p:ph type="title"/>
          </p:nvPr>
        </p:nvSpPr>
        <p:spPr>
          <a:xfrm>
            <a:off x="229701" y="432215"/>
            <a:ext cx="8580924" cy="838200"/>
          </a:xfrm>
          <a:prstGeom prst="rect">
            <a:avLst/>
          </a:prstGeom>
        </p:spPr>
        <p:txBody>
          <a:bodyPr vert="horz" lIns="82256" tIns="45701" rIns="82256" bIns="45701" rtlCol="0" anchor="b" anchorCtr="0">
            <a:noAutofit/>
          </a:bodyPr>
          <a:lstStyle/>
          <a:p>
            <a:r>
              <a:rPr lang="en-US" dirty="0" smtClean="0"/>
              <a:t>Slide Title Goes Here</a:t>
            </a:r>
            <a:endParaRPr lang="en-US" dirty="0"/>
          </a:p>
        </p:txBody>
      </p:sp>
      <p:sp>
        <p:nvSpPr>
          <p:cNvPr id="3" name="Text Placeholder 2"/>
          <p:cNvSpPr>
            <a:spLocks noGrp="1"/>
          </p:cNvSpPr>
          <p:nvPr>
            <p:ph type="body" idx="1"/>
          </p:nvPr>
        </p:nvSpPr>
        <p:spPr>
          <a:xfrm>
            <a:off x="229701" y="1339750"/>
            <a:ext cx="8580924" cy="4965699"/>
          </a:xfrm>
          <a:prstGeom prst="rect">
            <a:avLst/>
          </a:prstGeom>
        </p:spPr>
        <p:txBody>
          <a:bodyPr vert="horz" lIns="91400" tIns="45701" rIns="91400" bIns="45701" rtlCol="0">
            <a:norm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73942258"/>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txStyles>
    <p:titleStyle>
      <a:lvl1pPr algn="l" defTabSz="914019" rtl="0" eaLnBrk="1" latinLnBrk="0" hangingPunct="1">
        <a:lnSpc>
          <a:spcPct val="80000"/>
        </a:lnSpc>
        <a:spcBef>
          <a:spcPct val="0"/>
        </a:spcBef>
        <a:buNone/>
        <a:defRPr lang="en-US" sz="4000" b="0" kern="1200" spc="0" baseline="0" dirty="0">
          <a:solidFill>
            <a:srgbClr val="FFC000"/>
          </a:solidFill>
          <a:latin typeface="+mj-lt"/>
          <a:ea typeface="+mj-ea"/>
          <a:cs typeface="+mj-cs"/>
        </a:defRPr>
      </a:lvl1pPr>
    </p:titleStyle>
    <p:bodyStyle>
      <a:lvl1pPr marL="228507" indent="-228507" algn="l" defTabSz="914019" rtl="0" eaLnBrk="1" latinLnBrk="0" hangingPunct="1">
        <a:lnSpc>
          <a:spcPct val="95000"/>
        </a:lnSpc>
        <a:spcBef>
          <a:spcPts val="1440"/>
        </a:spcBef>
        <a:buClr>
          <a:srgbClr val="4DCAFF"/>
        </a:buClr>
        <a:buSzPct val="90000"/>
        <a:buFont typeface="Arial" pitchFamily="34" charset="0"/>
        <a:buChar char="•"/>
        <a:tabLst/>
        <a:defRPr lang="en-US" sz="3200" kern="1200" dirty="0" smtClean="0">
          <a:solidFill>
            <a:schemeClr val="bg1"/>
          </a:solidFill>
          <a:latin typeface="+mj-lt"/>
          <a:ea typeface="+mn-ea"/>
          <a:cs typeface="+mn-cs"/>
        </a:defRPr>
      </a:lvl1pPr>
      <a:lvl2pPr marL="406240" indent="0" algn="l" defTabSz="914019" rtl="0" eaLnBrk="1" latinLnBrk="0" hangingPunct="1">
        <a:lnSpc>
          <a:spcPct val="95000"/>
        </a:lnSpc>
        <a:spcBef>
          <a:spcPts val="840"/>
        </a:spcBef>
        <a:buClr>
          <a:schemeClr val="tx2"/>
        </a:buClr>
        <a:buFontTx/>
        <a:buNone/>
        <a:defRPr lang="en-US" sz="2800" kern="1200" dirty="0" smtClean="0">
          <a:solidFill>
            <a:schemeClr val="bg1"/>
          </a:solidFill>
          <a:latin typeface="+mj-lt"/>
          <a:ea typeface="+mn-ea"/>
          <a:cs typeface="+mn-cs"/>
        </a:defRPr>
      </a:lvl2pPr>
      <a:lvl3pPr marL="571260" indent="-1588" algn="l" defTabSz="914019" rtl="0" eaLnBrk="1" latinLnBrk="0" hangingPunct="1">
        <a:lnSpc>
          <a:spcPct val="95000"/>
        </a:lnSpc>
        <a:spcBef>
          <a:spcPts val="840"/>
        </a:spcBef>
        <a:buFont typeface="Arial" pitchFamily="34" charset="0"/>
        <a:buNone/>
        <a:defRPr lang="en-US" sz="2400" kern="1200" dirty="0" smtClean="0">
          <a:solidFill>
            <a:schemeClr val="bg1"/>
          </a:solidFill>
          <a:latin typeface="+mj-lt"/>
          <a:ea typeface="+mn-ea"/>
          <a:cs typeface="+mn-cs"/>
        </a:defRPr>
      </a:lvl3pPr>
      <a:lvl4pPr marL="688693" indent="0" algn="l" defTabSz="914019" rtl="0" eaLnBrk="1" latinLnBrk="0" hangingPunct="1">
        <a:lnSpc>
          <a:spcPct val="95000"/>
        </a:lnSpc>
        <a:spcBef>
          <a:spcPts val="840"/>
        </a:spcBef>
        <a:buFont typeface="Arial" pitchFamily="34" charset="0"/>
        <a:buNone/>
        <a:defRPr lang="en-US" sz="2000" kern="1200" dirty="0" smtClean="0">
          <a:solidFill>
            <a:schemeClr val="bg1"/>
          </a:solidFill>
          <a:latin typeface="+mj-lt"/>
          <a:ea typeface="+mn-ea"/>
          <a:cs typeface="+mn-cs"/>
        </a:defRPr>
      </a:lvl4pPr>
      <a:lvl5pPr marL="801354" indent="0" algn="l" defTabSz="914019" rtl="0" eaLnBrk="1" latinLnBrk="0" hangingPunct="1">
        <a:lnSpc>
          <a:spcPct val="95000"/>
        </a:lnSpc>
        <a:spcBef>
          <a:spcPts val="840"/>
        </a:spcBef>
        <a:buFont typeface="Arial" pitchFamily="34" charset="0"/>
        <a:buNone/>
        <a:defRPr lang="en-US" sz="1600" kern="1200" dirty="0">
          <a:solidFill>
            <a:schemeClr val="bg1"/>
          </a:solidFill>
          <a:latin typeface="+mj-lt"/>
          <a:ea typeface="+mn-ea"/>
          <a:cs typeface="+mn-cs"/>
        </a:defRPr>
      </a:lvl5pPr>
      <a:lvl6pPr marL="2513559" indent="-228507" algn="l" defTabSz="91401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560" indent="-228507" algn="l" defTabSz="91401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573" indent="-228507" algn="l" defTabSz="91401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581" indent="-228507" algn="l" defTabSz="91401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19" rtl="0" eaLnBrk="1" latinLnBrk="0" hangingPunct="1">
        <a:defRPr sz="1900" kern="1200">
          <a:solidFill>
            <a:schemeClr val="tx1"/>
          </a:solidFill>
          <a:latin typeface="+mn-lt"/>
          <a:ea typeface="+mn-ea"/>
          <a:cs typeface="+mn-cs"/>
        </a:defRPr>
      </a:lvl1pPr>
      <a:lvl2pPr marL="457001" algn="l" defTabSz="914019" rtl="0" eaLnBrk="1" latinLnBrk="0" hangingPunct="1">
        <a:defRPr sz="1900" kern="1200">
          <a:solidFill>
            <a:schemeClr val="tx1"/>
          </a:solidFill>
          <a:latin typeface="+mn-lt"/>
          <a:ea typeface="+mn-ea"/>
          <a:cs typeface="+mn-cs"/>
        </a:defRPr>
      </a:lvl2pPr>
      <a:lvl3pPr marL="914019" algn="l" defTabSz="914019" rtl="0" eaLnBrk="1" latinLnBrk="0" hangingPunct="1">
        <a:defRPr sz="1900" kern="1200">
          <a:solidFill>
            <a:schemeClr val="tx1"/>
          </a:solidFill>
          <a:latin typeface="+mn-lt"/>
          <a:ea typeface="+mn-ea"/>
          <a:cs typeface="+mn-cs"/>
        </a:defRPr>
      </a:lvl3pPr>
      <a:lvl4pPr marL="1371027" algn="l" defTabSz="914019" rtl="0" eaLnBrk="1" latinLnBrk="0" hangingPunct="1">
        <a:defRPr sz="1900" kern="1200">
          <a:solidFill>
            <a:schemeClr val="tx1"/>
          </a:solidFill>
          <a:latin typeface="+mn-lt"/>
          <a:ea typeface="+mn-ea"/>
          <a:cs typeface="+mn-cs"/>
        </a:defRPr>
      </a:lvl4pPr>
      <a:lvl5pPr marL="1828040" algn="l" defTabSz="914019" rtl="0" eaLnBrk="1" latinLnBrk="0" hangingPunct="1">
        <a:defRPr sz="1900" kern="1200">
          <a:solidFill>
            <a:schemeClr val="tx1"/>
          </a:solidFill>
          <a:latin typeface="+mn-lt"/>
          <a:ea typeface="+mn-ea"/>
          <a:cs typeface="+mn-cs"/>
        </a:defRPr>
      </a:lvl5pPr>
      <a:lvl6pPr marL="2285041" algn="l" defTabSz="914019" rtl="0" eaLnBrk="1" latinLnBrk="0" hangingPunct="1">
        <a:defRPr sz="1900" kern="1200">
          <a:solidFill>
            <a:schemeClr val="tx1"/>
          </a:solidFill>
          <a:latin typeface="+mn-lt"/>
          <a:ea typeface="+mn-ea"/>
          <a:cs typeface="+mn-cs"/>
        </a:defRPr>
      </a:lvl6pPr>
      <a:lvl7pPr marL="2742057" algn="l" defTabSz="914019" rtl="0" eaLnBrk="1" latinLnBrk="0" hangingPunct="1">
        <a:defRPr sz="1900" kern="1200">
          <a:solidFill>
            <a:schemeClr val="tx1"/>
          </a:solidFill>
          <a:latin typeface="+mn-lt"/>
          <a:ea typeface="+mn-ea"/>
          <a:cs typeface="+mn-cs"/>
        </a:defRPr>
      </a:lvl7pPr>
      <a:lvl8pPr marL="3199067" algn="l" defTabSz="914019" rtl="0" eaLnBrk="1" latinLnBrk="0" hangingPunct="1">
        <a:defRPr sz="1900" kern="1200">
          <a:solidFill>
            <a:schemeClr val="tx1"/>
          </a:solidFill>
          <a:latin typeface="+mn-lt"/>
          <a:ea typeface="+mn-ea"/>
          <a:cs typeface="+mn-cs"/>
        </a:defRPr>
      </a:lvl8pPr>
      <a:lvl9pPr marL="3656080" algn="l" defTabSz="914019"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48930" name="Rectangle 2"/>
          <p:cNvSpPr>
            <a:spLocks noGrp="1" noChangeArrowheads="1"/>
          </p:cNvSpPr>
          <p:nvPr>
            <p:ph type="title"/>
          </p:nvPr>
        </p:nvSpPr>
        <p:spPr bwMode="auto">
          <a:xfrm>
            <a:off x="838200" y="228600"/>
            <a:ext cx="8077200" cy="83820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p>
            <a:pPr lvl="0"/>
            <a:r>
              <a:rPr lang="en-US" smtClean="0"/>
              <a:t>Click to edit Master title style</a:t>
            </a:r>
          </a:p>
        </p:txBody>
      </p:sp>
      <p:sp>
        <p:nvSpPr>
          <p:cNvPr id="1148931" name="Rectangle 3"/>
          <p:cNvSpPr>
            <a:spLocks noGrp="1" noChangeArrowheads="1"/>
          </p:cNvSpPr>
          <p:nvPr>
            <p:ph type="body" idx="1"/>
          </p:nvPr>
        </p:nvSpPr>
        <p:spPr bwMode="auto">
          <a:xfrm>
            <a:off x="838200" y="1295401"/>
            <a:ext cx="8077200" cy="556260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5" name="Picture 4"/>
          <p:cNvPicPr>
            <a:picLocks noChangeAspect="1"/>
          </p:cNvPicPr>
          <p:nvPr/>
        </p:nvPicPr>
        <p:blipFill>
          <a:blip r:embed="rId13"/>
          <a:stretch>
            <a:fillRect/>
          </a:stretch>
        </p:blipFill>
        <p:spPr>
          <a:xfrm>
            <a:off x="67800" y="228600"/>
            <a:ext cx="694200" cy="684690"/>
          </a:xfrm>
          <a:prstGeom prst="rect">
            <a:avLst/>
          </a:prstGeom>
        </p:spPr>
      </p:pic>
    </p:spTree>
    <p:extLst>
      <p:ext uri="{BB962C8B-B14F-4D97-AF65-F5344CB8AC3E}">
        <p14:creationId xmlns:p14="http://schemas.microsoft.com/office/powerpoint/2010/main" val="2714450042"/>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timing>
    <p:tnLst>
      <p:par>
        <p:cTn id="1" dur="indefinite" restart="never" nodeType="tmRoot"/>
      </p:par>
    </p:tnLst>
  </p:timing>
  <p:hf hdr="0" ftr="0" dt="0"/>
  <p:txStyles>
    <p:titleStyle>
      <a:lvl1pPr algn="l" rtl="0" eaLnBrk="1" fontAlgn="base" hangingPunct="1">
        <a:spcBef>
          <a:spcPct val="0"/>
        </a:spcBef>
        <a:spcAft>
          <a:spcPct val="0"/>
        </a:spcAft>
        <a:defRPr sz="3800">
          <a:solidFill>
            <a:srgbClr val="0000FF"/>
          </a:solidFill>
          <a:latin typeface="+mj-lt"/>
          <a:ea typeface="+mj-ea"/>
          <a:cs typeface="+mj-cs"/>
        </a:defRPr>
      </a:lvl1pPr>
      <a:lvl2pPr algn="l" rtl="0" eaLnBrk="1" fontAlgn="base" hangingPunct="1">
        <a:spcBef>
          <a:spcPct val="0"/>
        </a:spcBef>
        <a:spcAft>
          <a:spcPct val="0"/>
        </a:spcAft>
        <a:defRPr sz="3800">
          <a:solidFill>
            <a:srgbClr val="0000FF"/>
          </a:solidFill>
          <a:latin typeface="Verdana" pitchFamily="34" charset="0"/>
        </a:defRPr>
      </a:lvl2pPr>
      <a:lvl3pPr algn="l" rtl="0" eaLnBrk="1" fontAlgn="base" hangingPunct="1">
        <a:spcBef>
          <a:spcPct val="0"/>
        </a:spcBef>
        <a:spcAft>
          <a:spcPct val="0"/>
        </a:spcAft>
        <a:defRPr sz="3800">
          <a:solidFill>
            <a:srgbClr val="0000FF"/>
          </a:solidFill>
          <a:latin typeface="Verdana" pitchFamily="34" charset="0"/>
        </a:defRPr>
      </a:lvl3pPr>
      <a:lvl4pPr algn="l" rtl="0" eaLnBrk="1" fontAlgn="base" hangingPunct="1">
        <a:spcBef>
          <a:spcPct val="0"/>
        </a:spcBef>
        <a:spcAft>
          <a:spcPct val="0"/>
        </a:spcAft>
        <a:defRPr sz="3800">
          <a:solidFill>
            <a:srgbClr val="0000FF"/>
          </a:solidFill>
          <a:latin typeface="Verdana" pitchFamily="34" charset="0"/>
        </a:defRPr>
      </a:lvl4pPr>
      <a:lvl5pPr algn="l" rtl="0" eaLnBrk="1" fontAlgn="base" hangingPunct="1">
        <a:spcBef>
          <a:spcPct val="0"/>
        </a:spcBef>
        <a:spcAft>
          <a:spcPct val="0"/>
        </a:spcAft>
        <a:defRPr sz="3800">
          <a:solidFill>
            <a:srgbClr val="0000FF"/>
          </a:solidFill>
          <a:latin typeface="Verdana" pitchFamily="34" charset="0"/>
        </a:defRPr>
      </a:lvl5pPr>
      <a:lvl6pPr marL="457153" algn="l" rtl="0" eaLnBrk="1" fontAlgn="base" hangingPunct="1">
        <a:spcBef>
          <a:spcPct val="0"/>
        </a:spcBef>
        <a:spcAft>
          <a:spcPct val="0"/>
        </a:spcAft>
        <a:defRPr sz="3800">
          <a:solidFill>
            <a:srgbClr val="0000FF"/>
          </a:solidFill>
          <a:latin typeface="Verdana" pitchFamily="34" charset="0"/>
        </a:defRPr>
      </a:lvl6pPr>
      <a:lvl7pPr marL="914307" algn="l" rtl="0" eaLnBrk="1" fontAlgn="base" hangingPunct="1">
        <a:spcBef>
          <a:spcPct val="0"/>
        </a:spcBef>
        <a:spcAft>
          <a:spcPct val="0"/>
        </a:spcAft>
        <a:defRPr sz="3800">
          <a:solidFill>
            <a:srgbClr val="0000FF"/>
          </a:solidFill>
          <a:latin typeface="Verdana" pitchFamily="34" charset="0"/>
        </a:defRPr>
      </a:lvl7pPr>
      <a:lvl8pPr marL="1371459" algn="l" rtl="0" eaLnBrk="1" fontAlgn="base" hangingPunct="1">
        <a:spcBef>
          <a:spcPct val="0"/>
        </a:spcBef>
        <a:spcAft>
          <a:spcPct val="0"/>
        </a:spcAft>
        <a:defRPr sz="3800">
          <a:solidFill>
            <a:srgbClr val="0000FF"/>
          </a:solidFill>
          <a:latin typeface="Verdana" pitchFamily="34" charset="0"/>
        </a:defRPr>
      </a:lvl8pPr>
      <a:lvl9pPr marL="1828613" algn="l" rtl="0" eaLnBrk="1" fontAlgn="base" hangingPunct="1">
        <a:spcBef>
          <a:spcPct val="0"/>
        </a:spcBef>
        <a:spcAft>
          <a:spcPct val="0"/>
        </a:spcAft>
        <a:defRPr sz="3800">
          <a:solidFill>
            <a:srgbClr val="0000FF"/>
          </a:solidFill>
          <a:latin typeface="Verdana" pitchFamily="34" charset="0"/>
        </a:defRPr>
      </a:lvl9pPr>
    </p:titleStyle>
    <p:bodyStyle>
      <a:lvl1pPr marL="469852" indent="-469852" algn="l" rtl="0" eaLnBrk="1" fontAlgn="base" hangingPunct="1">
        <a:spcBef>
          <a:spcPct val="20000"/>
        </a:spcBef>
        <a:spcAft>
          <a:spcPct val="0"/>
        </a:spcAft>
        <a:buClr>
          <a:schemeClr val="accent2"/>
        </a:buClr>
        <a:buFont typeface="Wingdings" pitchFamily="2" charset="2"/>
        <a:buChar char="o"/>
        <a:defRPr sz="2800">
          <a:solidFill>
            <a:schemeClr val="tx1"/>
          </a:solidFill>
          <a:latin typeface="+mn-lt"/>
          <a:ea typeface="+mn-ea"/>
          <a:cs typeface="+mn-cs"/>
        </a:defRPr>
      </a:lvl1pPr>
      <a:lvl2pPr marL="907957" indent="-436518" algn="l" rtl="0" eaLnBrk="1" fontAlgn="base" hangingPunct="1">
        <a:spcBef>
          <a:spcPct val="20000"/>
        </a:spcBef>
        <a:spcAft>
          <a:spcPct val="0"/>
        </a:spcAft>
        <a:buClr>
          <a:schemeClr val="accent2"/>
        </a:buClr>
        <a:buFont typeface="Wingdings" pitchFamily="2" charset="2"/>
        <a:buChar char="n"/>
        <a:defRPr sz="2400">
          <a:solidFill>
            <a:schemeClr val="tx1"/>
          </a:solidFill>
          <a:latin typeface="+mn-lt"/>
        </a:defRPr>
      </a:lvl2pPr>
      <a:lvl3pPr marL="1304791" indent="-395248" algn="l" rtl="0" eaLnBrk="1" fontAlgn="base" hangingPunct="1">
        <a:spcBef>
          <a:spcPct val="20000"/>
        </a:spcBef>
        <a:spcAft>
          <a:spcPct val="0"/>
        </a:spcAft>
        <a:buClr>
          <a:schemeClr val="accent2"/>
        </a:buClr>
        <a:buFont typeface="Wingdings" pitchFamily="2" charset="2"/>
        <a:buChar char="o"/>
        <a:defRPr sz="2000">
          <a:solidFill>
            <a:schemeClr val="tx1"/>
          </a:solidFill>
          <a:latin typeface="+mn-lt"/>
        </a:defRPr>
      </a:lvl3pPr>
      <a:lvl4pPr marL="1693690" indent="-387310" algn="l" rtl="0" eaLnBrk="1" fontAlgn="base" hangingPunct="1">
        <a:spcBef>
          <a:spcPct val="20000"/>
        </a:spcBef>
        <a:spcAft>
          <a:spcPct val="0"/>
        </a:spcAft>
        <a:buClr>
          <a:schemeClr val="accent2"/>
        </a:buClr>
        <a:buFont typeface="Wingdings" pitchFamily="2" charset="2"/>
        <a:buChar char="n"/>
        <a:defRPr sz="1600">
          <a:solidFill>
            <a:schemeClr val="tx1"/>
          </a:solidFill>
          <a:latin typeface="+mn-lt"/>
        </a:defRPr>
      </a:lvl4pPr>
      <a:lvl5pPr marL="2093699" indent="-398423" algn="l" rtl="0" eaLnBrk="1" fontAlgn="base" hangingPunct="1">
        <a:spcBef>
          <a:spcPct val="25000"/>
        </a:spcBef>
        <a:spcAft>
          <a:spcPct val="0"/>
        </a:spcAft>
        <a:buClr>
          <a:schemeClr val="accent2"/>
        </a:buClr>
        <a:buFont typeface="Wingdings" pitchFamily="2" charset="2"/>
        <a:buChar char="§"/>
        <a:defRPr sz="1600">
          <a:solidFill>
            <a:schemeClr val="tx1"/>
          </a:solidFill>
          <a:latin typeface="+mn-lt"/>
        </a:defRPr>
      </a:lvl5pPr>
      <a:lvl6pPr marL="2550852" indent="-398423" algn="l" rtl="0" eaLnBrk="1" fontAlgn="base" hangingPunct="1">
        <a:spcBef>
          <a:spcPct val="25000"/>
        </a:spcBef>
        <a:spcAft>
          <a:spcPct val="0"/>
        </a:spcAft>
        <a:buClr>
          <a:schemeClr val="accent2"/>
        </a:buClr>
        <a:buFont typeface="Wingdings" pitchFamily="2" charset="2"/>
        <a:buChar char="§"/>
        <a:defRPr sz="1600">
          <a:solidFill>
            <a:schemeClr val="tx1"/>
          </a:solidFill>
          <a:latin typeface="+mn-lt"/>
        </a:defRPr>
      </a:lvl6pPr>
      <a:lvl7pPr marL="3008004" indent="-398423" algn="l" rtl="0" eaLnBrk="1" fontAlgn="base" hangingPunct="1">
        <a:spcBef>
          <a:spcPct val="25000"/>
        </a:spcBef>
        <a:spcAft>
          <a:spcPct val="0"/>
        </a:spcAft>
        <a:buClr>
          <a:schemeClr val="accent2"/>
        </a:buClr>
        <a:buFont typeface="Wingdings" pitchFamily="2" charset="2"/>
        <a:buChar char="§"/>
        <a:defRPr sz="1600">
          <a:solidFill>
            <a:schemeClr val="tx1"/>
          </a:solidFill>
          <a:latin typeface="+mn-lt"/>
        </a:defRPr>
      </a:lvl7pPr>
      <a:lvl8pPr marL="3465158" indent="-398423" algn="l" rtl="0" eaLnBrk="1" fontAlgn="base" hangingPunct="1">
        <a:spcBef>
          <a:spcPct val="25000"/>
        </a:spcBef>
        <a:spcAft>
          <a:spcPct val="0"/>
        </a:spcAft>
        <a:buClr>
          <a:schemeClr val="accent2"/>
        </a:buClr>
        <a:buFont typeface="Wingdings" pitchFamily="2" charset="2"/>
        <a:buChar char="§"/>
        <a:defRPr sz="1600">
          <a:solidFill>
            <a:schemeClr val="tx1"/>
          </a:solidFill>
          <a:latin typeface="+mn-lt"/>
        </a:defRPr>
      </a:lvl8pPr>
      <a:lvl9pPr marL="3922311" indent="-398423" algn="l" rtl="0" eaLnBrk="1" fontAlgn="base" hangingPunct="1">
        <a:spcBef>
          <a:spcPct val="25000"/>
        </a:spcBef>
        <a:spcAft>
          <a:spcPct val="0"/>
        </a:spcAft>
        <a:buClr>
          <a:schemeClr val="accent2"/>
        </a:buClr>
        <a:buFont typeface="Wingdings" pitchFamily="2" charset="2"/>
        <a:buChar char="§"/>
        <a:defRPr sz="1600">
          <a:solidFill>
            <a:schemeClr val="tx1"/>
          </a:solidFill>
          <a:latin typeface="+mn-lt"/>
        </a:defRPr>
      </a:lvl9pPr>
    </p:bodyStyle>
    <p:otherStyle>
      <a:defPPr>
        <a:defRPr lang="en-US"/>
      </a:defPPr>
      <a:lvl1pPr marL="0" algn="l" defTabSz="914307" rtl="0" eaLnBrk="1" latinLnBrk="0" hangingPunct="1">
        <a:defRPr sz="1800" kern="1200">
          <a:solidFill>
            <a:schemeClr val="tx1"/>
          </a:solidFill>
          <a:latin typeface="+mn-lt"/>
          <a:ea typeface="+mn-ea"/>
          <a:cs typeface="+mn-cs"/>
        </a:defRPr>
      </a:lvl1pPr>
      <a:lvl2pPr marL="457153" algn="l" defTabSz="914307" rtl="0" eaLnBrk="1" latinLnBrk="0" hangingPunct="1">
        <a:defRPr sz="1800" kern="1200">
          <a:solidFill>
            <a:schemeClr val="tx1"/>
          </a:solidFill>
          <a:latin typeface="+mn-lt"/>
          <a:ea typeface="+mn-ea"/>
          <a:cs typeface="+mn-cs"/>
        </a:defRPr>
      </a:lvl2pPr>
      <a:lvl3pPr marL="914307" algn="l" defTabSz="914307" rtl="0" eaLnBrk="1" latinLnBrk="0" hangingPunct="1">
        <a:defRPr sz="1800" kern="1200">
          <a:solidFill>
            <a:schemeClr val="tx1"/>
          </a:solidFill>
          <a:latin typeface="+mn-lt"/>
          <a:ea typeface="+mn-ea"/>
          <a:cs typeface="+mn-cs"/>
        </a:defRPr>
      </a:lvl3pPr>
      <a:lvl4pPr marL="1371459" algn="l" defTabSz="914307" rtl="0" eaLnBrk="1" latinLnBrk="0" hangingPunct="1">
        <a:defRPr sz="1800" kern="1200">
          <a:solidFill>
            <a:schemeClr val="tx1"/>
          </a:solidFill>
          <a:latin typeface="+mn-lt"/>
          <a:ea typeface="+mn-ea"/>
          <a:cs typeface="+mn-cs"/>
        </a:defRPr>
      </a:lvl4pPr>
      <a:lvl5pPr marL="1828613" algn="l" defTabSz="914307" rtl="0" eaLnBrk="1" latinLnBrk="0" hangingPunct="1">
        <a:defRPr sz="1800" kern="1200">
          <a:solidFill>
            <a:schemeClr val="tx1"/>
          </a:solidFill>
          <a:latin typeface="+mn-lt"/>
          <a:ea typeface="+mn-ea"/>
          <a:cs typeface="+mn-cs"/>
        </a:defRPr>
      </a:lvl5pPr>
      <a:lvl6pPr marL="2285766" algn="l" defTabSz="914307" rtl="0" eaLnBrk="1" latinLnBrk="0" hangingPunct="1">
        <a:defRPr sz="1800" kern="1200">
          <a:solidFill>
            <a:schemeClr val="tx1"/>
          </a:solidFill>
          <a:latin typeface="+mn-lt"/>
          <a:ea typeface="+mn-ea"/>
          <a:cs typeface="+mn-cs"/>
        </a:defRPr>
      </a:lvl6pPr>
      <a:lvl7pPr marL="2742919" algn="l" defTabSz="914307" rtl="0" eaLnBrk="1" latinLnBrk="0" hangingPunct="1">
        <a:defRPr sz="1800" kern="1200">
          <a:solidFill>
            <a:schemeClr val="tx1"/>
          </a:solidFill>
          <a:latin typeface="+mn-lt"/>
          <a:ea typeface="+mn-ea"/>
          <a:cs typeface="+mn-cs"/>
        </a:defRPr>
      </a:lvl7pPr>
      <a:lvl8pPr marL="3200073" algn="l" defTabSz="914307" rtl="0" eaLnBrk="1" latinLnBrk="0" hangingPunct="1">
        <a:defRPr sz="1800" kern="1200">
          <a:solidFill>
            <a:schemeClr val="tx1"/>
          </a:solidFill>
          <a:latin typeface="+mn-lt"/>
          <a:ea typeface="+mn-ea"/>
          <a:cs typeface="+mn-cs"/>
        </a:defRPr>
      </a:lvl8pPr>
      <a:lvl9pPr marL="3657225" algn="l" defTabSz="91430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48930" name="Rectangle 2"/>
          <p:cNvSpPr>
            <a:spLocks noGrp="1" noChangeArrowheads="1"/>
          </p:cNvSpPr>
          <p:nvPr>
            <p:ph type="title"/>
          </p:nvPr>
        </p:nvSpPr>
        <p:spPr bwMode="auto">
          <a:xfrm>
            <a:off x="838200" y="228600"/>
            <a:ext cx="8077200" cy="83820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p>
            <a:pPr lvl="0"/>
            <a:r>
              <a:rPr lang="en-US" smtClean="0"/>
              <a:t>Click to edit Master title style</a:t>
            </a:r>
          </a:p>
        </p:txBody>
      </p:sp>
      <p:sp>
        <p:nvSpPr>
          <p:cNvPr id="1148931" name="Rectangle 3"/>
          <p:cNvSpPr>
            <a:spLocks noGrp="1" noChangeArrowheads="1"/>
          </p:cNvSpPr>
          <p:nvPr>
            <p:ph type="body" idx="1"/>
          </p:nvPr>
        </p:nvSpPr>
        <p:spPr bwMode="auto">
          <a:xfrm>
            <a:off x="838200" y="1295401"/>
            <a:ext cx="8077200" cy="556260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623109497"/>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Lst>
  <p:timing>
    <p:tnLst>
      <p:par>
        <p:cTn id="1" dur="indefinite" restart="never" nodeType="tmRoot"/>
      </p:par>
    </p:tnLst>
  </p:timing>
  <p:txStyles>
    <p:titleStyle>
      <a:lvl1pPr algn="l" rtl="0" fontAlgn="base">
        <a:spcBef>
          <a:spcPct val="0"/>
        </a:spcBef>
        <a:spcAft>
          <a:spcPct val="0"/>
        </a:spcAft>
        <a:defRPr sz="3800">
          <a:solidFill>
            <a:srgbClr val="0000FF"/>
          </a:solidFill>
          <a:latin typeface="+mj-lt"/>
          <a:ea typeface="+mj-ea"/>
          <a:cs typeface="+mj-cs"/>
        </a:defRPr>
      </a:lvl1pPr>
      <a:lvl2pPr algn="l" rtl="0" fontAlgn="base">
        <a:spcBef>
          <a:spcPct val="0"/>
        </a:spcBef>
        <a:spcAft>
          <a:spcPct val="0"/>
        </a:spcAft>
        <a:defRPr sz="3800">
          <a:solidFill>
            <a:srgbClr val="0000FF"/>
          </a:solidFill>
          <a:latin typeface="Verdana" pitchFamily="34" charset="0"/>
        </a:defRPr>
      </a:lvl2pPr>
      <a:lvl3pPr algn="l" rtl="0" fontAlgn="base">
        <a:spcBef>
          <a:spcPct val="0"/>
        </a:spcBef>
        <a:spcAft>
          <a:spcPct val="0"/>
        </a:spcAft>
        <a:defRPr sz="3800">
          <a:solidFill>
            <a:srgbClr val="0000FF"/>
          </a:solidFill>
          <a:latin typeface="Verdana" pitchFamily="34" charset="0"/>
        </a:defRPr>
      </a:lvl3pPr>
      <a:lvl4pPr algn="l" rtl="0" fontAlgn="base">
        <a:spcBef>
          <a:spcPct val="0"/>
        </a:spcBef>
        <a:spcAft>
          <a:spcPct val="0"/>
        </a:spcAft>
        <a:defRPr sz="3800">
          <a:solidFill>
            <a:srgbClr val="0000FF"/>
          </a:solidFill>
          <a:latin typeface="Verdana" pitchFamily="34" charset="0"/>
        </a:defRPr>
      </a:lvl4pPr>
      <a:lvl5pPr algn="l" rtl="0" fontAlgn="base">
        <a:spcBef>
          <a:spcPct val="0"/>
        </a:spcBef>
        <a:spcAft>
          <a:spcPct val="0"/>
        </a:spcAft>
        <a:defRPr sz="3800">
          <a:solidFill>
            <a:srgbClr val="0000FF"/>
          </a:solidFill>
          <a:latin typeface="Verdana" pitchFamily="34" charset="0"/>
        </a:defRPr>
      </a:lvl5pPr>
      <a:lvl6pPr marL="457153" algn="l" rtl="0" fontAlgn="base">
        <a:spcBef>
          <a:spcPct val="0"/>
        </a:spcBef>
        <a:spcAft>
          <a:spcPct val="0"/>
        </a:spcAft>
        <a:defRPr sz="3800">
          <a:solidFill>
            <a:srgbClr val="0000FF"/>
          </a:solidFill>
          <a:latin typeface="Verdana" pitchFamily="34" charset="0"/>
        </a:defRPr>
      </a:lvl6pPr>
      <a:lvl7pPr marL="914307" algn="l" rtl="0" fontAlgn="base">
        <a:spcBef>
          <a:spcPct val="0"/>
        </a:spcBef>
        <a:spcAft>
          <a:spcPct val="0"/>
        </a:spcAft>
        <a:defRPr sz="3800">
          <a:solidFill>
            <a:srgbClr val="0000FF"/>
          </a:solidFill>
          <a:latin typeface="Verdana" pitchFamily="34" charset="0"/>
        </a:defRPr>
      </a:lvl7pPr>
      <a:lvl8pPr marL="1371459" algn="l" rtl="0" fontAlgn="base">
        <a:spcBef>
          <a:spcPct val="0"/>
        </a:spcBef>
        <a:spcAft>
          <a:spcPct val="0"/>
        </a:spcAft>
        <a:defRPr sz="3800">
          <a:solidFill>
            <a:srgbClr val="0000FF"/>
          </a:solidFill>
          <a:latin typeface="Verdana" pitchFamily="34" charset="0"/>
        </a:defRPr>
      </a:lvl8pPr>
      <a:lvl9pPr marL="1828613" algn="l" rtl="0" fontAlgn="base">
        <a:spcBef>
          <a:spcPct val="0"/>
        </a:spcBef>
        <a:spcAft>
          <a:spcPct val="0"/>
        </a:spcAft>
        <a:defRPr sz="3800">
          <a:solidFill>
            <a:srgbClr val="0000FF"/>
          </a:solidFill>
          <a:latin typeface="Verdana" pitchFamily="34" charset="0"/>
        </a:defRPr>
      </a:lvl9pPr>
    </p:titleStyle>
    <p:bodyStyle>
      <a:lvl1pPr marL="469852" indent="-469852" algn="l" rtl="0" fontAlgn="base">
        <a:spcBef>
          <a:spcPct val="20000"/>
        </a:spcBef>
        <a:spcAft>
          <a:spcPct val="0"/>
        </a:spcAft>
        <a:buClr>
          <a:schemeClr val="accent2"/>
        </a:buClr>
        <a:buFont typeface="Wingdings" pitchFamily="2" charset="2"/>
        <a:buChar char="o"/>
        <a:defRPr sz="2800">
          <a:solidFill>
            <a:schemeClr val="tx1"/>
          </a:solidFill>
          <a:latin typeface="+mn-lt"/>
          <a:ea typeface="+mn-ea"/>
          <a:cs typeface="+mn-cs"/>
        </a:defRPr>
      </a:lvl1pPr>
      <a:lvl2pPr marL="907957" indent="-436518" algn="l" rtl="0" fontAlgn="base">
        <a:spcBef>
          <a:spcPct val="20000"/>
        </a:spcBef>
        <a:spcAft>
          <a:spcPct val="0"/>
        </a:spcAft>
        <a:buClr>
          <a:schemeClr val="accent2"/>
        </a:buClr>
        <a:buFont typeface="Wingdings" pitchFamily="2" charset="2"/>
        <a:buChar char="n"/>
        <a:defRPr sz="2400">
          <a:solidFill>
            <a:schemeClr val="tx1"/>
          </a:solidFill>
          <a:latin typeface="+mn-lt"/>
        </a:defRPr>
      </a:lvl2pPr>
      <a:lvl3pPr marL="1304791" indent="-395248" algn="l" rtl="0" fontAlgn="base">
        <a:spcBef>
          <a:spcPct val="20000"/>
        </a:spcBef>
        <a:spcAft>
          <a:spcPct val="0"/>
        </a:spcAft>
        <a:buClr>
          <a:schemeClr val="accent2"/>
        </a:buClr>
        <a:buFont typeface="Wingdings" pitchFamily="2" charset="2"/>
        <a:buChar char="o"/>
        <a:defRPr sz="2000">
          <a:solidFill>
            <a:schemeClr val="tx1"/>
          </a:solidFill>
          <a:latin typeface="+mn-lt"/>
        </a:defRPr>
      </a:lvl3pPr>
      <a:lvl4pPr marL="1693690" indent="-387310" algn="l" rtl="0" fontAlgn="base">
        <a:spcBef>
          <a:spcPct val="20000"/>
        </a:spcBef>
        <a:spcAft>
          <a:spcPct val="0"/>
        </a:spcAft>
        <a:buClr>
          <a:schemeClr val="accent2"/>
        </a:buClr>
        <a:buFont typeface="Wingdings" pitchFamily="2" charset="2"/>
        <a:buChar char="n"/>
        <a:defRPr sz="1600">
          <a:solidFill>
            <a:schemeClr val="tx1"/>
          </a:solidFill>
          <a:latin typeface="+mn-lt"/>
        </a:defRPr>
      </a:lvl4pPr>
      <a:lvl5pPr marL="2093699" indent="-398423" algn="l" rtl="0" fontAlgn="base">
        <a:spcBef>
          <a:spcPct val="25000"/>
        </a:spcBef>
        <a:spcAft>
          <a:spcPct val="0"/>
        </a:spcAft>
        <a:buClr>
          <a:schemeClr val="accent2"/>
        </a:buClr>
        <a:buFont typeface="Wingdings" pitchFamily="2" charset="2"/>
        <a:buChar char="§"/>
        <a:defRPr sz="1600">
          <a:solidFill>
            <a:schemeClr val="tx1"/>
          </a:solidFill>
          <a:latin typeface="+mn-lt"/>
        </a:defRPr>
      </a:lvl5pPr>
      <a:lvl6pPr marL="2550852" indent="-398423" algn="l" rtl="0" fontAlgn="base">
        <a:spcBef>
          <a:spcPct val="25000"/>
        </a:spcBef>
        <a:spcAft>
          <a:spcPct val="0"/>
        </a:spcAft>
        <a:buClr>
          <a:schemeClr val="accent2"/>
        </a:buClr>
        <a:buFont typeface="Wingdings" pitchFamily="2" charset="2"/>
        <a:buChar char="§"/>
        <a:defRPr sz="1600">
          <a:solidFill>
            <a:schemeClr val="tx1"/>
          </a:solidFill>
          <a:latin typeface="+mn-lt"/>
        </a:defRPr>
      </a:lvl6pPr>
      <a:lvl7pPr marL="3008004" indent="-398423" algn="l" rtl="0" fontAlgn="base">
        <a:spcBef>
          <a:spcPct val="25000"/>
        </a:spcBef>
        <a:spcAft>
          <a:spcPct val="0"/>
        </a:spcAft>
        <a:buClr>
          <a:schemeClr val="accent2"/>
        </a:buClr>
        <a:buFont typeface="Wingdings" pitchFamily="2" charset="2"/>
        <a:buChar char="§"/>
        <a:defRPr sz="1600">
          <a:solidFill>
            <a:schemeClr val="tx1"/>
          </a:solidFill>
          <a:latin typeface="+mn-lt"/>
        </a:defRPr>
      </a:lvl7pPr>
      <a:lvl8pPr marL="3465158" indent="-398423" algn="l" rtl="0" fontAlgn="base">
        <a:spcBef>
          <a:spcPct val="25000"/>
        </a:spcBef>
        <a:spcAft>
          <a:spcPct val="0"/>
        </a:spcAft>
        <a:buClr>
          <a:schemeClr val="accent2"/>
        </a:buClr>
        <a:buFont typeface="Wingdings" pitchFamily="2" charset="2"/>
        <a:buChar char="§"/>
        <a:defRPr sz="1600">
          <a:solidFill>
            <a:schemeClr val="tx1"/>
          </a:solidFill>
          <a:latin typeface="+mn-lt"/>
        </a:defRPr>
      </a:lvl8pPr>
      <a:lvl9pPr marL="3922311" indent="-398423" algn="l" rtl="0" fontAlgn="base">
        <a:spcBef>
          <a:spcPct val="25000"/>
        </a:spcBef>
        <a:spcAft>
          <a:spcPct val="0"/>
        </a:spcAft>
        <a:buClr>
          <a:schemeClr val="accent2"/>
        </a:buClr>
        <a:buFont typeface="Wingdings" pitchFamily="2" charset="2"/>
        <a:buChar char="§"/>
        <a:defRPr sz="1600">
          <a:solidFill>
            <a:schemeClr val="tx1"/>
          </a:solidFill>
          <a:latin typeface="+mn-lt"/>
        </a:defRPr>
      </a:lvl9pPr>
    </p:bodyStyle>
    <p:otherStyle>
      <a:defPPr>
        <a:defRPr lang="en-US"/>
      </a:defPPr>
      <a:lvl1pPr marL="0" algn="l" defTabSz="914307" rtl="0" eaLnBrk="1" latinLnBrk="0" hangingPunct="1">
        <a:defRPr sz="1800" kern="1200">
          <a:solidFill>
            <a:schemeClr val="tx1"/>
          </a:solidFill>
          <a:latin typeface="+mn-lt"/>
          <a:ea typeface="+mn-ea"/>
          <a:cs typeface="+mn-cs"/>
        </a:defRPr>
      </a:lvl1pPr>
      <a:lvl2pPr marL="457153" algn="l" defTabSz="914307" rtl="0" eaLnBrk="1" latinLnBrk="0" hangingPunct="1">
        <a:defRPr sz="1800" kern="1200">
          <a:solidFill>
            <a:schemeClr val="tx1"/>
          </a:solidFill>
          <a:latin typeface="+mn-lt"/>
          <a:ea typeface="+mn-ea"/>
          <a:cs typeface="+mn-cs"/>
        </a:defRPr>
      </a:lvl2pPr>
      <a:lvl3pPr marL="914307" algn="l" defTabSz="914307" rtl="0" eaLnBrk="1" latinLnBrk="0" hangingPunct="1">
        <a:defRPr sz="1800" kern="1200">
          <a:solidFill>
            <a:schemeClr val="tx1"/>
          </a:solidFill>
          <a:latin typeface="+mn-lt"/>
          <a:ea typeface="+mn-ea"/>
          <a:cs typeface="+mn-cs"/>
        </a:defRPr>
      </a:lvl3pPr>
      <a:lvl4pPr marL="1371459" algn="l" defTabSz="914307" rtl="0" eaLnBrk="1" latinLnBrk="0" hangingPunct="1">
        <a:defRPr sz="1800" kern="1200">
          <a:solidFill>
            <a:schemeClr val="tx1"/>
          </a:solidFill>
          <a:latin typeface="+mn-lt"/>
          <a:ea typeface="+mn-ea"/>
          <a:cs typeface="+mn-cs"/>
        </a:defRPr>
      </a:lvl4pPr>
      <a:lvl5pPr marL="1828613" algn="l" defTabSz="914307" rtl="0" eaLnBrk="1" latinLnBrk="0" hangingPunct="1">
        <a:defRPr sz="1800" kern="1200">
          <a:solidFill>
            <a:schemeClr val="tx1"/>
          </a:solidFill>
          <a:latin typeface="+mn-lt"/>
          <a:ea typeface="+mn-ea"/>
          <a:cs typeface="+mn-cs"/>
        </a:defRPr>
      </a:lvl5pPr>
      <a:lvl6pPr marL="2285766" algn="l" defTabSz="914307" rtl="0" eaLnBrk="1" latinLnBrk="0" hangingPunct="1">
        <a:defRPr sz="1800" kern="1200">
          <a:solidFill>
            <a:schemeClr val="tx1"/>
          </a:solidFill>
          <a:latin typeface="+mn-lt"/>
          <a:ea typeface="+mn-ea"/>
          <a:cs typeface="+mn-cs"/>
        </a:defRPr>
      </a:lvl6pPr>
      <a:lvl7pPr marL="2742919" algn="l" defTabSz="914307" rtl="0" eaLnBrk="1" latinLnBrk="0" hangingPunct="1">
        <a:defRPr sz="1800" kern="1200">
          <a:solidFill>
            <a:schemeClr val="tx1"/>
          </a:solidFill>
          <a:latin typeface="+mn-lt"/>
          <a:ea typeface="+mn-ea"/>
          <a:cs typeface="+mn-cs"/>
        </a:defRPr>
      </a:lvl7pPr>
      <a:lvl8pPr marL="3200073" algn="l" defTabSz="914307" rtl="0" eaLnBrk="1" latinLnBrk="0" hangingPunct="1">
        <a:defRPr sz="1800" kern="1200">
          <a:solidFill>
            <a:schemeClr val="tx1"/>
          </a:solidFill>
          <a:latin typeface="+mn-lt"/>
          <a:ea typeface="+mn-ea"/>
          <a:cs typeface="+mn-cs"/>
        </a:defRPr>
      </a:lvl8pPr>
      <a:lvl9pPr marL="3657225" algn="l" defTabSz="91430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48930" name="Rectangle 2"/>
          <p:cNvSpPr>
            <a:spLocks noGrp="1" noChangeArrowheads="1"/>
          </p:cNvSpPr>
          <p:nvPr>
            <p:ph type="title"/>
          </p:nvPr>
        </p:nvSpPr>
        <p:spPr bwMode="auto">
          <a:xfrm>
            <a:off x="299513" y="228600"/>
            <a:ext cx="8615891" cy="838200"/>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p>
            <a:pPr lvl="0"/>
            <a:r>
              <a:rPr lang="en-US" smtClean="0"/>
              <a:t>Click to edit Master title style</a:t>
            </a:r>
          </a:p>
        </p:txBody>
      </p:sp>
      <p:sp>
        <p:nvSpPr>
          <p:cNvPr id="1148931" name="Rectangle 3"/>
          <p:cNvSpPr>
            <a:spLocks noGrp="1" noChangeArrowheads="1"/>
          </p:cNvSpPr>
          <p:nvPr>
            <p:ph type="body" idx="1"/>
          </p:nvPr>
        </p:nvSpPr>
        <p:spPr bwMode="auto">
          <a:xfrm>
            <a:off x="299513" y="1295401"/>
            <a:ext cx="8615891" cy="5562600"/>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284452583"/>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 id="2147483977" r:id="rId12"/>
  </p:sldLayoutIdLst>
  <p:timing>
    <p:tnLst>
      <p:par>
        <p:cTn id="1" dur="indefinite" restart="never" nodeType="tmRoot"/>
      </p:par>
    </p:tnLst>
  </p:timing>
  <p:txStyles>
    <p:titleStyle>
      <a:lvl1pPr algn="l" rtl="0" fontAlgn="base">
        <a:spcBef>
          <a:spcPct val="0"/>
        </a:spcBef>
        <a:spcAft>
          <a:spcPct val="0"/>
        </a:spcAft>
        <a:defRPr sz="3800">
          <a:solidFill>
            <a:srgbClr val="0000FF"/>
          </a:solidFill>
          <a:latin typeface="+mj-lt"/>
          <a:ea typeface="+mj-ea"/>
          <a:cs typeface="+mj-cs"/>
        </a:defRPr>
      </a:lvl1pPr>
      <a:lvl2pPr algn="l" rtl="0" fontAlgn="base">
        <a:spcBef>
          <a:spcPct val="0"/>
        </a:spcBef>
        <a:spcAft>
          <a:spcPct val="0"/>
        </a:spcAft>
        <a:defRPr sz="3800">
          <a:solidFill>
            <a:srgbClr val="0000FF"/>
          </a:solidFill>
          <a:latin typeface="Verdana" pitchFamily="34" charset="0"/>
        </a:defRPr>
      </a:lvl2pPr>
      <a:lvl3pPr algn="l" rtl="0" fontAlgn="base">
        <a:spcBef>
          <a:spcPct val="0"/>
        </a:spcBef>
        <a:spcAft>
          <a:spcPct val="0"/>
        </a:spcAft>
        <a:defRPr sz="3800">
          <a:solidFill>
            <a:srgbClr val="0000FF"/>
          </a:solidFill>
          <a:latin typeface="Verdana" pitchFamily="34" charset="0"/>
        </a:defRPr>
      </a:lvl3pPr>
      <a:lvl4pPr algn="l" rtl="0" fontAlgn="base">
        <a:spcBef>
          <a:spcPct val="0"/>
        </a:spcBef>
        <a:spcAft>
          <a:spcPct val="0"/>
        </a:spcAft>
        <a:defRPr sz="3800">
          <a:solidFill>
            <a:srgbClr val="0000FF"/>
          </a:solidFill>
          <a:latin typeface="Verdana" pitchFamily="34" charset="0"/>
        </a:defRPr>
      </a:lvl4pPr>
      <a:lvl5pPr algn="l" rtl="0" fontAlgn="base">
        <a:spcBef>
          <a:spcPct val="0"/>
        </a:spcBef>
        <a:spcAft>
          <a:spcPct val="0"/>
        </a:spcAft>
        <a:defRPr sz="3800">
          <a:solidFill>
            <a:srgbClr val="0000FF"/>
          </a:solidFill>
          <a:latin typeface="Verdana" pitchFamily="34" charset="0"/>
        </a:defRPr>
      </a:lvl5pPr>
      <a:lvl6pPr marL="457132" algn="l" rtl="0" fontAlgn="base">
        <a:spcBef>
          <a:spcPct val="0"/>
        </a:spcBef>
        <a:spcAft>
          <a:spcPct val="0"/>
        </a:spcAft>
        <a:defRPr sz="3800">
          <a:solidFill>
            <a:srgbClr val="0000FF"/>
          </a:solidFill>
          <a:latin typeface="Verdana" pitchFamily="34" charset="0"/>
        </a:defRPr>
      </a:lvl6pPr>
      <a:lvl7pPr marL="914265" algn="l" rtl="0" fontAlgn="base">
        <a:spcBef>
          <a:spcPct val="0"/>
        </a:spcBef>
        <a:spcAft>
          <a:spcPct val="0"/>
        </a:spcAft>
        <a:defRPr sz="3800">
          <a:solidFill>
            <a:srgbClr val="0000FF"/>
          </a:solidFill>
          <a:latin typeface="Verdana" pitchFamily="34" charset="0"/>
        </a:defRPr>
      </a:lvl7pPr>
      <a:lvl8pPr marL="1371397" algn="l" rtl="0" fontAlgn="base">
        <a:spcBef>
          <a:spcPct val="0"/>
        </a:spcBef>
        <a:spcAft>
          <a:spcPct val="0"/>
        </a:spcAft>
        <a:defRPr sz="3800">
          <a:solidFill>
            <a:srgbClr val="0000FF"/>
          </a:solidFill>
          <a:latin typeface="Verdana" pitchFamily="34" charset="0"/>
        </a:defRPr>
      </a:lvl8pPr>
      <a:lvl9pPr marL="1828532" algn="l" rtl="0" fontAlgn="base">
        <a:spcBef>
          <a:spcPct val="0"/>
        </a:spcBef>
        <a:spcAft>
          <a:spcPct val="0"/>
        </a:spcAft>
        <a:defRPr sz="3800">
          <a:solidFill>
            <a:srgbClr val="0000FF"/>
          </a:solidFill>
          <a:latin typeface="Verdana" pitchFamily="34" charset="0"/>
        </a:defRPr>
      </a:lvl9pPr>
    </p:titleStyle>
    <p:bodyStyle>
      <a:lvl1pPr marL="469831" indent="-469831" algn="l" rtl="0" fontAlgn="base">
        <a:spcBef>
          <a:spcPct val="20000"/>
        </a:spcBef>
        <a:spcAft>
          <a:spcPct val="0"/>
        </a:spcAft>
        <a:buClr>
          <a:schemeClr val="accent2"/>
        </a:buClr>
        <a:buFont typeface="Wingdings" pitchFamily="2" charset="2"/>
        <a:buChar char="o"/>
        <a:defRPr sz="2800">
          <a:solidFill>
            <a:schemeClr val="tx1"/>
          </a:solidFill>
          <a:latin typeface="+mn-lt"/>
          <a:ea typeface="+mn-ea"/>
          <a:cs typeface="+mn-cs"/>
        </a:defRPr>
      </a:lvl1pPr>
      <a:lvl2pPr marL="907915" indent="-436498" algn="l" rtl="0" fontAlgn="base">
        <a:spcBef>
          <a:spcPct val="20000"/>
        </a:spcBef>
        <a:spcAft>
          <a:spcPct val="0"/>
        </a:spcAft>
        <a:buClr>
          <a:schemeClr val="accent2"/>
        </a:buClr>
        <a:buFont typeface="Wingdings" pitchFamily="2" charset="2"/>
        <a:buChar char="n"/>
        <a:defRPr sz="2400">
          <a:solidFill>
            <a:schemeClr val="tx1"/>
          </a:solidFill>
          <a:latin typeface="+mn-lt"/>
        </a:defRPr>
      </a:lvl2pPr>
      <a:lvl3pPr marL="1304731" indent="-395230" algn="l" rtl="0" fontAlgn="base">
        <a:spcBef>
          <a:spcPct val="20000"/>
        </a:spcBef>
        <a:spcAft>
          <a:spcPct val="0"/>
        </a:spcAft>
        <a:buClr>
          <a:schemeClr val="accent2"/>
        </a:buClr>
        <a:buFont typeface="Wingdings" pitchFamily="2" charset="2"/>
        <a:buChar char="o"/>
        <a:defRPr sz="2000">
          <a:solidFill>
            <a:schemeClr val="tx1"/>
          </a:solidFill>
          <a:latin typeface="+mn-lt"/>
        </a:defRPr>
      </a:lvl3pPr>
      <a:lvl4pPr marL="1693615" indent="-387292" algn="l" rtl="0" fontAlgn="base">
        <a:spcBef>
          <a:spcPct val="20000"/>
        </a:spcBef>
        <a:spcAft>
          <a:spcPct val="0"/>
        </a:spcAft>
        <a:buClr>
          <a:schemeClr val="accent2"/>
        </a:buClr>
        <a:buFont typeface="Wingdings" pitchFamily="2" charset="2"/>
        <a:buChar char="n"/>
        <a:defRPr sz="1600">
          <a:solidFill>
            <a:schemeClr val="tx1"/>
          </a:solidFill>
          <a:latin typeface="+mn-lt"/>
        </a:defRPr>
      </a:lvl4pPr>
      <a:lvl5pPr marL="2093604" indent="-398405" algn="l" rtl="0" fontAlgn="base">
        <a:spcBef>
          <a:spcPct val="25000"/>
        </a:spcBef>
        <a:spcAft>
          <a:spcPct val="0"/>
        </a:spcAft>
        <a:buClr>
          <a:schemeClr val="accent2"/>
        </a:buClr>
        <a:buFont typeface="Wingdings" pitchFamily="2" charset="2"/>
        <a:buChar char="§"/>
        <a:defRPr sz="1600">
          <a:solidFill>
            <a:schemeClr val="tx1"/>
          </a:solidFill>
          <a:latin typeface="+mn-lt"/>
        </a:defRPr>
      </a:lvl5pPr>
      <a:lvl6pPr marL="2550738" indent="-398405" algn="l" rtl="0" fontAlgn="base">
        <a:spcBef>
          <a:spcPct val="25000"/>
        </a:spcBef>
        <a:spcAft>
          <a:spcPct val="0"/>
        </a:spcAft>
        <a:buClr>
          <a:schemeClr val="accent2"/>
        </a:buClr>
        <a:buFont typeface="Wingdings" pitchFamily="2" charset="2"/>
        <a:buChar char="§"/>
        <a:defRPr sz="1600">
          <a:solidFill>
            <a:schemeClr val="tx1"/>
          </a:solidFill>
          <a:latin typeface="+mn-lt"/>
        </a:defRPr>
      </a:lvl6pPr>
      <a:lvl7pPr marL="3007869" indent="-398405" algn="l" rtl="0" fontAlgn="base">
        <a:spcBef>
          <a:spcPct val="25000"/>
        </a:spcBef>
        <a:spcAft>
          <a:spcPct val="0"/>
        </a:spcAft>
        <a:buClr>
          <a:schemeClr val="accent2"/>
        </a:buClr>
        <a:buFont typeface="Wingdings" pitchFamily="2" charset="2"/>
        <a:buChar char="§"/>
        <a:defRPr sz="1600">
          <a:solidFill>
            <a:schemeClr val="tx1"/>
          </a:solidFill>
          <a:latin typeface="+mn-lt"/>
        </a:defRPr>
      </a:lvl7pPr>
      <a:lvl8pPr marL="3465002" indent="-398405" algn="l" rtl="0" fontAlgn="base">
        <a:spcBef>
          <a:spcPct val="25000"/>
        </a:spcBef>
        <a:spcAft>
          <a:spcPct val="0"/>
        </a:spcAft>
        <a:buClr>
          <a:schemeClr val="accent2"/>
        </a:buClr>
        <a:buFont typeface="Wingdings" pitchFamily="2" charset="2"/>
        <a:buChar char="§"/>
        <a:defRPr sz="1600">
          <a:solidFill>
            <a:schemeClr val="tx1"/>
          </a:solidFill>
          <a:latin typeface="+mn-lt"/>
        </a:defRPr>
      </a:lvl8pPr>
      <a:lvl9pPr marL="3922134" indent="-398405" algn="l" rtl="0" fontAlgn="base">
        <a:spcBef>
          <a:spcPct val="25000"/>
        </a:spcBef>
        <a:spcAft>
          <a:spcPct val="0"/>
        </a:spcAft>
        <a:buClr>
          <a:schemeClr val="accent2"/>
        </a:buClr>
        <a:buFont typeface="Wingdings" pitchFamily="2" charset="2"/>
        <a:buChar char="§"/>
        <a:defRPr sz="1600">
          <a:solidFill>
            <a:schemeClr val="tx1"/>
          </a:solidFill>
          <a:latin typeface="+mn-lt"/>
        </a:defRPr>
      </a:lvl9pPr>
    </p:bodyStyle>
    <p:otherStyle>
      <a:defPPr>
        <a:defRPr lang="en-US"/>
      </a:defPPr>
      <a:lvl1pPr marL="0" algn="l" defTabSz="914265" rtl="0" eaLnBrk="1" latinLnBrk="0" hangingPunct="1">
        <a:defRPr sz="1800" kern="1200">
          <a:solidFill>
            <a:schemeClr val="tx1"/>
          </a:solidFill>
          <a:latin typeface="+mn-lt"/>
          <a:ea typeface="+mn-ea"/>
          <a:cs typeface="+mn-cs"/>
        </a:defRPr>
      </a:lvl1pPr>
      <a:lvl2pPr marL="457132" algn="l" defTabSz="914265" rtl="0" eaLnBrk="1" latinLnBrk="0" hangingPunct="1">
        <a:defRPr sz="1800" kern="1200">
          <a:solidFill>
            <a:schemeClr val="tx1"/>
          </a:solidFill>
          <a:latin typeface="+mn-lt"/>
          <a:ea typeface="+mn-ea"/>
          <a:cs typeface="+mn-cs"/>
        </a:defRPr>
      </a:lvl2pPr>
      <a:lvl3pPr marL="914265" algn="l" defTabSz="914265" rtl="0" eaLnBrk="1" latinLnBrk="0" hangingPunct="1">
        <a:defRPr sz="1800" kern="1200">
          <a:solidFill>
            <a:schemeClr val="tx1"/>
          </a:solidFill>
          <a:latin typeface="+mn-lt"/>
          <a:ea typeface="+mn-ea"/>
          <a:cs typeface="+mn-cs"/>
        </a:defRPr>
      </a:lvl3pPr>
      <a:lvl4pPr marL="1371397" algn="l" defTabSz="914265" rtl="0" eaLnBrk="1" latinLnBrk="0" hangingPunct="1">
        <a:defRPr sz="1800" kern="1200">
          <a:solidFill>
            <a:schemeClr val="tx1"/>
          </a:solidFill>
          <a:latin typeface="+mn-lt"/>
          <a:ea typeface="+mn-ea"/>
          <a:cs typeface="+mn-cs"/>
        </a:defRPr>
      </a:lvl4pPr>
      <a:lvl5pPr marL="1828532" algn="l" defTabSz="914265" rtl="0" eaLnBrk="1" latinLnBrk="0" hangingPunct="1">
        <a:defRPr sz="1800" kern="1200">
          <a:solidFill>
            <a:schemeClr val="tx1"/>
          </a:solidFill>
          <a:latin typeface="+mn-lt"/>
          <a:ea typeface="+mn-ea"/>
          <a:cs typeface="+mn-cs"/>
        </a:defRPr>
      </a:lvl5pPr>
      <a:lvl6pPr marL="2285664" algn="l" defTabSz="914265" rtl="0" eaLnBrk="1" latinLnBrk="0" hangingPunct="1">
        <a:defRPr sz="1800" kern="1200">
          <a:solidFill>
            <a:schemeClr val="tx1"/>
          </a:solidFill>
          <a:latin typeface="+mn-lt"/>
          <a:ea typeface="+mn-ea"/>
          <a:cs typeface="+mn-cs"/>
        </a:defRPr>
      </a:lvl6pPr>
      <a:lvl7pPr marL="2742796" algn="l" defTabSz="914265" rtl="0" eaLnBrk="1" latinLnBrk="0" hangingPunct="1">
        <a:defRPr sz="1800" kern="1200">
          <a:solidFill>
            <a:schemeClr val="tx1"/>
          </a:solidFill>
          <a:latin typeface="+mn-lt"/>
          <a:ea typeface="+mn-ea"/>
          <a:cs typeface="+mn-cs"/>
        </a:defRPr>
      </a:lvl7pPr>
      <a:lvl8pPr marL="3199929" algn="l" defTabSz="914265" rtl="0" eaLnBrk="1" latinLnBrk="0" hangingPunct="1">
        <a:defRPr sz="1800" kern="1200">
          <a:solidFill>
            <a:schemeClr val="tx1"/>
          </a:solidFill>
          <a:latin typeface="+mn-lt"/>
          <a:ea typeface="+mn-ea"/>
          <a:cs typeface="+mn-cs"/>
        </a:defRPr>
      </a:lvl8pPr>
      <a:lvl9pPr marL="3657060" algn="l" defTabSz="91426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D50858D-1A90-5F48-BF51-0AA8C53E25E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0A791FB-2488-F946-9F07-EB990A65EEA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09B0DF1-FE26-A049-87B2-BE328F8B2D8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572AB60A-7651-2C49-B12D-74DF96A3FE09}" type="datetimeFigureOut">
              <a:rPr lang="en-US" smtClean="0">
                <a:solidFill>
                  <a:prstClr val="black">
                    <a:tint val="75000"/>
                  </a:prstClr>
                </a:solidFill>
                <a:latin typeface="Calibri" panose="020F0502020204030204"/>
              </a:rPr>
              <a:pPr eaLnBrk="1" fontAlgn="auto" hangingPunct="1">
                <a:spcBef>
                  <a:spcPts val="0"/>
                </a:spcBef>
                <a:spcAft>
                  <a:spcPts val="0"/>
                </a:spcAft>
              </a:pPr>
              <a:t>12/12/18</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09185143-90CB-B84D-ACCC-CE70B7C4274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113A6F81-1932-584E-94DA-6771895DC9D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2E9C35F3-FA24-7D49-842F-2168270A0724}" type="slidenum">
              <a:rPr lang="en-US" smtClean="0">
                <a:solidFill>
                  <a:prstClr val="black">
                    <a:tint val="75000"/>
                  </a:prstClr>
                </a:solidFill>
                <a:latin typeface="Calibri" panose="020F0502020204030204"/>
              </a:rPr>
              <a:pPr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848375299"/>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18143B66-F9A9-1045-9ECA-2BA70853217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1D510857-A66D-A243-B066-3002DAC1159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B20F453-425E-8748-B9B9-2F7B68B76E4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8FE4677B-E65C-FA4E-AEC0-3F2F3920D08C}" type="datetimeFigureOut">
              <a:rPr lang="en-US" smtClean="0">
                <a:solidFill>
                  <a:prstClr val="black">
                    <a:tint val="75000"/>
                  </a:prstClr>
                </a:solidFill>
                <a:latin typeface="Calibri" panose="020F0502020204030204"/>
              </a:rPr>
              <a:pPr eaLnBrk="1" fontAlgn="auto" hangingPunct="1">
                <a:spcBef>
                  <a:spcPts val="0"/>
                </a:spcBef>
                <a:spcAft>
                  <a:spcPts val="0"/>
                </a:spcAft>
              </a:pPr>
              <a:t>12/12/18</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 xmlns:a16="http://schemas.microsoft.com/office/drawing/2014/main" id="{2884FCE8-96AF-1248-9D25-7105B8CC763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 xmlns:a16="http://schemas.microsoft.com/office/drawing/2014/main" id="{D604977A-A1CE-FE41-925B-A149C8EF491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3A96EF4C-3124-3C4D-85F9-B4DBD3D90BEA}" type="slidenum">
              <a:rPr lang="en-US" smtClean="0">
                <a:solidFill>
                  <a:prstClr val="black">
                    <a:tint val="75000"/>
                  </a:prstClr>
                </a:solidFill>
                <a:latin typeface="Calibri" panose="020F0502020204030204"/>
              </a:rPr>
              <a:pPr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423630715"/>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png"/><Relationship Id="rId5" Type="http://schemas.openxmlformats.org/officeDocument/2006/relationships/image" Target="../media/image5.tif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44.png"/><Relationship Id="rId1" Type="http://schemas.openxmlformats.org/officeDocument/2006/relationships/slideLayout" Target="../slideLayouts/slideLayout65.xml"/><Relationship Id="rId2" Type="http://schemas.openxmlformats.org/officeDocument/2006/relationships/image" Target="../media/image23.emf"/></Relationships>
</file>

<file path=ppt/slides/_rels/slide11.xml.rels><?xml version="1.0" encoding="UTF-8" standalone="yes"?>
<Relationships xmlns="http://schemas.openxmlformats.org/package/2006/relationships"><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19.png"/><Relationship Id="rId17" Type="http://schemas.openxmlformats.org/officeDocument/2006/relationships/image" Target="../media/image20.png"/><Relationship Id="rId18" Type="http://schemas.openxmlformats.org/officeDocument/2006/relationships/image" Target="../media/image21.png"/><Relationship Id="rId19" Type="http://schemas.openxmlformats.org/officeDocument/2006/relationships/image" Target="../media/image22.png"/><Relationship Id="rId1" Type="http://schemas.openxmlformats.org/officeDocument/2006/relationships/slideLayout" Target="../slideLayouts/slideLayout55.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jp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1.emf"/><Relationship Id="rId5" Type="http://schemas.openxmlformats.org/officeDocument/2006/relationships/image" Target="../media/image16.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0" Type="http://schemas.openxmlformats.org/officeDocument/2006/relationships/image" Target="../media/image5.tiff"/><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jpe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45.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50.emf"/><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52.png"/><Relationship Id="rId1" Type="http://schemas.openxmlformats.org/officeDocument/2006/relationships/slideLayout" Target="../slideLayouts/slideLayout1.xml"/><Relationship Id="rId2" Type="http://schemas.openxmlformats.org/officeDocument/2006/relationships/image" Target="../media/image51.tiff"/></Relationships>
</file>

<file path=ppt/slides/_rels/slide2.xml.rels><?xml version="1.0" encoding="UTF-8" standalone="yes"?>
<Relationships xmlns="http://schemas.openxmlformats.org/package/2006/relationships"><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19.png"/><Relationship Id="rId17" Type="http://schemas.openxmlformats.org/officeDocument/2006/relationships/image" Target="../media/image20.png"/><Relationship Id="rId18" Type="http://schemas.openxmlformats.org/officeDocument/2006/relationships/image" Target="../media/image21.png"/><Relationship Id="rId19"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jp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emf"/><Relationship Id="rId3" Type="http://schemas.openxmlformats.org/officeDocument/2006/relationships/image" Target="../media/image53.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emf"/><Relationship Id="rId3" Type="http://schemas.openxmlformats.org/officeDocument/2006/relationships/image" Target="../media/image54.emf"/></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56.tiff"/><Relationship Id="rId1" Type="http://schemas.openxmlformats.org/officeDocument/2006/relationships/slideLayout" Target="../slideLayouts/slideLayout1.xml"/><Relationship Id="rId2" Type="http://schemas.openxmlformats.org/officeDocument/2006/relationships/image" Target="../media/image5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7.tiff"/><Relationship Id="rId3" Type="http://schemas.openxmlformats.org/officeDocument/2006/relationships/image" Target="../media/image1.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8.tiff"/><Relationship Id="rId3" Type="http://schemas.openxmlformats.org/officeDocument/2006/relationships/image" Target="../media/image1.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emf"/><Relationship Id="rId3" Type="http://schemas.openxmlformats.org/officeDocument/2006/relationships/image" Target="../media/image59.emf"/></Relationships>
</file>

<file path=ppt/slides/_rels/slide27.xml.rels><?xml version="1.0" encoding="UTF-8" standalone="yes"?>
<Relationships xmlns="http://schemas.openxmlformats.org/package/2006/relationships"><Relationship Id="rId3" Type="http://schemas.openxmlformats.org/officeDocument/2006/relationships/image" Target="../media/image60.emf"/><Relationship Id="rId4" Type="http://schemas.openxmlformats.org/officeDocument/2006/relationships/image" Target="../media/image61.emf"/><Relationship Id="rId1" Type="http://schemas.openxmlformats.org/officeDocument/2006/relationships/slideLayout" Target="../slideLayouts/slideLayout1.xml"/><Relationship Id="rId2" Type="http://schemas.openxmlformats.org/officeDocument/2006/relationships/image" Target="../media/image1.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emf"/><Relationship Id="rId3" Type="http://schemas.openxmlformats.org/officeDocument/2006/relationships/image" Target="../media/image62.tiff"/></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5.tiff"/><Relationship Id="rId1" Type="http://schemas.openxmlformats.org/officeDocument/2006/relationships/slideLayout" Target="../slideLayouts/slideLayout1.xml"/><Relationship Id="rId2" Type="http://schemas.openxmlformats.org/officeDocument/2006/relationships/image" Target="../media/image1.emf"/></Relationships>
</file>

<file path=ppt/slides/_rels/slide3.xml.rels><?xml version="1.0" encoding="UTF-8" standalone="yes"?>
<Relationships xmlns="http://schemas.openxmlformats.org/package/2006/relationships"><Relationship Id="rId3" Type="http://schemas.openxmlformats.org/officeDocument/2006/relationships/image" Target="../media/image24.tiff"/><Relationship Id="rId4" Type="http://schemas.openxmlformats.org/officeDocument/2006/relationships/image" Target="../media/image25.tiff"/><Relationship Id="rId5" Type="http://schemas.openxmlformats.org/officeDocument/2006/relationships/image" Target="../media/image26.emf"/><Relationship Id="rId1" Type="http://schemas.openxmlformats.org/officeDocument/2006/relationships/slideLayout" Target="../slideLayouts/slideLayout65.xml"/><Relationship Id="rId2" Type="http://schemas.openxmlformats.org/officeDocument/2006/relationships/image" Target="../media/image23.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emf"/><Relationship Id="rId3" Type="http://schemas.openxmlformats.org/officeDocument/2006/relationships/image" Target="../media/image6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xml"/><Relationship Id="rId5" Type="http://schemas.openxmlformats.org/officeDocument/2006/relationships/image" Target="../media/image65.png"/><Relationship Id="rId1" Type="http://schemas.microsoft.com/office/2007/relationships/media" Target="../media/media1.mov"/><Relationship Id="rId2" Type="http://schemas.openxmlformats.org/officeDocument/2006/relationships/video" Target="../media/media1.mov"/></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6.emf"/></Relationships>
</file>

<file path=ppt/slides/_rels/slide35.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67.emf"/><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36.xml.rels><?xml version="1.0" encoding="UTF-8" standalone="yes"?>
<Relationships xmlns="http://schemas.openxmlformats.org/package/2006/relationships"><Relationship Id="rId3" Type="http://schemas.openxmlformats.org/officeDocument/2006/relationships/image" Target="../media/image68.tiff"/><Relationship Id="rId4" Type="http://schemas.openxmlformats.org/officeDocument/2006/relationships/image" Target="../media/image69.emf"/><Relationship Id="rId5" Type="http://schemas.openxmlformats.org/officeDocument/2006/relationships/image" Target="../media/image70.emf"/><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37.xml.rels><?xml version="1.0" encoding="UTF-8" standalone="yes"?>
<Relationships xmlns="http://schemas.openxmlformats.org/package/2006/relationships"><Relationship Id="rId3" Type="http://schemas.openxmlformats.org/officeDocument/2006/relationships/image" Target="../media/image68.tiff"/><Relationship Id="rId4" Type="http://schemas.openxmlformats.org/officeDocument/2006/relationships/image" Target="../media/image69.emf"/><Relationship Id="rId5" Type="http://schemas.openxmlformats.org/officeDocument/2006/relationships/image" Target="../media/image70.emf"/><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38.xml.rels><?xml version="1.0" encoding="UTF-8" standalone="yes"?>
<Relationships xmlns="http://schemas.openxmlformats.org/package/2006/relationships"><Relationship Id="rId3" Type="http://schemas.openxmlformats.org/officeDocument/2006/relationships/image" Target="../media/image74.emf"/><Relationship Id="rId4" Type="http://schemas.openxmlformats.org/officeDocument/2006/relationships/oleObject" Target="../embeddings/oleObject1.bin"/><Relationship Id="rId5" Type="http://schemas.openxmlformats.org/officeDocument/2006/relationships/image" Target="../media/image71.emf"/><Relationship Id="rId6" Type="http://schemas.openxmlformats.org/officeDocument/2006/relationships/oleObject" Target="../embeddings/oleObject2.bin"/><Relationship Id="rId7" Type="http://schemas.openxmlformats.org/officeDocument/2006/relationships/image" Target="../media/image72.emf"/><Relationship Id="rId8" Type="http://schemas.openxmlformats.org/officeDocument/2006/relationships/oleObject" Target="../embeddings/oleObject3.bin"/><Relationship Id="rId9" Type="http://schemas.openxmlformats.org/officeDocument/2006/relationships/image" Target="../media/image73.emf"/><Relationship Id="rId10" Type="http://schemas.openxmlformats.org/officeDocument/2006/relationships/image" Target="../media/image75.emf"/><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6.tiff"/><Relationship Id="rId4" Type="http://schemas.openxmlformats.org/officeDocument/2006/relationships/image" Target="../media/image77.tiff"/><Relationship Id="rId5" Type="http://schemas.openxmlformats.org/officeDocument/2006/relationships/image" Target="../media/image5.tiff"/><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4.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png"/><Relationship Id="rId1" Type="http://schemas.openxmlformats.org/officeDocument/2006/relationships/slideLayout" Target="../slideLayouts/slideLayout65.xml"/><Relationship Id="rId2" Type="http://schemas.openxmlformats.org/officeDocument/2006/relationships/image" Target="../media/image23.emf"/></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5.tif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1.emf"/><Relationship Id="rId5" Type="http://schemas.openxmlformats.org/officeDocument/2006/relationships/image" Target="../media/image16.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0" Type="http://schemas.openxmlformats.org/officeDocument/2006/relationships/image" Target="../media/image5.tiff"/><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79.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79.emf"/><Relationship Id="rId5" Type="http://schemas.openxmlformats.org/officeDocument/2006/relationships/oleObject" Target="../embeddings/oleObject6.bin"/><Relationship Id="rId6" Type="http://schemas.openxmlformats.org/officeDocument/2006/relationships/image" Target="../media/image80.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emf"/></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81.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image" Target="../media/image82.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image" Target="../media/image83.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65.xml"/><Relationship Id="rId2" Type="http://schemas.openxmlformats.org/officeDocument/2006/relationships/image" Target="../media/image23.emf"/></Relationships>
</file>

<file path=ppt/slides/_rels/slide50.xml.rels><?xml version="1.0" encoding="UTF-8" standalone="yes"?>
<Relationships xmlns="http://schemas.openxmlformats.org/package/2006/relationships"><Relationship Id="rId3" Type="http://schemas.openxmlformats.org/officeDocument/2006/relationships/image" Target="../media/image84.emf"/><Relationship Id="rId4" Type="http://schemas.openxmlformats.org/officeDocument/2006/relationships/image" Target="../media/image85.emf"/><Relationship Id="rId5" Type="http://schemas.openxmlformats.org/officeDocument/2006/relationships/image" Target="../media/image86.e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51.xml.rels><?xml version="1.0" encoding="UTF-8" standalone="yes"?>
<Relationships xmlns="http://schemas.openxmlformats.org/package/2006/relationships"><Relationship Id="rId3" Type="http://schemas.openxmlformats.org/officeDocument/2006/relationships/image" Target="../media/image87.emf"/><Relationship Id="rId4" Type="http://schemas.openxmlformats.org/officeDocument/2006/relationships/image" Target="../media/image88.emf"/><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52.xml.rels><?xml version="1.0" encoding="UTF-8" standalone="yes"?>
<Relationships xmlns="http://schemas.openxmlformats.org/package/2006/relationships"><Relationship Id="rId3" Type="http://schemas.openxmlformats.org/officeDocument/2006/relationships/image" Target="../media/image90.emf"/><Relationship Id="rId4"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image" Target="../media/image89.emf"/></Relationships>
</file>

<file path=ppt/slides/_rels/slide53.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10.bin"/><Relationship Id="rId4" Type="http://schemas.openxmlformats.org/officeDocument/2006/relationships/image" Target="../media/image93.emf"/><Relationship Id="rId5" Type="http://schemas.openxmlformats.org/officeDocument/2006/relationships/oleObject" Target="../embeddings/oleObject11.bin"/><Relationship Id="rId6" Type="http://schemas.openxmlformats.org/officeDocument/2006/relationships/image" Target="../media/image94.emf"/><Relationship Id="rId7" Type="http://schemas.openxmlformats.org/officeDocument/2006/relationships/oleObject" Target="../embeddings/oleObject12.bin"/><Relationship Id="rId8" Type="http://schemas.openxmlformats.org/officeDocument/2006/relationships/image" Target="../media/image95.e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13.bin"/><Relationship Id="rId4" Type="http://schemas.openxmlformats.org/officeDocument/2006/relationships/image" Target="../media/image93.emf"/><Relationship Id="rId5" Type="http://schemas.openxmlformats.org/officeDocument/2006/relationships/oleObject" Target="../embeddings/oleObject14.bin"/><Relationship Id="rId6" Type="http://schemas.openxmlformats.org/officeDocument/2006/relationships/image" Target="../media/image96.e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5.bin"/><Relationship Id="rId4" Type="http://schemas.openxmlformats.org/officeDocument/2006/relationships/image" Target="../media/image93.emf"/><Relationship Id="rId5" Type="http://schemas.openxmlformats.org/officeDocument/2006/relationships/oleObject" Target="../embeddings/oleObject16.bin"/><Relationship Id="rId6" Type="http://schemas.openxmlformats.org/officeDocument/2006/relationships/image" Target="../media/image96.emf"/><Relationship Id="rId7" Type="http://schemas.openxmlformats.org/officeDocument/2006/relationships/oleObject" Target="../embeddings/oleObject17.bin"/><Relationship Id="rId8" Type="http://schemas.openxmlformats.org/officeDocument/2006/relationships/image" Target="../media/image97.emf"/><Relationship Id="rId9" Type="http://schemas.openxmlformats.org/officeDocument/2006/relationships/oleObject" Target="../embeddings/oleObject18.bin"/><Relationship Id="rId10" Type="http://schemas.openxmlformats.org/officeDocument/2006/relationships/image" Target="../media/image98.emf"/><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9.bin"/><Relationship Id="rId4" Type="http://schemas.openxmlformats.org/officeDocument/2006/relationships/image" Target="../media/image99.emf"/><Relationship Id="rId5" Type="http://schemas.openxmlformats.org/officeDocument/2006/relationships/oleObject" Target="../embeddings/oleObject20.bin"/><Relationship Id="rId6" Type="http://schemas.openxmlformats.org/officeDocument/2006/relationships/image" Target="../media/image100.emf"/><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21.bin"/><Relationship Id="rId4" Type="http://schemas.openxmlformats.org/officeDocument/2006/relationships/image" Target="../media/image99.emf"/><Relationship Id="rId5" Type="http://schemas.openxmlformats.org/officeDocument/2006/relationships/oleObject" Target="../embeddings/oleObject22.bin"/><Relationship Id="rId6" Type="http://schemas.openxmlformats.org/officeDocument/2006/relationships/image" Target="../media/image101.emf"/><Relationship Id="rId7" Type="http://schemas.openxmlformats.org/officeDocument/2006/relationships/oleObject" Target="../embeddings/oleObject23.bin"/><Relationship Id="rId8" Type="http://schemas.openxmlformats.org/officeDocument/2006/relationships/image" Target="../media/image102.emf"/><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30.emf"/><Relationship Id="rId1" Type="http://schemas.openxmlformats.org/officeDocument/2006/relationships/slideLayout" Target="../slideLayouts/slideLayout65.xml"/><Relationship Id="rId2" Type="http://schemas.openxmlformats.org/officeDocument/2006/relationships/image" Target="../media/image23.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emf"/></Relationships>
</file>

<file path=ppt/slides/_rels/slide7.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31.png"/><Relationship Id="rId1" Type="http://schemas.openxmlformats.org/officeDocument/2006/relationships/slideLayout" Target="../slideLayouts/slideLayout65.xml"/><Relationship Id="rId2" Type="http://schemas.openxmlformats.org/officeDocument/2006/relationships/image" Target="../media/image23.emf"/></Relationships>
</file>

<file path=ppt/slides/_rels/slide8.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32.png"/><Relationship Id="rId1" Type="http://schemas.openxmlformats.org/officeDocument/2006/relationships/slideLayout" Target="../slideLayouts/slideLayout65.xml"/><Relationship Id="rId2" Type="http://schemas.openxmlformats.org/officeDocument/2006/relationships/image" Target="../media/image23.emf"/></Relationships>
</file>

<file path=ppt/slides/_rels/slide9.xml.rels><?xml version="1.0" encoding="UTF-8" standalone="yes"?>
<Relationships xmlns="http://schemas.openxmlformats.org/package/2006/relationships"><Relationship Id="rId11" Type="http://schemas.openxmlformats.org/officeDocument/2006/relationships/image" Target="../media/image39.png"/><Relationship Id="rId12" Type="http://schemas.openxmlformats.org/officeDocument/2006/relationships/image" Target="../media/image40.png"/><Relationship Id="rId13" Type="http://schemas.openxmlformats.org/officeDocument/2006/relationships/image" Target="../media/image41.png"/><Relationship Id="rId14" Type="http://schemas.openxmlformats.org/officeDocument/2006/relationships/image" Target="../media/image42.png"/><Relationship Id="rId15" Type="http://schemas.openxmlformats.org/officeDocument/2006/relationships/image" Target="../media/image43.png"/><Relationship Id="rId1" Type="http://schemas.openxmlformats.org/officeDocument/2006/relationships/slideLayout" Target="../slideLayouts/slideLayout65.xml"/><Relationship Id="rId2" Type="http://schemas.openxmlformats.org/officeDocument/2006/relationships/image" Target="../media/image23.emf"/><Relationship Id="rId3" Type="http://schemas.openxmlformats.org/officeDocument/2006/relationships/image" Target="../media/image26.emf"/><Relationship Id="rId4" Type="http://schemas.openxmlformats.org/officeDocument/2006/relationships/image" Target="../media/image33.png"/><Relationship Id="rId5" Type="http://schemas.openxmlformats.org/officeDocument/2006/relationships/image" Target="../media/image34.jpg"/><Relationship Id="rId6" Type="http://schemas.openxmlformats.org/officeDocument/2006/relationships/image" Target="../media/image35.jpg"/><Relationship Id="rId7" Type="http://schemas.openxmlformats.org/officeDocument/2006/relationships/image" Target="../media/image36.png"/><Relationship Id="rId8" Type="http://schemas.openxmlformats.org/officeDocument/2006/relationships/image" Target="../media/image9.png"/><Relationship Id="rId9" Type="http://schemas.openxmlformats.org/officeDocument/2006/relationships/image" Target="../media/image37.jpeg"/><Relationship Id="rId10"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85801" y="152400"/>
            <a:ext cx="7772400" cy="1524000"/>
          </a:xfrm>
        </p:spPr>
        <p:txBody>
          <a:bodyPr/>
          <a:lstStyle/>
          <a:p>
            <a:pPr algn="ctr" eaLnBrk="1" hangingPunct="1"/>
            <a:r>
              <a:rPr lang="en-US" sz="4000" dirty="0" smtClean="0">
                <a:ea typeface="宋体" pitchFamily="2" charset="-122"/>
              </a:rPr>
              <a:t>Adaptive Charging Network</a:t>
            </a:r>
            <a:endParaRPr lang="en-US" sz="1800" dirty="0"/>
          </a:p>
        </p:txBody>
      </p:sp>
      <p:sp>
        <p:nvSpPr>
          <p:cNvPr id="5124" name="Line 4"/>
          <p:cNvSpPr>
            <a:spLocks noChangeShapeType="1"/>
          </p:cNvSpPr>
          <p:nvPr/>
        </p:nvSpPr>
        <p:spPr bwMode="auto">
          <a:xfrm>
            <a:off x="914400" y="1752600"/>
            <a:ext cx="7315200" cy="0"/>
          </a:xfrm>
          <a:prstGeom prst="line">
            <a:avLst/>
          </a:prstGeom>
          <a:noFill/>
          <a:ln w="57150">
            <a:solidFill>
              <a:schemeClr val="accent2"/>
            </a:solidFill>
            <a:round/>
            <a:headEnd/>
            <a:tailEnd/>
          </a:ln>
        </p:spPr>
        <p:txBody>
          <a:bodyPr lIns="91426" tIns="45712" rIns="91426" bIns="45712"/>
          <a:lstStyle/>
          <a:p>
            <a:endParaRPr lang="en-US">
              <a:solidFill>
                <a:srgbClr val="000000"/>
              </a:solidFill>
              <a:latin typeface="Arial" pitchFamily="34" charset="0"/>
            </a:endParaRPr>
          </a:p>
        </p:txBody>
      </p:sp>
      <p:sp>
        <p:nvSpPr>
          <p:cNvPr id="2" name="TextBox 1"/>
          <p:cNvSpPr txBox="1"/>
          <p:nvPr/>
        </p:nvSpPr>
        <p:spPr>
          <a:xfrm>
            <a:off x="3524666" y="6214654"/>
            <a:ext cx="2214061" cy="338546"/>
          </a:xfrm>
          <a:prstGeom prst="rect">
            <a:avLst/>
          </a:prstGeom>
          <a:noFill/>
        </p:spPr>
        <p:txBody>
          <a:bodyPr wrap="none" lIns="91436" tIns="45716" rIns="91436" bIns="45716" rtlCol="0">
            <a:spAutoFit/>
          </a:bodyPr>
          <a:lstStyle/>
          <a:p>
            <a:pPr algn="ctr"/>
            <a:r>
              <a:rPr lang="en-US" sz="1600" dirty="0" smtClean="0">
                <a:solidFill>
                  <a:srgbClr val="000000"/>
                </a:solidFill>
              </a:rPr>
              <a:t>LACI, December 2018</a:t>
            </a:r>
          </a:p>
        </p:txBody>
      </p:sp>
      <p:grpSp>
        <p:nvGrpSpPr>
          <p:cNvPr id="6" name="Group 5"/>
          <p:cNvGrpSpPr/>
          <p:nvPr/>
        </p:nvGrpSpPr>
        <p:grpSpPr>
          <a:xfrm>
            <a:off x="3352800" y="3192103"/>
            <a:ext cx="2286000" cy="1456097"/>
            <a:chOff x="1066800" y="4964668"/>
            <a:chExt cx="2286000" cy="1456097"/>
          </a:xfrm>
        </p:grpSpPr>
        <p:pic>
          <p:nvPicPr>
            <p:cNvPr id="4" name="Picture 3"/>
            <p:cNvPicPr>
              <a:picLocks noChangeAspect="1"/>
            </p:cNvPicPr>
            <p:nvPr/>
          </p:nvPicPr>
          <p:blipFill>
            <a:blip r:embed="rId3"/>
            <a:stretch>
              <a:fillRect/>
            </a:stretch>
          </p:blipFill>
          <p:spPr>
            <a:xfrm>
              <a:off x="1066800" y="5702023"/>
              <a:ext cx="2286000" cy="718742"/>
            </a:xfrm>
            <a:prstGeom prst="rect">
              <a:avLst/>
            </a:prstGeom>
          </p:spPr>
        </p:pic>
        <p:sp>
          <p:nvSpPr>
            <p:cNvPr id="3" name="TextBox 2"/>
            <p:cNvSpPr txBox="1"/>
            <p:nvPr/>
          </p:nvSpPr>
          <p:spPr>
            <a:xfrm>
              <a:off x="1371600" y="4964668"/>
              <a:ext cx="1903085" cy="461665"/>
            </a:xfrm>
            <a:prstGeom prst="rect">
              <a:avLst/>
            </a:prstGeom>
            <a:noFill/>
          </p:spPr>
          <p:txBody>
            <a:bodyPr wrap="none" rtlCol="0">
              <a:spAutoFit/>
            </a:bodyPr>
            <a:lstStyle/>
            <a:p>
              <a:r>
                <a:rPr lang="en-US" sz="2400" b="1" dirty="0" smtClean="0">
                  <a:solidFill>
                    <a:srgbClr val="0000FF"/>
                  </a:solidFill>
                </a:rPr>
                <a:t>Steven Low</a:t>
              </a:r>
              <a:endParaRPr lang="en-US" sz="2400" b="1" dirty="0">
                <a:solidFill>
                  <a:srgbClr val="0000FF"/>
                </a:solidFill>
              </a:endParaRPr>
            </a:p>
          </p:txBody>
        </p:sp>
      </p:grpSp>
      <p:sp>
        <p:nvSpPr>
          <p:cNvPr id="5" name="TextBox 4"/>
          <p:cNvSpPr txBox="1"/>
          <p:nvPr/>
        </p:nvSpPr>
        <p:spPr>
          <a:xfrm>
            <a:off x="2084474" y="4884036"/>
            <a:ext cx="184666" cy="369332"/>
          </a:xfrm>
          <a:prstGeom prst="rect">
            <a:avLst/>
          </a:prstGeom>
          <a:noFill/>
        </p:spPr>
        <p:txBody>
          <a:bodyPr wrap="none" rtlCol="0">
            <a:spAutoFit/>
          </a:bodyPr>
          <a:lstStyle/>
          <a:p>
            <a:endParaRPr lang="en-US" dirty="0"/>
          </a:p>
        </p:txBody>
      </p:sp>
      <p:pic>
        <p:nvPicPr>
          <p:cNvPr id="9" name="Shape 60"/>
          <p:cNvPicPr preferRelativeResize="0"/>
          <p:nvPr/>
        </p:nvPicPr>
        <p:blipFill rotWithShape="1">
          <a:blip r:embed="rId4">
            <a:alphaModFix/>
          </a:blip>
          <a:srcRect l="46264"/>
          <a:stretch/>
        </p:blipFill>
        <p:spPr>
          <a:xfrm>
            <a:off x="4191000" y="4724400"/>
            <a:ext cx="1796797" cy="990600"/>
          </a:xfrm>
          <a:prstGeom prst="rect">
            <a:avLst/>
          </a:prstGeom>
          <a:noFill/>
          <a:ln>
            <a:noFill/>
          </a:ln>
        </p:spPr>
      </p:pic>
      <p:pic>
        <p:nvPicPr>
          <p:cNvPr id="7" name="Picture 6"/>
          <p:cNvPicPr>
            <a:picLocks noChangeAspect="1"/>
          </p:cNvPicPr>
          <p:nvPr/>
        </p:nvPicPr>
        <p:blipFill>
          <a:blip r:embed="rId5"/>
          <a:stretch>
            <a:fillRect/>
          </a:stretch>
        </p:blipFill>
        <p:spPr>
          <a:xfrm>
            <a:off x="3430275" y="4884036"/>
            <a:ext cx="608325" cy="608325"/>
          </a:xfrm>
          <a:prstGeom prst="rect">
            <a:avLst/>
          </a:prstGeom>
        </p:spPr>
      </p:pic>
    </p:spTree>
    <p:extLst>
      <p:ext uri="{BB962C8B-B14F-4D97-AF65-F5344CB8AC3E}">
        <p14:creationId xmlns:p14="http://schemas.microsoft.com/office/powerpoint/2010/main" val="704274827"/>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 xmlns:a16="http://schemas.microsoft.com/office/drawing/2014/main" id="{55E6183F-7E5E-4645-908B-946D8189A60D}"/>
              </a:ext>
            </a:extLst>
          </p:cNvPr>
          <p:cNvSpPr/>
          <p:nvPr/>
        </p:nvSpPr>
        <p:spPr bwMode="auto">
          <a:xfrm rot="10800000">
            <a:off x="0" y="5251856"/>
            <a:ext cx="9143999" cy="748894"/>
          </a:xfrm>
          <a:prstGeom prst="rect">
            <a:avLst/>
          </a:prstGeom>
          <a:gradFill>
            <a:gsLst>
              <a:gs pos="18000">
                <a:schemeClr val="tx1">
                  <a:lumMod val="0"/>
                </a:schemeClr>
              </a:gs>
              <a:gs pos="100000">
                <a:srgbClr val="00B0F0">
                  <a:lumMod val="64000"/>
                  <a:alpha val="86000"/>
                </a:srgbClr>
              </a:gs>
            </a:gsLst>
            <a:lin ang="16200000" scaled="0"/>
          </a:gra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eaLnBrk="0" hangingPunct="0"/>
            <a:endParaRPr lang="en-US">
              <a:solidFill>
                <a:srgbClr val="000000"/>
              </a:solidFill>
              <a:latin typeface="Arial" charset="0"/>
              <a:ea typeface="ＭＳ Ｐゴシック" charset="0"/>
              <a:cs typeface="ＭＳ Ｐゴシック" charset="0"/>
            </a:endParaRPr>
          </a:p>
        </p:txBody>
      </p:sp>
      <p:sp>
        <p:nvSpPr>
          <p:cNvPr id="14" name="Rectangle 13">
            <a:extLst>
              <a:ext uri="{FF2B5EF4-FFF2-40B4-BE49-F238E27FC236}">
                <a16:creationId xmlns="" xmlns:a16="http://schemas.microsoft.com/office/drawing/2014/main" id="{5CB86C57-C98D-E44A-963D-A8E0D1EF1514}"/>
              </a:ext>
            </a:extLst>
          </p:cNvPr>
          <p:cNvSpPr/>
          <p:nvPr/>
        </p:nvSpPr>
        <p:spPr bwMode="auto">
          <a:xfrm>
            <a:off x="-1" y="857250"/>
            <a:ext cx="9144001" cy="1252904"/>
          </a:xfrm>
          <a:prstGeom prst="rect">
            <a:avLst/>
          </a:prstGeom>
          <a:gradFill>
            <a:gsLst>
              <a:gs pos="18000">
                <a:schemeClr val="tx1">
                  <a:lumMod val="0"/>
                </a:schemeClr>
              </a:gs>
              <a:gs pos="100000">
                <a:srgbClr val="00B0F0">
                  <a:lumMod val="64000"/>
                  <a:alpha val="86000"/>
                </a:srgbClr>
              </a:gs>
            </a:gsLst>
            <a:lin ang="16200000" scaled="0"/>
          </a:gradFill>
          <a:ln w="1587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eaLnBrk="0" hangingPunct="0"/>
            <a:endParaRPr lang="en-US">
              <a:solidFill>
                <a:srgbClr val="000000"/>
              </a:solidFill>
              <a:latin typeface="Arial" charset="0"/>
              <a:ea typeface="ＭＳ Ｐゴシック" charset="0"/>
              <a:cs typeface="ＭＳ Ｐゴシック" charset="0"/>
            </a:endParaRPr>
          </a:p>
        </p:txBody>
      </p:sp>
      <p:pic>
        <p:nvPicPr>
          <p:cNvPr id="8" name="Picture 7" descr="Caltech_wordmark_white.eps">
            <a:extLst>
              <a:ext uri="{FF2B5EF4-FFF2-40B4-BE49-F238E27FC236}">
                <a16:creationId xmlns="" xmlns:a16="http://schemas.microsoft.com/office/drawing/2014/main" id="{79D4BF22-6DDA-564E-82FC-A1673C8263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328" y="5725411"/>
            <a:ext cx="568541" cy="137609"/>
          </a:xfrm>
          <a:prstGeom prst="rect">
            <a:avLst/>
          </a:prstGeom>
        </p:spPr>
      </p:pic>
      <p:pic>
        <p:nvPicPr>
          <p:cNvPr id="9" name="Picture 11" descr="resnick_White.eps">
            <a:extLst>
              <a:ext uri="{FF2B5EF4-FFF2-40B4-BE49-F238E27FC236}">
                <a16:creationId xmlns="" xmlns:a16="http://schemas.microsoft.com/office/drawing/2014/main" id="{D1B90EDC-CBC5-1146-94A7-0C752F9E8737}"/>
              </a:ext>
            </a:extLst>
          </p:cNvPr>
          <p:cNvPicPr>
            <a:picLocks noChangeAspect="1"/>
          </p:cNvPicPr>
          <p:nvPr/>
        </p:nvPicPr>
        <p:blipFill>
          <a:blip r:embed="rId3">
            <a:alphaModFix/>
            <a:lum contrast="20000"/>
            <a:extLst>
              <a:ext uri="{28A0092B-C50C-407E-A947-70E740481C1C}">
                <a14:useLocalDpi xmlns:a14="http://schemas.microsoft.com/office/drawing/2010/main" val="0"/>
              </a:ext>
            </a:extLst>
          </a:blip>
          <a:srcRect/>
          <a:stretch>
            <a:fillRect/>
          </a:stretch>
        </p:blipFill>
        <p:spPr bwMode="auto">
          <a:xfrm>
            <a:off x="7543800" y="1051148"/>
            <a:ext cx="1386987" cy="5177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a:extLst>
              <a:ext uri="{FF2B5EF4-FFF2-40B4-BE49-F238E27FC236}">
                <a16:creationId xmlns="" xmlns:a16="http://schemas.microsoft.com/office/drawing/2014/main" id="{AE5E8BD3-1933-9D4C-B3E4-3D27E0C3483F}"/>
              </a:ext>
            </a:extLst>
          </p:cNvPr>
          <p:cNvSpPr/>
          <p:nvPr/>
        </p:nvSpPr>
        <p:spPr>
          <a:xfrm>
            <a:off x="273672" y="908983"/>
            <a:ext cx="3175869" cy="553998"/>
          </a:xfrm>
          <a:prstGeom prst="rect">
            <a:avLst/>
          </a:prstGeom>
        </p:spPr>
        <p:txBody>
          <a:bodyPr wrap="none">
            <a:spAutoFit/>
          </a:bodyPr>
          <a:lstStyle/>
          <a:p>
            <a:r>
              <a:rPr lang="en-US" sz="3000" b="1" dirty="0">
                <a:solidFill>
                  <a:schemeClr val="bg1"/>
                </a:solidFill>
                <a:latin typeface="Arial" panose="020B0604020202020204" pitchFamily="34" charset="0"/>
                <a:cs typeface="Arial" panose="020B0604020202020204" pitchFamily="34" charset="0"/>
              </a:rPr>
              <a:t>Sample Projects</a:t>
            </a:r>
          </a:p>
        </p:txBody>
      </p:sp>
      <p:grpSp>
        <p:nvGrpSpPr>
          <p:cNvPr id="3" name="Group 2"/>
          <p:cNvGrpSpPr/>
          <p:nvPr/>
        </p:nvGrpSpPr>
        <p:grpSpPr>
          <a:xfrm>
            <a:off x="339308" y="1767975"/>
            <a:ext cx="5280690" cy="3563056"/>
            <a:chOff x="1034301" y="1216892"/>
            <a:chExt cx="7040920" cy="4750741"/>
          </a:xfrm>
        </p:grpSpPr>
        <p:sp>
          <p:nvSpPr>
            <p:cNvPr id="16" name="Rectangle 15">
              <a:extLst>
                <a:ext uri="{FF2B5EF4-FFF2-40B4-BE49-F238E27FC236}">
                  <a16:creationId xmlns="" xmlns:a16="http://schemas.microsoft.com/office/drawing/2014/main" id="{134230AC-D658-8545-86E9-DEB24E79AFCD}"/>
                </a:ext>
              </a:extLst>
            </p:cNvPr>
            <p:cNvSpPr/>
            <p:nvPr/>
          </p:nvSpPr>
          <p:spPr bwMode="auto">
            <a:xfrm>
              <a:off x="1034301" y="1216892"/>
              <a:ext cx="7040920" cy="4750741"/>
            </a:xfrm>
            <a:prstGeom prst="rect">
              <a:avLst/>
            </a:prstGeom>
            <a:solidFill>
              <a:schemeClr val="bg1"/>
            </a:solidFill>
            <a:ln w="9525" cap="flat" cmpd="sng" algn="ctr">
              <a:solidFill>
                <a:srgbClr val="29ABE5"/>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eaLnBrk="0" hangingPunct="0"/>
              <a:endParaRPr lang="en-US" dirty="0">
                <a:solidFill>
                  <a:srgbClr val="000000"/>
                </a:solidFill>
                <a:latin typeface="Arial" charset="0"/>
                <a:ea typeface="ＭＳ Ｐゴシック" charset="0"/>
                <a:cs typeface="ＭＳ Ｐゴシック" charset="0"/>
              </a:endParaRPr>
            </a:p>
          </p:txBody>
        </p:sp>
        <p:pic>
          <p:nvPicPr>
            <p:cNvPr id="19" name="Picture 18"/>
            <p:cNvPicPr>
              <a:picLocks noChangeAspect="1"/>
            </p:cNvPicPr>
            <p:nvPr/>
          </p:nvPicPr>
          <p:blipFill rotWithShape="1">
            <a:blip r:embed="rId4"/>
            <a:srcRect l="10448" t="30815" r="23731" b="30057"/>
            <a:stretch/>
          </p:blipFill>
          <p:spPr>
            <a:xfrm>
              <a:off x="1213150" y="1458439"/>
              <a:ext cx="6684198" cy="4304565"/>
            </a:xfrm>
            <a:prstGeom prst="rect">
              <a:avLst/>
            </a:prstGeom>
            <a:ln>
              <a:solidFill>
                <a:schemeClr val="tx2"/>
              </a:solidFill>
            </a:ln>
          </p:spPr>
        </p:pic>
      </p:grpSp>
      <p:sp>
        <p:nvSpPr>
          <p:cNvPr id="21" name="TextBox 20">
            <a:extLst>
              <a:ext uri="{FF2B5EF4-FFF2-40B4-BE49-F238E27FC236}">
                <a16:creationId xmlns="" xmlns:a16="http://schemas.microsoft.com/office/drawing/2014/main" id="{2815BDAE-AD9E-B144-934D-6B754B758686}"/>
              </a:ext>
            </a:extLst>
          </p:cNvPr>
          <p:cNvSpPr txBox="1"/>
          <p:nvPr/>
        </p:nvSpPr>
        <p:spPr>
          <a:xfrm>
            <a:off x="5782840" y="2404686"/>
            <a:ext cx="3198317" cy="2031325"/>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Projects on DERs</a:t>
            </a:r>
          </a:p>
          <a:p>
            <a:pPr marL="600075" lvl="1" indent="-257175">
              <a:buClr>
                <a:srgbClr val="FFE00C"/>
              </a:buClr>
              <a:buFont typeface="Arial" charset="0"/>
              <a:buChar char="•"/>
            </a:pPr>
            <a:r>
              <a:rPr lang="en-US" dirty="0">
                <a:solidFill>
                  <a:schemeClr val="bg1"/>
                </a:solidFill>
                <a:latin typeface="Arial" panose="020B0604020202020204" pitchFamily="34" charset="0"/>
                <a:cs typeface="Arial" panose="020B0604020202020204" pitchFamily="34" charset="0"/>
              </a:rPr>
              <a:t>Control &amp; optimization</a:t>
            </a:r>
          </a:p>
          <a:p>
            <a:pPr marL="600075" lvl="1" indent="-257175">
              <a:buClr>
                <a:srgbClr val="FFE00C"/>
              </a:buClr>
              <a:buFont typeface="Arial" charset="0"/>
              <a:buChar char="•"/>
            </a:pPr>
            <a:r>
              <a:rPr lang="en-US" dirty="0">
                <a:solidFill>
                  <a:srgbClr val="FFC000"/>
                </a:solidFill>
                <a:latin typeface="Arial" panose="020B0604020202020204" pitchFamily="34" charset="0"/>
                <a:cs typeface="Arial" panose="020B0604020202020204" pitchFamily="34" charset="0"/>
              </a:rPr>
              <a:t>Markets and market power</a:t>
            </a:r>
          </a:p>
          <a:p>
            <a:pPr marL="600075" lvl="1" indent="-257175">
              <a:buClr>
                <a:srgbClr val="FFE00C"/>
              </a:buClr>
              <a:buFont typeface="Arial" charset="0"/>
              <a:buChar char="•"/>
            </a:pPr>
            <a:r>
              <a:rPr lang="en-US" dirty="0">
                <a:solidFill>
                  <a:schemeClr val="bg1"/>
                </a:solidFill>
                <a:latin typeface="Arial" panose="020B0604020202020204" pitchFamily="34" charset="0"/>
                <a:cs typeface="Arial" panose="020B0604020202020204" pitchFamily="34" charset="0"/>
              </a:rPr>
              <a:t>NREL testbeds</a:t>
            </a:r>
          </a:p>
          <a:p>
            <a:pPr marL="600075" lvl="1" indent="-257175">
              <a:buClr>
                <a:srgbClr val="FFE00C"/>
              </a:buClr>
              <a:buFont typeface="Arial" charset="0"/>
              <a:buChar char="•"/>
            </a:pPr>
            <a:r>
              <a:rPr lang="en-US" dirty="0">
                <a:solidFill>
                  <a:srgbClr val="FFC000"/>
                </a:solidFill>
                <a:latin typeface="Arial" panose="020B0604020202020204" pitchFamily="34" charset="0"/>
                <a:cs typeface="Arial" panose="020B0604020202020204" pitchFamily="34" charset="0"/>
              </a:rPr>
              <a:t>EV charging deployment</a:t>
            </a:r>
          </a:p>
        </p:txBody>
      </p:sp>
    </p:spTree>
    <p:extLst>
      <p:ext uri="{BB962C8B-B14F-4D97-AF65-F5344CB8AC3E}">
        <p14:creationId xmlns:p14="http://schemas.microsoft.com/office/powerpoint/2010/main" val="107690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grpSp>
        <p:nvGrpSpPr>
          <p:cNvPr id="10" name="Group 9"/>
          <p:cNvGrpSpPr/>
          <p:nvPr/>
        </p:nvGrpSpPr>
        <p:grpSpPr>
          <a:xfrm>
            <a:off x="99403" y="1447800"/>
            <a:ext cx="8859402" cy="3810407"/>
            <a:chOff x="688122" y="1640933"/>
            <a:chExt cx="11812536" cy="5080542"/>
          </a:xfrm>
        </p:grpSpPr>
        <p:grpSp>
          <p:nvGrpSpPr>
            <p:cNvPr id="3" name="Group 2"/>
            <p:cNvGrpSpPr/>
            <p:nvPr/>
          </p:nvGrpSpPr>
          <p:grpSpPr>
            <a:xfrm>
              <a:off x="688122" y="1640933"/>
              <a:ext cx="11812535" cy="5080542"/>
              <a:chOff x="1498350" y="1452902"/>
              <a:chExt cx="11812535" cy="5080542"/>
            </a:xfrm>
          </p:grpSpPr>
          <p:grpSp>
            <p:nvGrpSpPr>
              <p:cNvPr id="115" name="Google Shape;115;p15"/>
              <p:cNvGrpSpPr/>
              <p:nvPr/>
            </p:nvGrpSpPr>
            <p:grpSpPr>
              <a:xfrm>
                <a:off x="1498350" y="1452902"/>
                <a:ext cx="11812535" cy="5080542"/>
                <a:chOff x="-25651" y="1636344"/>
                <a:chExt cx="11812535" cy="5080542"/>
              </a:xfrm>
            </p:grpSpPr>
            <p:sp>
              <p:nvSpPr>
                <p:cNvPr id="116" name="Google Shape;116;p15"/>
                <p:cNvSpPr txBox="1"/>
                <p:nvPr/>
              </p:nvSpPr>
              <p:spPr>
                <a:xfrm>
                  <a:off x="-25651" y="2760843"/>
                  <a:ext cx="776400" cy="369300"/>
                </a:xfrm>
                <a:prstGeom prst="rect">
                  <a:avLst/>
                </a:prstGeom>
                <a:noFill/>
                <a:ln>
                  <a:noFill/>
                </a:ln>
              </p:spPr>
              <p:txBody>
                <a:bodyPr spcFirstLastPara="1" wrap="square" lIns="68569" tIns="34275" rIns="68569" bIns="34275" anchor="t" anchorCtr="0">
                  <a:noAutofit/>
                </a:bodyPr>
                <a:lstStyle/>
                <a:p>
                  <a:pPr algn="ctr" eaLnBrk="1" fontAlgn="auto" hangingPunct="1">
                    <a:spcBef>
                      <a:spcPts val="0"/>
                    </a:spcBef>
                    <a:spcAft>
                      <a:spcPts val="0"/>
                    </a:spcAft>
                  </a:pPr>
                  <a:r>
                    <a:rPr lang="en-US" sz="1200" b="1" dirty="0">
                      <a:solidFill>
                        <a:srgbClr val="000000"/>
                      </a:solidFill>
                      <a:latin typeface="Calibri" panose="020F0502020204030204"/>
                      <a:ea typeface="Lato"/>
                      <a:cs typeface="Lato"/>
                      <a:sym typeface="Lato"/>
                    </a:rPr>
                    <a:t>2012</a:t>
                  </a:r>
                  <a:endParaRPr dirty="0">
                    <a:solidFill>
                      <a:prstClr val="black"/>
                    </a:solidFill>
                    <a:latin typeface="Calibri" panose="020F0502020204030204"/>
                    <a:ea typeface="Calibri"/>
                    <a:cs typeface="Calibri"/>
                    <a:sym typeface="Calibri"/>
                  </a:endParaRPr>
                </a:p>
              </p:txBody>
            </p:sp>
            <p:cxnSp>
              <p:nvCxnSpPr>
                <p:cNvPr id="117" name="Google Shape;117;p15"/>
                <p:cNvCxnSpPr/>
                <p:nvPr/>
              </p:nvCxnSpPr>
              <p:spPr>
                <a:xfrm>
                  <a:off x="4484" y="3167854"/>
                  <a:ext cx="9064214" cy="0"/>
                </a:xfrm>
                <a:prstGeom prst="straightConnector1">
                  <a:avLst/>
                </a:prstGeom>
                <a:solidFill>
                  <a:schemeClr val="accent1"/>
                </a:solidFill>
                <a:ln w="38100" cap="flat" cmpd="sng">
                  <a:solidFill>
                    <a:srgbClr val="A3B2C1"/>
                  </a:solidFill>
                  <a:prstDash val="solid"/>
                  <a:round/>
                  <a:headEnd type="none" w="sm" len="sm"/>
                  <a:tailEnd type="triangle" w="lg" len="lg"/>
                </a:ln>
              </p:spPr>
            </p:cxnSp>
            <p:cxnSp>
              <p:nvCxnSpPr>
                <p:cNvPr id="118" name="Google Shape;118;p15"/>
                <p:cNvCxnSpPr/>
                <p:nvPr/>
              </p:nvCxnSpPr>
              <p:spPr>
                <a:xfrm flipH="1">
                  <a:off x="231155" y="3167854"/>
                  <a:ext cx="1932" cy="228679"/>
                </a:xfrm>
                <a:prstGeom prst="straightConnector1">
                  <a:avLst/>
                </a:prstGeom>
                <a:solidFill>
                  <a:schemeClr val="accent1"/>
                </a:solidFill>
                <a:ln w="9525" cap="flat" cmpd="sng">
                  <a:solidFill>
                    <a:srgbClr val="A3B2C1"/>
                  </a:solidFill>
                  <a:prstDash val="solid"/>
                  <a:round/>
                  <a:headEnd type="none" w="sm" len="sm"/>
                  <a:tailEnd type="none" w="sm" len="sm"/>
                </a:ln>
              </p:spPr>
            </p:cxnSp>
            <p:grpSp>
              <p:nvGrpSpPr>
                <p:cNvPr id="119" name="Google Shape;119;p15"/>
                <p:cNvGrpSpPr/>
                <p:nvPr/>
              </p:nvGrpSpPr>
              <p:grpSpPr>
                <a:xfrm>
                  <a:off x="4136346" y="2774827"/>
                  <a:ext cx="776400" cy="621706"/>
                  <a:chOff x="5505205" y="1170486"/>
                  <a:chExt cx="776400" cy="621706"/>
                </a:xfrm>
              </p:grpSpPr>
              <p:cxnSp>
                <p:nvCxnSpPr>
                  <p:cNvPr id="120" name="Google Shape;120;p15"/>
                  <p:cNvCxnSpPr/>
                  <p:nvPr/>
                </p:nvCxnSpPr>
                <p:spPr>
                  <a:xfrm flipH="1">
                    <a:off x="5893405" y="1565957"/>
                    <a:ext cx="2" cy="226235"/>
                  </a:xfrm>
                  <a:prstGeom prst="straightConnector1">
                    <a:avLst/>
                  </a:prstGeom>
                  <a:solidFill>
                    <a:schemeClr val="accent1"/>
                  </a:solidFill>
                  <a:ln w="9525" cap="flat" cmpd="sng">
                    <a:solidFill>
                      <a:srgbClr val="A3B2C1"/>
                    </a:solidFill>
                    <a:prstDash val="solid"/>
                    <a:round/>
                    <a:headEnd type="none" w="sm" len="sm"/>
                    <a:tailEnd type="none" w="sm" len="sm"/>
                  </a:ln>
                </p:spPr>
              </p:cxnSp>
              <p:sp>
                <p:nvSpPr>
                  <p:cNvPr id="121" name="Google Shape;121;p15"/>
                  <p:cNvSpPr txBox="1"/>
                  <p:nvPr/>
                </p:nvSpPr>
                <p:spPr>
                  <a:xfrm>
                    <a:off x="5505205" y="1170486"/>
                    <a:ext cx="776400" cy="369300"/>
                  </a:xfrm>
                  <a:prstGeom prst="rect">
                    <a:avLst/>
                  </a:prstGeom>
                  <a:noFill/>
                  <a:ln>
                    <a:noFill/>
                  </a:ln>
                </p:spPr>
                <p:txBody>
                  <a:bodyPr spcFirstLastPara="1" wrap="square" lIns="68569" tIns="34275" rIns="68569" bIns="34275" anchor="t" anchorCtr="0">
                    <a:noAutofit/>
                  </a:bodyPr>
                  <a:lstStyle/>
                  <a:p>
                    <a:pPr algn="ctr" eaLnBrk="1" fontAlgn="auto" hangingPunct="1">
                      <a:spcBef>
                        <a:spcPts val="0"/>
                      </a:spcBef>
                      <a:spcAft>
                        <a:spcPts val="0"/>
                      </a:spcAft>
                    </a:pPr>
                    <a:r>
                      <a:rPr lang="en-US" sz="1200" b="1" dirty="0">
                        <a:solidFill>
                          <a:srgbClr val="000000"/>
                        </a:solidFill>
                        <a:latin typeface="Calibri" panose="020F0502020204030204"/>
                        <a:ea typeface="Lato"/>
                        <a:cs typeface="Lato"/>
                        <a:sym typeface="Lato"/>
                      </a:rPr>
                      <a:t>2017</a:t>
                    </a:r>
                    <a:endParaRPr dirty="0">
                      <a:solidFill>
                        <a:prstClr val="black"/>
                      </a:solidFill>
                      <a:latin typeface="Calibri" panose="020F0502020204030204"/>
                      <a:ea typeface="Calibri"/>
                      <a:cs typeface="Calibri"/>
                      <a:sym typeface="Calibri"/>
                    </a:endParaRPr>
                  </a:p>
                </p:txBody>
              </p:sp>
            </p:grpSp>
            <p:pic>
              <p:nvPicPr>
                <p:cNvPr id="122" name="Google Shape;122;p15"/>
                <p:cNvPicPr preferRelativeResize="0"/>
                <p:nvPr/>
              </p:nvPicPr>
              <p:blipFill rotWithShape="1">
                <a:blip r:embed="rId3">
                  <a:alphaModFix/>
                </a:blip>
                <a:srcRect/>
                <a:stretch/>
              </p:blipFill>
              <p:spPr>
                <a:xfrm>
                  <a:off x="2040719" y="1641455"/>
                  <a:ext cx="702353" cy="673273"/>
                </a:xfrm>
                <a:prstGeom prst="rect">
                  <a:avLst/>
                </a:prstGeom>
                <a:noFill/>
                <a:ln>
                  <a:noFill/>
                </a:ln>
              </p:spPr>
            </p:pic>
            <p:sp>
              <p:nvSpPr>
                <p:cNvPr id="123" name="Google Shape;123;p15"/>
                <p:cNvSpPr txBox="1"/>
                <p:nvPr/>
              </p:nvSpPr>
              <p:spPr>
                <a:xfrm>
                  <a:off x="1420411" y="2567785"/>
                  <a:ext cx="1854846" cy="461664"/>
                </a:xfrm>
                <a:prstGeom prst="rect">
                  <a:avLst/>
                </a:prstGeom>
                <a:noFill/>
                <a:ln>
                  <a:noFill/>
                </a:ln>
              </p:spPr>
              <p:txBody>
                <a:bodyPr spcFirstLastPara="1" wrap="square" lIns="68569" tIns="34275" rIns="68569" bIns="34275" anchor="t" anchorCtr="0">
                  <a:noAutofit/>
                </a:bodyPr>
                <a:lstStyle/>
                <a:p>
                  <a:pPr algn="ctr" eaLnBrk="1" fontAlgn="auto" hangingPunct="1">
                    <a:spcBef>
                      <a:spcPts val="0"/>
                    </a:spcBef>
                    <a:spcAft>
                      <a:spcPts val="0"/>
                    </a:spcAft>
                  </a:pPr>
                  <a:r>
                    <a:rPr lang="en-US" sz="1500" b="1" dirty="0">
                      <a:solidFill>
                        <a:prstClr val="black"/>
                      </a:solidFill>
                      <a:latin typeface="Calibri" panose="020F0502020204030204"/>
                      <a:ea typeface="Lato"/>
                      <a:cs typeface="Lato"/>
                      <a:sym typeface="Lato"/>
                    </a:rPr>
                    <a:t>research </a:t>
                  </a:r>
                  <a:endParaRPr dirty="0">
                    <a:solidFill>
                      <a:prstClr val="black"/>
                    </a:solidFill>
                    <a:latin typeface="Calibri" panose="020F0502020204030204"/>
                    <a:ea typeface="Calibri"/>
                    <a:cs typeface="Calibri"/>
                    <a:sym typeface="Calibri"/>
                  </a:endParaRPr>
                </a:p>
              </p:txBody>
            </p:sp>
            <p:sp>
              <p:nvSpPr>
                <p:cNvPr id="124" name="Google Shape;124;p15"/>
                <p:cNvSpPr/>
                <p:nvPr/>
              </p:nvSpPr>
              <p:spPr>
                <a:xfrm rot="16200000" flipH="1">
                  <a:off x="8058222" y="-1035972"/>
                  <a:ext cx="194986" cy="7262339"/>
                </a:xfrm>
                <a:prstGeom prst="leftBrace">
                  <a:avLst>
                    <a:gd name="adj1" fmla="val 58296"/>
                    <a:gd name="adj2" fmla="val 50000"/>
                  </a:avLst>
                </a:prstGeom>
                <a:noFill/>
                <a:ln w="28575"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algn="ctr" eaLnBrk="1" fontAlgn="auto" hangingPunct="1">
                    <a:spcBef>
                      <a:spcPts val="0"/>
                    </a:spcBef>
                    <a:spcAft>
                      <a:spcPts val="0"/>
                    </a:spcAft>
                  </a:pPr>
                  <a:endParaRPr>
                    <a:solidFill>
                      <a:srgbClr val="000000"/>
                    </a:solidFill>
                    <a:latin typeface="Calibri" panose="020F0502020204030204"/>
                    <a:ea typeface="Calibri"/>
                    <a:cs typeface="Calibri"/>
                    <a:sym typeface="Calibri"/>
                  </a:endParaRPr>
                </a:p>
              </p:txBody>
            </p:sp>
            <p:sp>
              <p:nvSpPr>
                <p:cNvPr id="125" name="Google Shape;125;p15"/>
                <p:cNvSpPr txBox="1"/>
                <p:nvPr/>
              </p:nvSpPr>
              <p:spPr>
                <a:xfrm>
                  <a:off x="6743315" y="2555172"/>
                  <a:ext cx="2814409" cy="461664"/>
                </a:xfrm>
                <a:prstGeom prst="rect">
                  <a:avLst/>
                </a:prstGeom>
                <a:noFill/>
                <a:ln>
                  <a:noFill/>
                </a:ln>
              </p:spPr>
              <p:txBody>
                <a:bodyPr spcFirstLastPara="1" wrap="square" lIns="68569" tIns="34275" rIns="68569" bIns="34275" anchor="t" anchorCtr="0">
                  <a:noAutofit/>
                </a:bodyPr>
                <a:lstStyle/>
                <a:p>
                  <a:pPr algn="ctr" eaLnBrk="1" fontAlgn="auto" hangingPunct="1">
                    <a:spcBef>
                      <a:spcPts val="0"/>
                    </a:spcBef>
                    <a:spcAft>
                      <a:spcPts val="0"/>
                    </a:spcAft>
                  </a:pPr>
                  <a:r>
                    <a:rPr lang="en-US" sz="1500" b="1" dirty="0">
                      <a:solidFill>
                        <a:prstClr val="black"/>
                      </a:solidFill>
                      <a:latin typeface="Calibri" panose="020F0502020204030204"/>
                      <a:ea typeface="Lato"/>
                      <a:cs typeface="Lato"/>
                      <a:sym typeface="Lato"/>
                    </a:rPr>
                    <a:t>commercialization</a:t>
                  </a:r>
                  <a:endParaRPr dirty="0">
                    <a:solidFill>
                      <a:prstClr val="black"/>
                    </a:solidFill>
                    <a:latin typeface="Calibri" panose="020F0502020204030204"/>
                    <a:ea typeface="Calibri"/>
                    <a:cs typeface="Calibri"/>
                    <a:sym typeface="Calibri"/>
                  </a:endParaRPr>
                </a:p>
              </p:txBody>
            </p:sp>
            <p:pic>
              <p:nvPicPr>
                <p:cNvPr id="126" name="Google Shape;126;p15"/>
                <p:cNvPicPr preferRelativeResize="0"/>
                <p:nvPr/>
              </p:nvPicPr>
              <p:blipFill>
                <a:blip r:embed="rId4"/>
                <a:stretch>
                  <a:fillRect/>
                </a:stretch>
              </p:blipFill>
              <p:spPr>
                <a:xfrm>
                  <a:off x="7598802" y="1636344"/>
                  <a:ext cx="1113826" cy="790611"/>
                </a:xfrm>
                <a:prstGeom prst="rect">
                  <a:avLst/>
                </a:prstGeom>
                <a:noFill/>
                <a:ln>
                  <a:noFill/>
                </a:ln>
              </p:spPr>
            </p:pic>
            <p:sp>
              <p:nvSpPr>
                <p:cNvPr id="127" name="Google Shape;127;p15"/>
                <p:cNvSpPr/>
                <p:nvPr/>
              </p:nvSpPr>
              <p:spPr>
                <a:xfrm rot="-5400000" flipH="1">
                  <a:off x="2277028" y="437448"/>
                  <a:ext cx="201645" cy="4293390"/>
                </a:xfrm>
                <a:prstGeom prst="leftBrace">
                  <a:avLst>
                    <a:gd name="adj1" fmla="val 58296"/>
                    <a:gd name="adj2" fmla="val 50000"/>
                  </a:avLst>
                </a:prstGeom>
                <a:noFill/>
                <a:ln w="28575"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algn="ctr" eaLnBrk="1" fontAlgn="auto" hangingPunct="1">
                    <a:spcBef>
                      <a:spcPts val="0"/>
                    </a:spcBef>
                    <a:spcAft>
                      <a:spcPts val="0"/>
                    </a:spcAft>
                  </a:pPr>
                  <a:endParaRPr>
                    <a:solidFill>
                      <a:srgbClr val="000000"/>
                    </a:solidFill>
                    <a:latin typeface="Calibri" panose="020F0502020204030204"/>
                    <a:ea typeface="Calibri"/>
                    <a:cs typeface="Calibri"/>
                    <a:sym typeface="Calibri"/>
                  </a:endParaRPr>
                </a:p>
              </p:txBody>
            </p:sp>
            <p:sp>
              <p:nvSpPr>
                <p:cNvPr id="128" name="Google Shape;128;p15"/>
                <p:cNvSpPr txBox="1"/>
                <p:nvPr/>
              </p:nvSpPr>
              <p:spPr>
                <a:xfrm>
                  <a:off x="5135225" y="5993515"/>
                  <a:ext cx="3011866" cy="427042"/>
                </a:xfrm>
                <a:prstGeom prst="rect">
                  <a:avLst/>
                </a:prstGeom>
                <a:solidFill>
                  <a:schemeClr val="lt1"/>
                </a:solidFill>
                <a:ln>
                  <a:noFill/>
                </a:ln>
              </p:spPr>
              <p:txBody>
                <a:bodyPr spcFirstLastPara="1" wrap="square" lIns="68569" tIns="34275" rIns="68569" bIns="34275" anchor="t" anchorCtr="0">
                  <a:noAutofit/>
                </a:bodyPr>
                <a:lstStyle/>
                <a:p>
                  <a:pPr algn="ctr" eaLnBrk="1" fontAlgn="auto" hangingPunct="1">
                    <a:spcBef>
                      <a:spcPts val="0"/>
                    </a:spcBef>
                    <a:spcAft>
                      <a:spcPts val="0"/>
                    </a:spcAft>
                  </a:pPr>
                  <a:r>
                    <a:rPr lang="en-US" dirty="0">
                      <a:solidFill>
                        <a:prstClr val="black"/>
                      </a:solidFill>
                      <a:latin typeface="Calibri" panose="020F0502020204030204"/>
                      <a:ea typeface="Calibri"/>
                      <a:cs typeface="Calibri"/>
                      <a:sym typeface="Calibri"/>
                    </a:rPr>
                    <a:t>Incubation to launch</a:t>
                  </a:r>
                  <a:endParaRPr dirty="0">
                    <a:solidFill>
                      <a:prstClr val="black"/>
                    </a:solidFill>
                    <a:latin typeface="Calibri" panose="020F0502020204030204"/>
                    <a:ea typeface="Calibri"/>
                    <a:cs typeface="Calibri"/>
                    <a:sym typeface="Calibri"/>
                  </a:endParaRPr>
                </a:p>
              </p:txBody>
            </p:sp>
            <p:sp>
              <p:nvSpPr>
                <p:cNvPr id="129" name="Google Shape;129;p15"/>
                <p:cNvSpPr txBox="1"/>
                <p:nvPr/>
              </p:nvSpPr>
              <p:spPr>
                <a:xfrm>
                  <a:off x="871860" y="5996765"/>
                  <a:ext cx="2619271" cy="720121"/>
                </a:xfrm>
                <a:prstGeom prst="rect">
                  <a:avLst/>
                </a:prstGeom>
                <a:noFill/>
                <a:ln>
                  <a:noFill/>
                </a:ln>
              </p:spPr>
              <p:txBody>
                <a:bodyPr spcFirstLastPara="1" wrap="square" lIns="68569" tIns="34275" rIns="68569" bIns="34275" anchor="t" anchorCtr="0">
                  <a:noAutofit/>
                </a:bodyPr>
                <a:lstStyle/>
                <a:p>
                  <a:pPr algn="ctr" eaLnBrk="1" fontAlgn="auto" hangingPunct="1">
                    <a:spcBef>
                      <a:spcPts val="0"/>
                    </a:spcBef>
                    <a:spcAft>
                      <a:spcPts val="0"/>
                    </a:spcAft>
                  </a:pPr>
                  <a:r>
                    <a:rPr lang="en-US" dirty="0">
                      <a:solidFill>
                        <a:prstClr val="black"/>
                      </a:solidFill>
                      <a:latin typeface="Calibri" panose="020F0502020204030204"/>
                      <a:ea typeface="Calibri"/>
                      <a:cs typeface="Calibri"/>
                      <a:sym typeface="Calibri"/>
                    </a:rPr>
                    <a:t>Energy mgt research</a:t>
                  </a:r>
                  <a:endParaRPr dirty="0">
                    <a:solidFill>
                      <a:prstClr val="black"/>
                    </a:solidFill>
                    <a:latin typeface="Calibri" panose="020F0502020204030204"/>
                    <a:ea typeface="Calibri"/>
                    <a:cs typeface="Calibri"/>
                    <a:sym typeface="Calibri"/>
                  </a:endParaRPr>
                </a:p>
                <a:p>
                  <a:pPr algn="ctr" eaLnBrk="1" fontAlgn="auto" hangingPunct="1">
                    <a:spcBef>
                      <a:spcPts val="0"/>
                    </a:spcBef>
                    <a:spcAft>
                      <a:spcPts val="0"/>
                    </a:spcAft>
                  </a:pPr>
                  <a:r>
                    <a:rPr lang="en-US" dirty="0">
                      <a:solidFill>
                        <a:prstClr val="black"/>
                      </a:solidFill>
                      <a:latin typeface="Calibri" panose="020F0502020204030204"/>
                      <a:ea typeface="Calibri"/>
                      <a:cs typeface="Calibri"/>
                      <a:sym typeface="Calibri"/>
                    </a:rPr>
                    <a:t>funding &gt;$10M</a:t>
                  </a:r>
                  <a:endParaRPr dirty="0">
                    <a:solidFill>
                      <a:prstClr val="black"/>
                    </a:solidFill>
                    <a:latin typeface="Calibri" panose="020F0502020204030204"/>
                    <a:ea typeface="Calibri"/>
                    <a:cs typeface="Calibri"/>
                    <a:sym typeface="Calibri"/>
                  </a:endParaRPr>
                </a:p>
              </p:txBody>
            </p:sp>
            <p:grpSp>
              <p:nvGrpSpPr>
                <p:cNvPr id="130" name="Google Shape;130;p15"/>
                <p:cNvGrpSpPr/>
                <p:nvPr/>
              </p:nvGrpSpPr>
              <p:grpSpPr>
                <a:xfrm>
                  <a:off x="1138369" y="3584817"/>
                  <a:ext cx="2034066" cy="2087799"/>
                  <a:chOff x="955726" y="3584817"/>
                  <a:chExt cx="2034066" cy="2087799"/>
                </a:xfrm>
              </p:grpSpPr>
              <p:pic>
                <p:nvPicPr>
                  <p:cNvPr id="131" name="Google Shape;131;p15"/>
                  <p:cNvPicPr preferRelativeResize="0"/>
                  <p:nvPr/>
                </p:nvPicPr>
                <p:blipFill rotWithShape="1">
                  <a:blip r:embed="rId5">
                    <a:alphaModFix/>
                  </a:blip>
                  <a:srcRect/>
                  <a:stretch/>
                </p:blipFill>
                <p:spPr>
                  <a:xfrm>
                    <a:off x="1666054" y="4586000"/>
                    <a:ext cx="1286430" cy="737603"/>
                  </a:xfrm>
                  <a:prstGeom prst="rect">
                    <a:avLst/>
                  </a:prstGeom>
                  <a:noFill/>
                  <a:ln>
                    <a:noFill/>
                  </a:ln>
                </p:spPr>
              </p:pic>
              <p:grpSp>
                <p:nvGrpSpPr>
                  <p:cNvPr id="132" name="Google Shape;132;p15"/>
                  <p:cNvGrpSpPr/>
                  <p:nvPr/>
                </p:nvGrpSpPr>
                <p:grpSpPr>
                  <a:xfrm>
                    <a:off x="955726" y="3584817"/>
                    <a:ext cx="2034066" cy="1060916"/>
                    <a:chOff x="601439" y="4985875"/>
                    <a:chExt cx="2587901" cy="1418540"/>
                  </a:xfrm>
                </p:grpSpPr>
                <p:pic>
                  <p:nvPicPr>
                    <p:cNvPr id="133" name="Google Shape;133;p15"/>
                    <p:cNvPicPr preferRelativeResize="0"/>
                    <p:nvPr/>
                  </p:nvPicPr>
                  <p:blipFill rotWithShape="1">
                    <a:blip r:embed="rId6">
                      <a:alphaModFix/>
                    </a:blip>
                    <a:srcRect/>
                    <a:stretch/>
                  </p:blipFill>
                  <p:spPr>
                    <a:xfrm>
                      <a:off x="1439695" y="5793289"/>
                      <a:ext cx="1749645" cy="578988"/>
                    </a:xfrm>
                    <a:prstGeom prst="rect">
                      <a:avLst/>
                    </a:prstGeom>
                    <a:noFill/>
                    <a:ln>
                      <a:noFill/>
                    </a:ln>
                  </p:spPr>
                </p:pic>
                <p:pic>
                  <p:nvPicPr>
                    <p:cNvPr id="134" name="Google Shape;134;p15"/>
                    <p:cNvPicPr preferRelativeResize="0"/>
                    <p:nvPr/>
                  </p:nvPicPr>
                  <p:blipFill rotWithShape="1">
                    <a:blip r:embed="rId7">
                      <a:alphaModFix/>
                    </a:blip>
                    <a:srcRect/>
                    <a:stretch/>
                  </p:blipFill>
                  <p:spPr>
                    <a:xfrm>
                      <a:off x="601439" y="4985875"/>
                      <a:ext cx="717674" cy="739825"/>
                    </a:xfrm>
                    <a:prstGeom prst="rect">
                      <a:avLst/>
                    </a:prstGeom>
                    <a:noFill/>
                    <a:ln>
                      <a:noFill/>
                    </a:ln>
                  </p:spPr>
                </p:pic>
                <p:pic>
                  <p:nvPicPr>
                    <p:cNvPr id="135" name="Google Shape;135;p15"/>
                    <p:cNvPicPr preferRelativeResize="0"/>
                    <p:nvPr/>
                  </p:nvPicPr>
                  <p:blipFill rotWithShape="1">
                    <a:blip r:embed="rId8">
                      <a:alphaModFix/>
                    </a:blip>
                    <a:srcRect/>
                    <a:stretch/>
                  </p:blipFill>
                  <p:spPr>
                    <a:xfrm>
                      <a:off x="1544626" y="5087507"/>
                      <a:ext cx="1534145" cy="563775"/>
                    </a:xfrm>
                    <a:prstGeom prst="rect">
                      <a:avLst/>
                    </a:prstGeom>
                    <a:noFill/>
                    <a:ln>
                      <a:noFill/>
                    </a:ln>
                  </p:spPr>
                </p:pic>
                <p:pic>
                  <p:nvPicPr>
                    <p:cNvPr id="136" name="Google Shape;136;p15"/>
                    <p:cNvPicPr preferRelativeResize="0"/>
                    <p:nvPr/>
                  </p:nvPicPr>
                  <p:blipFill rotWithShape="1">
                    <a:blip r:embed="rId9">
                      <a:alphaModFix/>
                    </a:blip>
                    <a:srcRect/>
                    <a:stretch/>
                  </p:blipFill>
                  <p:spPr>
                    <a:xfrm>
                      <a:off x="672794" y="5807558"/>
                      <a:ext cx="601834" cy="596857"/>
                    </a:xfrm>
                    <a:prstGeom prst="rect">
                      <a:avLst/>
                    </a:prstGeom>
                    <a:noFill/>
                    <a:ln>
                      <a:noFill/>
                    </a:ln>
                  </p:spPr>
                </p:pic>
              </p:grpSp>
              <p:pic>
                <p:nvPicPr>
                  <p:cNvPr id="137" name="Google Shape;137;p15"/>
                  <p:cNvPicPr preferRelativeResize="0"/>
                  <p:nvPr/>
                </p:nvPicPr>
                <p:blipFill rotWithShape="1">
                  <a:blip r:embed="rId10">
                    <a:alphaModFix/>
                  </a:blip>
                  <a:srcRect/>
                  <a:stretch/>
                </p:blipFill>
                <p:spPr>
                  <a:xfrm>
                    <a:off x="1040864" y="5282204"/>
                    <a:ext cx="458150" cy="390403"/>
                  </a:xfrm>
                  <a:prstGeom prst="rect">
                    <a:avLst/>
                  </a:prstGeom>
                  <a:noFill/>
                  <a:ln>
                    <a:noFill/>
                  </a:ln>
                </p:spPr>
              </p:pic>
              <p:pic>
                <p:nvPicPr>
                  <p:cNvPr id="138" name="Google Shape;138;p15"/>
                  <p:cNvPicPr preferRelativeResize="0"/>
                  <p:nvPr/>
                </p:nvPicPr>
                <p:blipFill rotWithShape="1">
                  <a:blip r:embed="rId11">
                    <a:alphaModFix/>
                  </a:blip>
                  <a:srcRect/>
                  <a:stretch/>
                </p:blipFill>
                <p:spPr>
                  <a:xfrm>
                    <a:off x="1025921" y="4737545"/>
                    <a:ext cx="473036" cy="459259"/>
                  </a:xfrm>
                  <a:prstGeom prst="rect">
                    <a:avLst/>
                  </a:prstGeom>
                  <a:noFill/>
                  <a:ln>
                    <a:noFill/>
                  </a:ln>
                </p:spPr>
              </p:pic>
              <p:pic>
                <p:nvPicPr>
                  <p:cNvPr id="139" name="Google Shape;139;p15"/>
                  <p:cNvPicPr preferRelativeResize="0"/>
                  <p:nvPr/>
                </p:nvPicPr>
                <p:blipFill rotWithShape="1">
                  <a:blip r:embed="rId12">
                    <a:alphaModFix/>
                  </a:blip>
                  <a:srcRect/>
                  <a:stretch/>
                </p:blipFill>
                <p:spPr>
                  <a:xfrm>
                    <a:off x="1682995" y="5313463"/>
                    <a:ext cx="1211583" cy="359153"/>
                  </a:xfrm>
                  <a:prstGeom prst="rect">
                    <a:avLst/>
                  </a:prstGeom>
                  <a:noFill/>
                  <a:ln>
                    <a:noFill/>
                  </a:ln>
                </p:spPr>
              </p:pic>
            </p:grpSp>
            <p:grpSp>
              <p:nvGrpSpPr>
                <p:cNvPr id="140" name="Google Shape;140;p15"/>
                <p:cNvGrpSpPr/>
                <p:nvPr/>
              </p:nvGrpSpPr>
              <p:grpSpPr>
                <a:xfrm>
                  <a:off x="4569294" y="3598928"/>
                  <a:ext cx="883201" cy="1997134"/>
                  <a:chOff x="4569294" y="3217931"/>
                  <a:chExt cx="883201" cy="1997134"/>
                </a:xfrm>
              </p:grpSpPr>
              <p:pic>
                <p:nvPicPr>
                  <p:cNvPr id="141" name="Google Shape;141;p15"/>
                  <p:cNvPicPr preferRelativeResize="0"/>
                  <p:nvPr/>
                </p:nvPicPr>
                <p:blipFill rotWithShape="1">
                  <a:blip r:embed="rId13">
                    <a:alphaModFix/>
                  </a:blip>
                  <a:srcRect/>
                  <a:stretch/>
                </p:blipFill>
                <p:spPr>
                  <a:xfrm>
                    <a:off x="4569294" y="4829918"/>
                    <a:ext cx="883201" cy="385147"/>
                  </a:xfrm>
                  <a:prstGeom prst="rect">
                    <a:avLst/>
                  </a:prstGeom>
                  <a:noFill/>
                  <a:ln>
                    <a:noFill/>
                  </a:ln>
                </p:spPr>
              </p:pic>
              <p:pic>
                <p:nvPicPr>
                  <p:cNvPr id="142" name="Google Shape;142;p15"/>
                  <p:cNvPicPr preferRelativeResize="0"/>
                  <p:nvPr/>
                </p:nvPicPr>
                <p:blipFill rotWithShape="1">
                  <a:blip r:embed="rId14">
                    <a:alphaModFix/>
                  </a:blip>
                  <a:srcRect/>
                  <a:stretch/>
                </p:blipFill>
                <p:spPr>
                  <a:xfrm>
                    <a:off x="4713118" y="3217931"/>
                    <a:ext cx="586757" cy="568600"/>
                  </a:xfrm>
                  <a:prstGeom prst="rect">
                    <a:avLst/>
                  </a:prstGeom>
                  <a:noFill/>
                  <a:ln>
                    <a:noFill/>
                  </a:ln>
                </p:spPr>
              </p:pic>
              <p:pic>
                <p:nvPicPr>
                  <p:cNvPr id="143" name="Google Shape;143;p15"/>
                  <p:cNvPicPr preferRelativeResize="0"/>
                  <p:nvPr/>
                </p:nvPicPr>
                <p:blipFill rotWithShape="1">
                  <a:blip r:embed="rId7">
                    <a:alphaModFix/>
                  </a:blip>
                  <a:srcRect/>
                  <a:stretch/>
                </p:blipFill>
                <p:spPr>
                  <a:xfrm>
                    <a:off x="4713118" y="4002097"/>
                    <a:ext cx="564085" cy="553310"/>
                  </a:xfrm>
                  <a:prstGeom prst="rect">
                    <a:avLst/>
                  </a:prstGeom>
                  <a:noFill/>
                  <a:ln>
                    <a:noFill/>
                  </a:ln>
                </p:spPr>
              </p:pic>
            </p:grpSp>
            <p:grpSp>
              <p:nvGrpSpPr>
                <p:cNvPr id="144" name="Google Shape;144;p15"/>
                <p:cNvGrpSpPr/>
                <p:nvPr/>
              </p:nvGrpSpPr>
              <p:grpSpPr>
                <a:xfrm>
                  <a:off x="5946929" y="3486040"/>
                  <a:ext cx="1376748" cy="2246587"/>
                  <a:chOff x="5735264" y="3302597"/>
                  <a:chExt cx="1376748" cy="2246587"/>
                </a:xfrm>
              </p:grpSpPr>
              <p:pic>
                <p:nvPicPr>
                  <p:cNvPr id="145" name="Google Shape;145;p15"/>
                  <p:cNvPicPr preferRelativeResize="0"/>
                  <p:nvPr/>
                </p:nvPicPr>
                <p:blipFill rotWithShape="1">
                  <a:blip r:embed="rId15">
                    <a:alphaModFix/>
                  </a:blip>
                  <a:srcRect/>
                  <a:stretch/>
                </p:blipFill>
                <p:spPr>
                  <a:xfrm>
                    <a:off x="5775139" y="4995884"/>
                    <a:ext cx="1336873" cy="553300"/>
                  </a:xfrm>
                  <a:prstGeom prst="rect">
                    <a:avLst/>
                  </a:prstGeom>
                  <a:noFill/>
                  <a:ln>
                    <a:noFill/>
                  </a:ln>
                </p:spPr>
              </p:pic>
              <p:pic>
                <p:nvPicPr>
                  <p:cNvPr id="146" name="Google Shape;146;p15"/>
                  <p:cNvPicPr preferRelativeResize="0"/>
                  <p:nvPr/>
                </p:nvPicPr>
                <p:blipFill rotWithShape="1">
                  <a:blip r:embed="rId16">
                    <a:alphaModFix/>
                  </a:blip>
                  <a:srcRect/>
                  <a:stretch/>
                </p:blipFill>
                <p:spPr>
                  <a:xfrm>
                    <a:off x="5791708" y="4456892"/>
                    <a:ext cx="510225" cy="510225"/>
                  </a:xfrm>
                  <a:prstGeom prst="rect">
                    <a:avLst/>
                  </a:prstGeom>
                  <a:noFill/>
                  <a:ln>
                    <a:noFill/>
                  </a:ln>
                </p:spPr>
              </p:pic>
              <p:pic>
                <p:nvPicPr>
                  <p:cNvPr id="147" name="Google Shape;147;p15"/>
                  <p:cNvPicPr preferRelativeResize="0"/>
                  <p:nvPr/>
                </p:nvPicPr>
                <p:blipFill rotWithShape="1">
                  <a:blip r:embed="rId17">
                    <a:alphaModFix/>
                  </a:blip>
                  <a:srcRect/>
                  <a:stretch/>
                </p:blipFill>
                <p:spPr>
                  <a:xfrm>
                    <a:off x="5749375" y="3302597"/>
                    <a:ext cx="609646" cy="675273"/>
                  </a:xfrm>
                  <a:prstGeom prst="rect">
                    <a:avLst/>
                  </a:prstGeom>
                  <a:noFill/>
                  <a:ln>
                    <a:noFill/>
                  </a:ln>
                </p:spPr>
              </p:pic>
              <p:pic>
                <p:nvPicPr>
                  <p:cNvPr id="148" name="Google Shape;148;p15"/>
                  <p:cNvPicPr preferRelativeResize="0"/>
                  <p:nvPr/>
                </p:nvPicPr>
                <p:blipFill rotWithShape="1">
                  <a:blip r:embed="rId18">
                    <a:alphaModFix/>
                  </a:blip>
                  <a:srcRect/>
                  <a:stretch/>
                </p:blipFill>
                <p:spPr>
                  <a:xfrm>
                    <a:off x="5735264" y="3887574"/>
                    <a:ext cx="588637" cy="526783"/>
                  </a:xfrm>
                  <a:prstGeom prst="rect">
                    <a:avLst/>
                  </a:prstGeom>
                  <a:noFill/>
                  <a:ln>
                    <a:noFill/>
                  </a:ln>
                </p:spPr>
              </p:pic>
            </p:grpSp>
          </p:grpSp>
          <p:pic>
            <p:nvPicPr>
              <p:cNvPr id="149" name="Google Shape;149;p15"/>
              <p:cNvPicPr preferRelativeResize="0"/>
              <p:nvPr/>
            </p:nvPicPr>
            <p:blipFill rotWithShape="1">
              <a:blip r:embed="rId19">
                <a:alphaModFix/>
              </a:blip>
              <a:srcRect/>
              <a:stretch/>
            </p:blipFill>
            <p:spPr>
              <a:xfrm>
                <a:off x="8130269" y="3401375"/>
                <a:ext cx="2177770" cy="1559361"/>
              </a:xfrm>
              <a:prstGeom prst="rect">
                <a:avLst/>
              </a:prstGeom>
              <a:noFill/>
              <a:ln>
                <a:noFill/>
              </a:ln>
            </p:spPr>
          </p:pic>
        </p:grpSp>
        <p:cxnSp>
          <p:nvCxnSpPr>
            <p:cNvPr id="5" name="Straight Arrow Connector 4"/>
            <p:cNvCxnSpPr/>
            <p:nvPr/>
          </p:nvCxnSpPr>
          <p:spPr>
            <a:xfrm>
              <a:off x="9769032" y="3171464"/>
              <a:ext cx="2731626" cy="3423"/>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032749" y="2975726"/>
              <a:ext cx="1762449" cy="492443"/>
            </a:xfrm>
            <a:prstGeom prst="rect">
              <a:avLst/>
            </a:prstGeom>
            <a:solidFill>
              <a:schemeClr val="bg1"/>
            </a:solidFill>
            <a:ln>
              <a:solidFill>
                <a:schemeClr val="bg1">
                  <a:lumMod val="65000"/>
                </a:schemeClr>
              </a:solidFill>
            </a:ln>
          </p:spPr>
          <p:txBody>
            <a:bodyPr wrap="none" rtlCol="0">
              <a:spAutoFit/>
            </a:bodyPr>
            <a:lstStyle/>
            <a:p>
              <a:pPr eaLnBrk="1" fontAlgn="auto" hangingPunct="1">
                <a:spcBef>
                  <a:spcPts val="0"/>
                </a:spcBef>
                <a:spcAft>
                  <a:spcPts val="0"/>
                </a:spcAft>
              </a:pPr>
              <a:r>
                <a:rPr lang="en-US" b="1" dirty="0">
                  <a:solidFill>
                    <a:srgbClr val="2353C0"/>
                  </a:solidFill>
                  <a:latin typeface="Calibri" panose="020F0502020204030204"/>
                </a:rPr>
                <a:t>EV Charging</a:t>
              </a:r>
            </a:p>
          </p:txBody>
        </p:sp>
        <p:sp>
          <p:nvSpPr>
            <p:cNvPr id="45" name="TextBox 44"/>
            <p:cNvSpPr txBox="1"/>
            <p:nvPr/>
          </p:nvSpPr>
          <p:spPr>
            <a:xfrm>
              <a:off x="10216330" y="2848298"/>
              <a:ext cx="2215907" cy="861775"/>
            </a:xfrm>
            <a:prstGeom prst="rect">
              <a:avLst/>
            </a:prstGeom>
            <a:solidFill>
              <a:schemeClr val="bg1"/>
            </a:solidFill>
            <a:ln>
              <a:solidFill>
                <a:schemeClr val="bg1">
                  <a:lumMod val="65000"/>
                </a:schemeClr>
              </a:solidFill>
            </a:ln>
          </p:spPr>
          <p:txBody>
            <a:bodyPr wrap="none" rtlCol="0">
              <a:spAutoFit/>
            </a:bodyPr>
            <a:lstStyle/>
            <a:p>
              <a:pPr eaLnBrk="1" fontAlgn="auto" hangingPunct="1">
                <a:spcBef>
                  <a:spcPts val="0"/>
                </a:spcBef>
                <a:spcAft>
                  <a:spcPts val="0"/>
                </a:spcAft>
              </a:pPr>
              <a:r>
                <a:rPr lang="en-US" b="1" dirty="0">
                  <a:solidFill>
                    <a:srgbClr val="2353C0"/>
                  </a:solidFill>
                  <a:latin typeface="Calibri" panose="020F0502020204030204"/>
                </a:rPr>
                <a:t>Joint DER opt +</a:t>
              </a:r>
            </a:p>
            <a:p>
              <a:pPr eaLnBrk="1" fontAlgn="auto" hangingPunct="1">
                <a:spcBef>
                  <a:spcPts val="0"/>
                </a:spcBef>
                <a:spcAft>
                  <a:spcPts val="0"/>
                </a:spcAft>
              </a:pPr>
              <a:r>
                <a:rPr lang="en-US" b="1" dirty="0">
                  <a:solidFill>
                    <a:srgbClr val="2353C0"/>
                  </a:solidFill>
                  <a:latin typeface="Calibri" panose="020F0502020204030204"/>
                </a:rPr>
                <a:t>Energy Services</a:t>
              </a:r>
            </a:p>
          </p:txBody>
        </p:sp>
      </p:grpSp>
    </p:spTree>
    <p:extLst>
      <p:ext uri="{BB962C8B-B14F-4D97-AF65-F5344CB8AC3E}">
        <p14:creationId xmlns:p14="http://schemas.microsoft.com/office/powerpoint/2010/main" val="7398249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a:xfrm>
            <a:off x="838200" y="990601"/>
            <a:ext cx="8077200" cy="4648199"/>
          </a:xfrm>
        </p:spPr>
        <p:txBody>
          <a:bodyPr/>
          <a:lstStyle/>
          <a:p>
            <a:pPr marL="0" indent="0">
              <a:buNone/>
            </a:pPr>
            <a:r>
              <a:rPr lang="en-US" sz="2400" dirty="0" smtClean="0"/>
              <a:t>Caltech Adaptive charging network (ACN)</a:t>
            </a:r>
          </a:p>
          <a:p>
            <a:pPr lvl="1"/>
            <a:r>
              <a:rPr lang="en-US" sz="2000" dirty="0" smtClean="0"/>
              <a:t>Physical infrastructure </a:t>
            </a:r>
          </a:p>
          <a:p>
            <a:pPr lvl="1"/>
            <a:r>
              <a:rPr lang="en-US" sz="2000" dirty="0" smtClean="0"/>
              <a:t>Charging statistics</a:t>
            </a:r>
          </a:p>
          <a:p>
            <a:pPr lvl="1"/>
            <a:r>
              <a:rPr lang="en-US" sz="2000" dirty="0" smtClean="0"/>
              <a:t>Research platform</a:t>
            </a:r>
          </a:p>
          <a:p>
            <a:pPr marL="1306380" lvl="3" indent="0">
              <a:buNone/>
            </a:pPr>
            <a:endParaRPr lang="en-US" sz="1050" dirty="0" smtClean="0"/>
          </a:p>
          <a:p>
            <a:pPr marL="0" indent="0">
              <a:buNone/>
            </a:pPr>
            <a:endParaRPr lang="en-US" sz="1050" dirty="0" smtClean="0"/>
          </a:p>
          <a:p>
            <a:pPr marL="0" indent="0">
              <a:buFont typeface="Wingdings" pitchFamily="2" charset="2"/>
              <a:buNone/>
            </a:pPr>
            <a:r>
              <a:rPr lang="en-US" sz="2400" dirty="0"/>
              <a:t>Model and algorithms</a:t>
            </a:r>
          </a:p>
          <a:p>
            <a:pPr lvl="1"/>
            <a:r>
              <a:rPr lang="en-US" sz="2000" dirty="0" smtClean="0">
                <a:ea typeface="+mn-ea"/>
                <a:cs typeface="+mn-cs"/>
              </a:rPr>
              <a:t>Linear program</a:t>
            </a:r>
            <a:endParaRPr lang="en-US" sz="2000" dirty="0">
              <a:ea typeface="+mn-ea"/>
              <a:cs typeface="+mn-cs"/>
            </a:endParaRPr>
          </a:p>
          <a:p>
            <a:pPr lvl="1"/>
            <a:r>
              <a:rPr lang="en-US" sz="2000" dirty="0">
                <a:ea typeface="+mn-ea"/>
                <a:cs typeface="+mn-cs"/>
              </a:rPr>
              <a:t>Smoothed least laxity first</a:t>
            </a:r>
          </a:p>
          <a:p>
            <a:pPr marL="0" indent="0">
              <a:buFont typeface="Wingdings" pitchFamily="2" charset="2"/>
              <a:buNone/>
            </a:pPr>
            <a:endParaRPr lang="en-US" sz="2400" dirty="0"/>
          </a:p>
          <a:p>
            <a:pPr marL="0" indent="0">
              <a:buFont typeface="Wingdings" pitchFamily="2" charset="2"/>
              <a:buNone/>
            </a:pPr>
            <a:endParaRPr lang="en-US" sz="2400" dirty="0"/>
          </a:p>
        </p:txBody>
      </p:sp>
      <p:grpSp>
        <p:nvGrpSpPr>
          <p:cNvPr id="8" name="Group 7"/>
          <p:cNvGrpSpPr/>
          <p:nvPr/>
        </p:nvGrpSpPr>
        <p:grpSpPr>
          <a:xfrm>
            <a:off x="990600" y="6074174"/>
            <a:ext cx="2635039" cy="675684"/>
            <a:chOff x="2493449" y="4983299"/>
            <a:chExt cx="3373620" cy="873990"/>
          </a:xfrm>
        </p:grpSpPr>
        <p:pic>
          <p:nvPicPr>
            <p:cNvPr id="10" name="Picture 9"/>
            <p:cNvPicPr>
              <a:picLocks noChangeAspect="1"/>
            </p:cNvPicPr>
            <p:nvPr/>
          </p:nvPicPr>
          <p:blipFill>
            <a:blip r:embed="rId2"/>
            <a:stretch>
              <a:fillRect/>
            </a:stretch>
          </p:blipFill>
          <p:spPr>
            <a:xfrm>
              <a:off x="4563551" y="4983299"/>
              <a:ext cx="1303518" cy="873990"/>
            </a:xfrm>
            <a:prstGeom prst="rect">
              <a:avLst/>
            </a:prstGeom>
          </p:spPr>
        </p:pic>
        <p:pic>
          <p:nvPicPr>
            <p:cNvPr id="11" name="Picture 1"/>
            <p:cNvPicPr>
              <a:picLocks noChangeAspect="1" noChangeArrowheads="1"/>
            </p:cNvPicPr>
            <p:nvPr/>
          </p:nvPicPr>
          <p:blipFill>
            <a:blip r:embed="rId3" cstate="print"/>
            <a:srcRect/>
            <a:stretch>
              <a:fillRect/>
            </a:stretch>
          </p:blipFill>
          <p:spPr bwMode="auto">
            <a:xfrm>
              <a:off x="3568654" y="5114988"/>
              <a:ext cx="614223" cy="655231"/>
            </a:xfrm>
            <a:prstGeom prst="rect">
              <a:avLst/>
            </a:prstGeom>
            <a:noFill/>
            <a:ln w="9525">
              <a:noFill/>
              <a:miter lim="800000"/>
              <a:headEnd/>
              <a:tailEnd/>
            </a:ln>
            <a:effectLst/>
          </p:spPr>
        </p:pic>
        <p:pic>
          <p:nvPicPr>
            <p:cNvPr id="12" name="Picture 11"/>
            <p:cNvPicPr>
              <a:picLocks noChangeAspect="1"/>
            </p:cNvPicPr>
            <p:nvPr/>
          </p:nvPicPr>
          <p:blipFill>
            <a:blip r:embed="rId4"/>
            <a:stretch>
              <a:fillRect/>
            </a:stretch>
          </p:blipFill>
          <p:spPr>
            <a:xfrm>
              <a:off x="2493449" y="5114988"/>
              <a:ext cx="611069" cy="602698"/>
            </a:xfrm>
            <a:prstGeom prst="rect">
              <a:avLst/>
            </a:prstGeom>
          </p:spPr>
        </p:pic>
      </p:grpSp>
      <p:grpSp>
        <p:nvGrpSpPr>
          <p:cNvPr id="5" name="Group 4"/>
          <p:cNvGrpSpPr/>
          <p:nvPr/>
        </p:nvGrpSpPr>
        <p:grpSpPr>
          <a:xfrm>
            <a:off x="4419600" y="5562600"/>
            <a:ext cx="4191046" cy="1132473"/>
            <a:chOff x="4419600" y="5562600"/>
            <a:chExt cx="4191046" cy="1132473"/>
          </a:xfrm>
        </p:grpSpPr>
        <p:pic>
          <p:nvPicPr>
            <p:cNvPr id="9" name="Shape 127"/>
            <p:cNvPicPr preferRelativeResize="0"/>
            <p:nvPr/>
          </p:nvPicPr>
          <p:blipFill rotWithShape="1">
            <a:blip r:embed="rId5">
              <a:alphaModFix/>
            </a:blip>
            <a:srcRect/>
            <a:stretch/>
          </p:blipFill>
          <p:spPr>
            <a:xfrm>
              <a:off x="4511018" y="6216382"/>
              <a:ext cx="883201" cy="385147"/>
            </a:xfrm>
            <a:prstGeom prst="rect">
              <a:avLst/>
            </a:prstGeom>
            <a:noFill/>
            <a:ln>
              <a:noFill/>
            </a:ln>
          </p:spPr>
        </p:pic>
        <p:pic>
          <p:nvPicPr>
            <p:cNvPr id="13" name="Shape 131"/>
            <p:cNvPicPr preferRelativeResize="0"/>
            <p:nvPr/>
          </p:nvPicPr>
          <p:blipFill rotWithShape="1">
            <a:blip r:embed="rId6">
              <a:alphaModFix/>
            </a:blip>
            <a:srcRect/>
            <a:stretch/>
          </p:blipFill>
          <p:spPr>
            <a:xfrm>
              <a:off x="6664127" y="6096000"/>
              <a:ext cx="1336873" cy="553300"/>
            </a:xfrm>
            <a:prstGeom prst="rect">
              <a:avLst/>
            </a:prstGeom>
            <a:noFill/>
            <a:ln>
              <a:noFill/>
            </a:ln>
          </p:spPr>
        </p:pic>
        <p:pic>
          <p:nvPicPr>
            <p:cNvPr id="14" name="Shape 132"/>
            <p:cNvPicPr preferRelativeResize="0"/>
            <p:nvPr/>
          </p:nvPicPr>
          <p:blipFill rotWithShape="1">
            <a:blip r:embed="rId7">
              <a:alphaModFix/>
            </a:blip>
            <a:srcRect/>
            <a:stretch/>
          </p:blipFill>
          <p:spPr>
            <a:xfrm>
              <a:off x="5501225" y="6152613"/>
              <a:ext cx="459815" cy="448916"/>
            </a:xfrm>
            <a:prstGeom prst="rect">
              <a:avLst/>
            </a:prstGeom>
            <a:noFill/>
            <a:ln>
              <a:noFill/>
            </a:ln>
          </p:spPr>
        </p:pic>
        <p:pic>
          <p:nvPicPr>
            <p:cNvPr id="15" name="Shape 133"/>
            <p:cNvPicPr preferRelativeResize="0"/>
            <p:nvPr/>
          </p:nvPicPr>
          <p:blipFill rotWithShape="1">
            <a:blip r:embed="rId8">
              <a:alphaModFix/>
            </a:blip>
            <a:srcRect/>
            <a:stretch/>
          </p:blipFill>
          <p:spPr>
            <a:xfrm>
              <a:off x="8001000" y="6074174"/>
              <a:ext cx="533400" cy="620899"/>
            </a:xfrm>
            <a:prstGeom prst="rect">
              <a:avLst/>
            </a:prstGeom>
            <a:noFill/>
            <a:ln>
              <a:noFill/>
            </a:ln>
          </p:spPr>
        </p:pic>
        <p:pic>
          <p:nvPicPr>
            <p:cNvPr id="16" name="Shape 134"/>
            <p:cNvPicPr preferRelativeResize="0"/>
            <p:nvPr/>
          </p:nvPicPr>
          <p:blipFill rotWithShape="1">
            <a:blip r:embed="rId9">
              <a:alphaModFix/>
            </a:blip>
            <a:srcRect/>
            <a:stretch/>
          </p:blipFill>
          <p:spPr>
            <a:xfrm>
              <a:off x="6019800" y="6096000"/>
              <a:ext cx="588637" cy="526783"/>
            </a:xfrm>
            <a:prstGeom prst="rect">
              <a:avLst/>
            </a:prstGeom>
            <a:noFill/>
            <a:ln>
              <a:noFill/>
            </a:ln>
          </p:spPr>
        </p:pic>
        <p:sp>
          <p:nvSpPr>
            <p:cNvPr id="4" name="Rectangle 3"/>
            <p:cNvSpPr/>
            <p:nvPr/>
          </p:nvSpPr>
          <p:spPr bwMode="auto">
            <a:xfrm>
              <a:off x="4419600" y="5562600"/>
              <a:ext cx="4191046" cy="1119944"/>
            </a:xfrm>
            <a:prstGeom prst="rect">
              <a:avLst/>
            </a:prstGeom>
            <a:noFill/>
            <a:ln w="12700"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pic>
        <p:nvPicPr>
          <p:cNvPr id="18" name="Picture 17"/>
          <p:cNvPicPr>
            <a:picLocks noChangeAspect="1"/>
          </p:cNvPicPr>
          <p:nvPr/>
        </p:nvPicPr>
        <p:blipFill>
          <a:blip r:embed="rId10"/>
          <a:stretch>
            <a:fillRect/>
          </a:stretch>
        </p:blipFill>
        <p:spPr>
          <a:xfrm>
            <a:off x="8075787" y="5626395"/>
            <a:ext cx="383826" cy="383826"/>
          </a:xfrm>
          <a:prstGeom prst="rect">
            <a:avLst/>
          </a:prstGeom>
        </p:spPr>
      </p:pic>
    </p:spTree>
    <p:extLst>
      <p:ext uri="{BB962C8B-B14F-4D97-AF65-F5344CB8AC3E}">
        <p14:creationId xmlns:p14="http://schemas.microsoft.com/office/powerpoint/2010/main" val="1761713129"/>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295405"/>
            <a:ext cx="7315200" cy="4648199"/>
          </a:xfrm>
        </p:spPr>
        <p:txBody>
          <a:bodyPr/>
          <a:lstStyle/>
          <a:p>
            <a:pPr marL="0" indent="0" algn="ctr">
              <a:buNone/>
            </a:pPr>
            <a:r>
              <a:rPr lang="en-US" dirty="0" smtClean="0"/>
              <a:t>ACN: physical infrastructure</a:t>
            </a:r>
            <a:endParaRPr lang="en-US" sz="1100" dirty="0" smtClean="0"/>
          </a:p>
          <a:p>
            <a:pPr marL="0" indent="0">
              <a:buNone/>
            </a:pPr>
            <a:endParaRPr lang="en-US" dirty="0"/>
          </a:p>
        </p:txBody>
      </p:sp>
    </p:spTree>
    <p:extLst>
      <p:ext uri="{BB962C8B-B14F-4D97-AF65-F5344CB8AC3E}">
        <p14:creationId xmlns:p14="http://schemas.microsoft.com/office/powerpoint/2010/main" val="199760060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665958" y="112541"/>
            <a:ext cx="6401842" cy="5373859"/>
            <a:chOff x="2665958" y="1499864"/>
            <a:chExt cx="6401842" cy="5373859"/>
          </a:xfrm>
        </p:grpSpPr>
        <p:grpSp>
          <p:nvGrpSpPr>
            <p:cNvPr id="12" name="Group 11"/>
            <p:cNvGrpSpPr/>
            <p:nvPr/>
          </p:nvGrpSpPr>
          <p:grpSpPr>
            <a:xfrm>
              <a:off x="2895600" y="1499864"/>
              <a:ext cx="6172200" cy="5373859"/>
              <a:chOff x="1600200" y="917222"/>
              <a:chExt cx="6400800" cy="5956502"/>
            </a:xfrm>
          </p:grpSpPr>
          <p:pic>
            <p:nvPicPr>
              <p:cNvPr id="4" name="Picture 3"/>
              <p:cNvPicPr>
                <a:picLocks noChangeAspect="1"/>
              </p:cNvPicPr>
              <p:nvPr/>
            </p:nvPicPr>
            <p:blipFill>
              <a:blip r:embed="rId2"/>
              <a:stretch>
                <a:fillRect/>
              </a:stretch>
            </p:blipFill>
            <p:spPr>
              <a:xfrm>
                <a:off x="1676400" y="917222"/>
                <a:ext cx="6324600" cy="5956502"/>
              </a:xfrm>
              <a:prstGeom prst="rect">
                <a:avLst/>
              </a:prstGeom>
            </p:spPr>
          </p:pic>
          <p:sp>
            <p:nvSpPr>
              <p:cNvPr id="7" name="Rectangle 6"/>
              <p:cNvSpPr/>
              <p:nvPr/>
            </p:nvSpPr>
            <p:spPr bwMode="auto">
              <a:xfrm>
                <a:off x="1600200" y="1524000"/>
                <a:ext cx="2057400" cy="403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3810000" y="1714500"/>
                <a:ext cx="381000" cy="4191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9" name="Rectangle 8"/>
              <p:cNvSpPr/>
              <p:nvPr/>
            </p:nvSpPr>
            <p:spPr bwMode="auto">
              <a:xfrm>
                <a:off x="3838937" y="3915729"/>
                <a:ext cx="381000" cy="4191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0" name="Rectangle 9"/>
              <p:cNvSpPr/>
              <p:nvPr/>
            </p:nvSpPr>
            <p:spPr bwMode="auto">
              <a:xfrm>
                <a:off x="3733800" y="3333750"/>
                <a:ext cx="838200" cy="32385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1" name="Rectangle 10"/>
              <p:cNvSpPr/>
              <p:nvPr/>
            </p:nvSpPr>
            <p:spPr bwMode="auto">
              <a:xfrm>
                <a:off x="2961190" y="5943600"/>
                <a:ext cx="544010" cy="32385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pic>
          <p:nvPicPr>
            <p:cNvPr id="13" name="Picture 12"/>
            <p:cNvPicPr>
              <a:picLocks noChangeAspect="1"/>
            </p:cNvPicPr>
            <p:nvPr/>
          </p:nvPicPr>
          <p:blipFill rotWithShape="1">
            <a:blip r:embed="rId3"/>
            <a:srcRect l="833" t="15970" b="1011"/>
            <a:stretch/>
          </p:blipFill>
          <p:spPr>
            <a:xfrm>
              <a:off x="2665958" y="4279116"/>
              <a:ext cx="2300993" cy="1223007"/>
            </a:xfrm>
            <a:prstGeom prst="rect">
              <a:avLst/>
            </a:prstGeom>
          </p:spPr>
        </p:pic>
      </p:grpSp>
      <p:pic>
        <p:nvPicPr>
          <p:cNvPr id="14" name="Picture 13"/>
          <p:cNvPicPr>
            <a:picLocks noChangeAspect="1"/>
          </p:cNvPicPr>
          <p:nvPr/>
        </p:nvPicPr>
        <p:blipFill rotWithShape="1">
          <a:blip r:embed="rId4">
            <a:extLst>
              <a:ext uri="{BEBA8EAE-BF5A-486C-A8C5-ECC9F3942E4B}">
                <a14:imgProps xmlns:a14="http://schemas.microsoft.com/office/drawing/2010/main">
                  <a14:imgLayer r:embed="rId5">
                    <a14:imgEffect>
                      <a14:sharpenSoften amount="1000"/>
                    </a14:imgEffect>
                    <a14:imgEffect>
                      <a14:brightnessContrast bright="29000" contrast="20000"/>
                    </a14:imgEffect>
                  </a14:imgLayer>
                </a14:imgProps>
              </a:ext>
            </a:extLst>
          </a:blip>
          <a:srcRect t="11708" b="34934"/>
          <a:stretch/>
        </p:blipFill>
        <p:spPr>
          <a:xfrm>
            <a:off x="0" y="5361682"/>
            <a:ext cx="9144000" cy="1499864"/>
          </a:xfrm>
          <a:prstGeom prst="rect">
            <a:avLst/>
          </a:prstGeom>
          <a:effectLst>
            <a:glow>
              <a:schemeClr val="accent1"/>
            </a:glow>
          </a:effectLst>
        </p:spPr>
      </p:pic>
    </p:spTree>
    <p:extLst>
      <p:ext uri="{BB962C8B-B14F-4D97-AF65-F5344CB8AC3E}">
        <p14:creationId xmlns:p14="http://schemas.microsoft.com/office/powerpoint/2010/main" val="19604017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Caltech Adaptive Charging Network</a:t>
            </a:r>
            <a:endParaRPr lang="en-US" sz="3200" dirty="0"/>
          </a:p>
        </p:txBody>
      </p:sp>
      <p:grpSp>
        <p:nvGrpSpPr>
          <p:cNvPr id="7" name="Group 6"/>
          <p:cNvGrpSpPr/>
          <p:nvPr/>
        </p:nvGrpSpPr>
        <p:grpSpPr>
          <a:xfrm>
            <a:off x="990600" y="1250461"/>
            <a:ext cx="6705600" cy="5074139"/>
            <a:chOff x="990600" y="1250461"/>
            <a:chExt cx="6705600" cy="5074139"/>
          </a:xfrm>
        </p:grpSpPr>
        <p:grpSp>
          <p:nvGrpSpPr>
            <p:cNvPr id="13" name="Group 12"/>
            <p:cNvGrpSpPr/>
            <p:nvPr/>
          </p:nvGrpSpPr>
          <p:grpSpPr>
            <a:xfrm>
              <a:off x="990600" y="1250461"/>
              <a:ext cx="6705600" cy="5074139"/>
              <a:chOff x="990600" y="1250461"/>
              <a:chExt cx="6705600" cy="5074139"/>
            </a:xfrm>
          </p:grpSpPr>
          <p:grpSp>
            <p:nvGrpSpPr>
              <p:cNvPr id="6" name="Group 5"/>
              <p:cNvGrpSpPr/>
              <p:nvPr/>
            </p:nvGrpSpPr>
            <p:grpSpPr>
              <a:xfrm>
                <a:off x="990600" y="1250461"/>
                <a:ext cx="6705600" cy="5074139"/>
                <a:chOff x="914400" y="1752600"/>
                <a:chExt cx="6705600" cy="5074139"/>
              </a:xfrm>
            </p:grpSpPr>
            <p:pic>
              <p:nvPicPr>
                <p:cNvPr id="4" name="Picture 3"/>
                <p:cNvPicPr>
                  <a:picLocks noChangeAspect="1"/>
                </p:cNvPicPr>
                <p:nvPr/>
              </p:nvPicPr>
              <p:blipFill rotWithShape="1">
                <a:blip r:embed="rId2"/>
                <a:srcRect t="13229"/>
                <a:stretch/>
              </p:blipFill>
              <p:spPr>
                <a:xfrm>
                  <a:off x="914400" y="1828800"/>
                  <a:ext cx="6705600" cy="4997939"/>
                </a:xfrm>
                <a:prstGeom prst="rect">
                  <a:avLst/>
                </a:prstGeom>
                <a:ln>
                  <a:noFill/>
                </a:ln>
              </p:spPr>
            </p:pic>
            <p:sp>
              <p:nvSpPr>
                <p:cNvPr id="5" name="Rectangle 4"/>
                <p:cNvSpPr/>
                <p:nvPr/>
              </p:nvSpPr>
              <p:spPr bwMode="auto">
                <a:xfrm>
                  <a:off x="5105400" y="1752600"/>
                  <a:ext cx="76200" cy="152400"/>
                </a:xfrm>
                <a:prstGeom prst="rect">
                  <a:avLst/>
                </a:prstGeom>
                <a:solidFill>
                  <a:schemeClr val="bg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cxnSp>
            <p:nvCxnSpPr>
              <p:cNvPr id="8" name="Straight Connector 7"/>
              <p:cNvCxnSpPr/>
              <p:nvPr/>
            </p:nvCxnSpPr>
            <p:spPr bwMode="auto">
              <a:xfrm flipV="1">
                <a:off x="5181600" y="1326661"/>
                <a:ext cx="76200" cy="1"/>
              </a:xfrm>
              <a:prstGeom prst="line">
                <a:avLst/>
              </a:prstGeom>
              <a:solidFill>
                <a:schemeClr val="accent1"/>
              </a:solidFill>
              <a:ln w="12700" cap="flat" cmpd="sng" algn="ctr">
                <a:solidFill>
                  <a:schemeClr val="bg1">
                    <a:lumMod val="85000"/>
                  </a:schemeClr>
                </a:solidFill>
                <a:prstDash val="solid"/>
                <a:round/>
                <a:headEnd type="none" w="med" len="med"/>
                <a:tailEnd type="none" w="med" len="med"/>
              </a:ln>
              <a:effectLst/>
            </p:spPr>
          </p:cxnSp>
        </p:grpSp>
        <p:sp>
          <p:nvSpPr>
            <p:cNvPr id="3" name="Rectangle 2"/>
            <p:cNvSpPr/>
            <p:nvPr/>
          </p:nvSpPr>
          <p:spPr bwMode="auto">
            <a:xfrm>
              <a:off x="1066800" y="1402861"/>
              <a:ext cx="6553200" cy="217853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9" name="Rectangle 8"/>
            <p:cNvSpPr/>
            <p:nvPr/>
          </p:nvSpPr>
          <p:spPr bwMode="auto">
            <a:xfrm>
              <a:off x="1140542" y="3505200"/>
              <a:ext cx="5412658" cy="1219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sp>
        <p:nvSpPr>
          <p:cNvPr id="11" name="Rectangle 10"/>
          <p:cNvSpPr/>
          <p:nvPr/>
        </p:nvSpPr>
        <p:spPr bwMode="auto">
          <a:xfrm>
            <a:off x="1066800" y="2438400"/>
            <a:ext cx="6629400" cy="4038600"/>
          </a:xfrm>
          <a:prstGeom prst="rect">
            <a:avLst/>
          </a:prstGeom>
          <a:noFill/>
          <a:ln w="9525"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243018534"/>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Caltech Adaptive Charging Network</a:t>
            </a:r>
            <a:endParaRPr lang="en-US" sz="3200" dirty="0"/>
          </a:p>
        </p:txBody>
      </p:sp>
      <p:grpSp>
        <p:nvGrpSpPr>
          <p:cNvPr id="7" name="Group 6"/>
          <p:cNvGrpSpPr/>
          <p:nvPr/>
        </p:nvGrpSpPr>
        <p:grpSpPr>
          <a:xfrm>
            <a:off x="990600" y="1250461"/>
            <a:ext cx="6705600" cy="5074139"/>
            <a:chOff x="990600" y="1250461"/>
            <a:chExt cx="6705600" cy="5074139"/>
          </a:xfrm>
        </p:grpSpPr>
        <p:grpSp>
          <p:nvGrpSpPr>
            <p:cNvPr id="13" name="Group 12"/>
            <p:cNvGrpSpPr/>
            <p:nvPr/>
          </p:nvGrpSpPr>
          <p:grpSpPr>
            <a:xfrm>
              <a:off x="990600" y="1250461"/>
              <a:ext cx="6705600" cy="5074139"/>
              <a:chOff x="990600" y="1250461"/>
              <a:chExt cx="6705600" cy="5074139"/>
            </a:xfrm>
          </p:grpSpPr>
          <p:grpSp>
            <p:nvGrpSpPr>
              <p:cNvPr id="6" name="Group 5"/>
              <p:cNvGrpSpPr/>
              <p:nvPr/>
            </p:nvGrpSpPr>
            <p:grpSpPr>
              <a:xfrm>
                <a:off x="990600" y="1250461"/>
                <a:ext cx="6705600" cy="5074139"/>
                <a:chOff x="914400" y="1752600"/>
                <a:chExt cx="6705600" cy="5074139"/>
              </a:xfrm>
            </p:grpSpPr>
            <p:pic>
              <p:nvPicPr>
                <p:cNvPr id="4" name="Picture 3"/>
                <p:cNvPicPr>
                  <a:picLocks noChangeAspect="1"/>
                </p:cNvPicPr>
                <p:nvPr/>
              </p:nvPicPr>
              <p:blipFill rotWithShape="1">
                <a:blip r:embed="rId2"/>
                <a:srcRect t="13229"/>
                <a:stretch/>
              </p:blipFill>
              <p:spPr>
                <a:xfrm>
                  <a:off x="914400" y="1828800"/>
                  <a:ext cx="6705600" cy="4997939"/>
                </a:xfrm>
                <a:prstGeom prst="rect">
                  <a:avLst/>
                </a:prstGeom>
                <a:ln>
                  <a:noFill/>
                </a:ln>
              </p:spPr>
            </p:pic>
            <p:sp>
              <p:nvSpPr>
                <p:cNvPr id="5" name="Rectangle 4"/>
                <p:cNvSpPr/>
                <p:nvPr/>
              </p:nvSpPr>
              <p:spPr bwMode="auto">
                <a:xfrm>
                  <a:off x="5105400" y="1752600"/>
                  <a:ext cx="76200" cy="152400"/>
                </a:xfrm>
                <a:prstGeom prst="rect">
                  <a:avLst/>
                </a:prstGeom>
                <a:solidFill>
                  <a:schemeClr val="bg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cxnSp>
            <p:nvCxnSpPr>
              <p:cNvPr id="8" name="Straight Connector 7"/>
              <p:cNvCxnSpPr/>
              <p:nvPr/>
            </p:nvCxnSpPr>
            <p:spPr bwMode="auto">
              <a:xfrm flipV="1">
                <a:off x="5181600" y="1326661"/>
                <a:ext cx="76200" cy="1"/>
              </a:xfrm>
              <a:prstGeom prst="line">
                <a:avLst/>
              </a:prstGeom>
              <a:solidFill>
                <a:schemeClr val="accent1"/>
              </a:solidFill>
              <a:ln w="12700" cap="flat" cmpd="sng" algn="ctr">
                <a:solidFill>
                  <a:schemeClr val="bg1">
                    <a:lumMod val="85000"/>
                  </a:schemeClr>
                </a:solidFill>
                <a:prstDash val="solid"/>
                <a:round/>
                <a:headEnd type="none" w="med" len="med"/>
                <a:tailEnd type="none" w="med" len="med"/>
              </a:ln>
              <a:effectLst/>
            </p:spPr>
          </p:cxnSp>
        </p:grpSp>
        <p:sp>
          <p:nvSpPr>
            <p:cNvPr id="3" name="Rectangle 2"/>
            <p:cNvSpPr/>
            <p:nvPr/>
          </p:nvSpPr>
          <p:spPr bwMode="auto">
            <a:xfrm>
              <a:off x="1066800" y="1402861"/>
              <a:ext cx="6553200" cy="11879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sp>
        <p:nvSpPr>
          <p:cNvPr id="10" name="Rectangle 9"/>
          <p:cNvSpPr/>
          <p:nvPr/>
        </p:nvSpPr>
        <p:spPr bwMode="auto">
          <a:xfrm>
            <a:off x="1066800" y="2438400"/>
            <a:ext cx="6629400" cy="4038600"/>
          </a:xfrm>
          <a:prstGeom prst="rect">
            <a:avLst/>
          </a:prstGeom>
          <a:noFill/>
          <a:ln w="9525"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60832825"/>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34995" b="34751"/>
          <a:stretch/>
        </p:blipFill>
        <p:spPr>
          <a:xfrm>
            <a:off x="21564" y="1066800"/>
            <a:ext cx="9144000" cy="2074901"/>
          </a:xfrm>
          <a:prstGeom prst="rect">
            <a:avLst/>
          </a:prstGeom>
        </p:spPr>
      </p:pic>
      <p:sp>
        <p:nvSpPr>
          <p:cNvPr id="33" name="Content Placeholder 5"/>
          <p:cNvSpPr txBox="1">
            <a:spLocks/>
          </p:cNvSpPr>
          <p:nvPr/>
        </p:nvSpPr>
        <p:spPr>
          <a:xfrm>
            <a:off x="4876800" y="3200400"/>
            <a:ext cx="4191000" cy="1742542"/>
          </a:xfrm>
          <a:prstGeom prst="rect">
            <a:avLst/>
          </a:prstGeom>
          <a:ln>
            <a:solidFill>
              <a:srgbClr val="A3B2C1"/>
            </a:solidFill>
          </a:ln>
        </p:spPr>
        <p:txBody>
          <a:bodyPr vert="horz" wrap="square" lIns="91440" tIns="45720" rIns="91440" bIns="45720" numCol="1" rtlCol="0" anchor="t" anchorCtr="0" compatLnSpc="1">
            <a:prstTxWarp prst="textNoShape">
              <a:avLst/>
            </a:prstTxWarp>
          </a:bodyPr>
          <a:lstStyle>
            <a:defPPr>
              <a:defRPr lang="en-US"/>
            </a:defPPr>
            <a:lvl1pPr marL="0" marR="0" indent="0" defTabSz="914400" eaLnBrk="0" latinLnBrk="0" hangingPunct="0">
              <a:lnSpc>
                <a:spcPct val="100000"/>
              </a:lnSpc>
              <a:buClrTx/>
              <a:buSzTx/>
              <a:buFontTx/>
              <a:buNone/>
              <a:tabLst/>
              <a:defRPr kumimoji="0" sz="2400" b="0" i="0" u="none" strike="noStrike" cap="none" normalizeH="0" baseline="0">
                <a:ln>
                  <a:noFill/>
                </a:ln>
                <a:solidFill>
                  <a:srgbClr val="0000FF"/>
                </a:solidFill>
                <a:effectLst/>
                <a:latin typeface="Arial" charset="0"/>
              </a:defRPr>
            </a:lvl1pPr>
          </a:lstStyle>
          <a:p>
            <a:pPr marL="285750" indent="-285750">
              <a:buFont typeface="Arial" charset="0"/>
              <a:buChar char="•"/>
            </a:pPr>
            <a:r>
              <a:rPr lang="en-US" sz="1800" dirty="0" smtClean="0">
                <a:solidFill>
                  <a:schemeClr val="tx1"/>
                </a:solidFill>
              </a:rPr>
              <a:t>Operational since 2016</a:t>
            </a:r>
          </a:p>
          <a:p>
            <a:pPr marL="285750" indent="-285750">
              <a:buFont typeface="Arial" charset="0"/>
              <a:buChar char="•"/>
            </a:pPr>
            <a:r>
              <a:rPr lang="en-US" sz="1800" dirty="0" smtClean="0">
                <a:solidFill>
                  <a:schemeClr val="tx1"/>
                </a:solidFill>
              </a:rPr>
              <a:t>Experimental platform in continuous development</a:t>
            </a:r>
          </a:p>
          <a:p>
            <a:pPr marL="285750" indent="-285750">
              <a:buFont typeface="Arial" charset="0"/>
              <a:buChar char="•"/>
            </a:pPr>
            <a:r>
              <a:rPr lang="en-US" sz="1800" dirty="0" smtClean="0">
                <a:solidFill>
                  <a:schemeClr val="tx1"/>
                </a:solidFill>
              </a:rPr>
              <a:t>Delivered ~550MWh (by 9/2018)</a:t>
            </a:r>
          </a:p>
          <a:p>
            <a:pPr marL="285750" indent="-285750">
              <a:buFont typeface="Arial" charset="0"/>
              <a:buChar char="•"/>
            </a:pPr>
            <a:r>
              <a:rPr lang="en-US" sz="1800" dirty="0" smtClean="0">
                <a:solidFill>
                  <a:schemeClr val="tx1"/>
                </a:solidFill>
              </a:rPr>
              <a:t>Equivalent to 1.7M miles, 570 tons of avoided CO2e</a:t>
            </a:r>
            <a:endParaRPr lang="en-US" sz="1800" dirty="0">
              <a:solidFill>
                <a:schemeClr val="tx1"/>
              </a:solidFill>
            </a:endParaRPr>
          </a:p>
        </p:txBody>
      </p:sp>
      <p:pic>
        <p:nvPicPr>
          <p:cNvPr id="20" name="Shape 261"/>
          <p:cNvPicPr preferRelativeResize="0"/>
          <p:nvPr/>
        </p:nvPicPr>
        <p:blipFill rotWithShape="1">
          <a:blip r:embed="rId3">
            <a:alphaModFix/>
          </a:blip>
          <a:srcRect/>
          <a:stretch/>
        </p:blipFill>
        <p:spPr>
          <a:xfrm>
            <a:off x="34285" y="3192502"/>
            <a:ext cx="4679382" cy="2729377"/>
          </a:xfrm>
          <a:prstGeom prst="rect">
            <a:avLst/>
          </a:prstGeom>
          <a:noFill/>
          <a:ln>
            <a:noFill/>
          </a:ln>
        </p:spPr>
      </p:pic>
      <p:sp>
        <p:nvSpPr>
          <p:cNvPr id="7" name="Title 1"/>
          <p:cNvSpPr>
            <a:spLocks noGrp="1"/>
          </p:cNvSpPr>
          <p:nvPr>
            <p:ph type="title"/>
          </p:nvPr>
        </p:nvSpPr>
        <p:spPr>
          <a:xfrm>
            <a:off x="838200" y="228600"/>
            <a:ext cx="8077200" cy="838200"/>
          </a:xfrm>
        </p:spPr>
        <p:txBody>
          <a:bodyPr/>
          <a:lstStyle/>
          <a:p>
            <a:r>
              <a:rPr lang="en-US" sz="3200" dirty="0" smtClean="0"/>
              <a:t>Caltech Adaptive Charging Network</a:t>
            </a:r>
            <a:endParaRPr lang="en-US" sz="3200" dirty="0"/>
          </a:p>
        </p:txBody>
      </p:sp>
    </p:spTree>
    <p:extLst>
      <p:ext uri="{BB962C8B-B14F-4D97-AF65-F5344CB8AC3E}">
        <p14:creationId xmlns:p14="http://schemas.microsoft.com/office/powerpoint/2010/main" val="18473786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34995" b="34751"/>
          <a:stretch/>
        </p:blipFill>
        <p:spPr>
          <a:xfrm>
            <a:off x="21564" y="1066800"/>
            <a:ext cx="9144000" cy="2074901"/>
          </a:xfrm>
          <a:prstGeom prst="rect">
            <a:avLst/>
          </a:prstGeom>
        </p:spPr>
      </p:pic>
      <p:graphicFrame>
        <p:nvGraphicFramePr>
          <p:cNvPr id="12" name="Table 11"/>
          <p:cNvGraphicFramePr>
            <a:graphicFrameLocks noGrp="1"/>
          </p:cNvGraphicFramePr>
          <p:nvPr>
            <p:extLst/>
          </p:nvPr>
        </p:nvGraphicFramePr>
        <p:xfrm>
          <a:off x="4800600" y="5002006"/>
          <a:ext cx="4259403" cy="919873"/>
        </p:xfrm>
        <a:graphic>
          <a:graphicData uri="http://schemas.openxmlformats.org/drawingml/2006/table">
            <a:tbl>
              <a:tblPr firstRow="1" bandRow="1">
                <a:tableStyleId>{5C22544A-7EE6-4342-B048-85BDC9FD1C3A}</a:tableStyleId>
              </a:tblPr>
              <a:tblGrid>
                <a:gridCol w="962311"/>
                <a:gridCol w="1150095"/>
                <a:gridCol w="856888"/>
                <a:gridCol w="1290109"/>
              </a:tblGrid>
              <a:tr h="582432">
                <a:tc>
                  <a:txBody>
                    <a:bodyPr/>
                    <a:lstStyle/>
                    <a:p>
                      <a:endParaRPr lang="en-US" sz="1400" dirty="0"/>
                    </a:p>
                  </a:txBody>
                  <a:tcPr/>
                </a:tc>
                <a:tc>
                  <a:txBody>
                    <a:bodyPr/>
                    <a:lstStyle/>
                    <a:p>
                      <a:pPr algn="ctr"/>
                      <a:r>
                        <a:rPr lang="en-US" sz="1400" b="0" dirty="0" smtClean="0"/>
                        <a:t>Emerging</a:t>
                      </a:r>
                    </a:p>
                    <a:p>
                      <a:pPr algn="ctr"/>
                      <a:r>
                        <a:rPr lang="en-US" sz="1400" b="0" dirty="0" smtClean="0"/>
                        <a:t>product</a:t>
                      </a:r>
                      <a:endParaRPr lang="en-US" sz="1400" b="0" dirty="0"/>
                    </a:p>
                  </a:txBody>
                  <a:tcPr/>
                </a:tc>
                <a:tc>
                  <a:txBody>
                    <a:bodyPr/>
                    <a:lstStyle/>
                    <a:p>
                      <a:pPr algn="ctr"/>
                      <a:r>
                        <a:rPr lang="en-US" sz="1400" b="0" dirty="0" smtClean="0"/>
                        <a:t>Online</a:t>
                      </a:r>
                    </a:p>
                    <a:p>
                      <a:pPr algn="ctr"/>
                      <a:r>
                        <a:rPr lang="en-US" sz="1400" b="0" dirty="0" smtClean="0"/>
                        <a:t>LP</a:t>
                      </a:r>
                      <a:endParaRPr lang="en-US" sz="1400" b="0" dirty="0"/>
                    </a:p>
                  </a:txBody>
                  <a:tcPr/>
                </a:tc>
                <a:tc>
                  <a:txBody>
                    <a:bodyPr/>
                    <a:lstStyle/>
                    <a:p>
                      <a:pPr algn="ctr"/>
                      <a:r>
                        <a:rPr lang="en-US" sz="1400" b="0" dirty="0" smtClean="0"/>
                        <a:t>Theoretical</a:t>
                      </a:r>
                    </a:p>
                    <a:p>
                      <a:pPr algn="ctr"/>
                      <a:r>
                        <a:rPr lang="en-US" sz="1400" b="0" dirty="0" smtClean="0"/>
                        <a:t>max</a:t>
                      </a:r>
                      <a:endParaRPr lang="en-US" sz="1400" b="0" dirty="0"/>
                    </a:p>
                  </a:txBody>
                  <a:tcPr/>
                </a:tc>
              </a:tr>
              <a:tr h="337441">
                <a:tc>
                  <a:txBody>
                    <a:bodyPr/>
                    <a:lstStyle/>
                    <a:p>
                      <a:r>
                        <a:rPr lang="en-US" sz="1400" dirty="0" smtClean="0"/>
                        <a:t>Caltech</a:t>
                      </a:r>
                      <a:endParaRPr lang="en-US" sz="1400" dirty="0"/>
                    </a:p>
                  </a:txBody>
                  <a:tcPr/>
                </a:tc>
                <a:tc>
                  <a:txBody>
                    <a:bodyPr/>
                    <a:lstStyle/>
                    <a:p>
                      <a:pPr algn="ctr"/>
                      <a:r>
                        <a:rPr lang="en-US" sz="1400" dirty="0" smtClean="0"/>
                        <a:t>28%</a:t>
                      </a:r>
                      <a:endParaRPr lang="en-US" sz="1400" dirty="0"/>
                    </a:p>
                  </a:txBody>
                  <a:tcPr/>
                </a:tc>
                <a:tc>
                  <a:txBody>
                    <a:bodyPr/>
                    <a:lstStyle/>
                    <a:p>
                      <a:pPr algn="ctr"/>
                      <a:r>
                        <a:rPr lang="en-US" sz="1400" dirty="0" smtClean="0"/>
                        <a:t>53%</a:t>
                      </a:r>
                      <a:endParaRPr lang="en-US" sz="1400" dirty="0"/>
                    </a:p>
                  </a:txBody>
                  <a:tcPr/>
                </a:tc>
                <a:tc>
                  <a:txBody>
                    <a:bodyPr/>
                    <a:lstStyle/>
                    <a:p>
                      <a:pPr algn="ctr"/>
                      <a:r>
                        <a:rPr lang="en-US" sz="1400" dirty="0" smtClean="0"/>
                        <a:t>54%</a:t>
                      </a:r>
                      <a:endParaRPr lang="en-US" sz="1400" dirty="0"/>
                    </a:p>
                  </a:txBody>
                  <a:tcPr/>
                </a:tc>
              </a:tr>
            </a:tbl>
          </a:graphicData>
        </a:graphic>
      </p:graphicFrame>
      <p:grpSp>
        <p:nvGrpSpPr>
          <p:cNvPr id="32" name="Group 31"/>
          <p:cNvGrpSpPr/>
          <p:nvPr/>
        </p:nvGrpSpPr>
        <p:grpSpPr>
          <a:xfrm>
            <a:off x="4961541" y="2590800"/>
            <a:ext cx="4239660" cy="2155530"/>
            <a:chOff x="4961540" y="2438400"/>
            <a:chExt cx="4239660" cy="2155530"/>
          </a:xfrm>
        </p:grpSpPr>
        <p:pic>
          <p:nvPicPr>
            <p:cNvPr id="7" name="Picture 6"/>
            <p:cNvPicPr>
              <a:picLocks noChangeAspect="1"/>
            </p:cNvPicPr>
            <p:nvPr/>
          </p:nvPicPr>
          <p:blipFill>
            <a:blip r:embed="rId3"/>
            <a:stretch>
              <a:fillRect/>
            </a:stretch>
          </p:blipFill>
          <p:spPr>
            <a:xfrm>
              <a:off x="6477000" y="2438400"/>
              <a:ext cx="2724200" cy="2155530"/>
            </a:xfrm>
            <a:prstGeom prst="rect">
              <a:avLst/>
            </a:prstGeom>
            <a:ln>
              <a:solidFill>
                <a:schemeClr val="bg1">
                  <a:lumMod val="75000"/>
                </a:schemeClr>
              </a:solidFill>
            </a:ln>
          </p:spPr>
        </p:pic>
        <p:sp>
          <p:nvSpPr>
            <p:cNvPr id="13" name="TextBox 12"/>
            <p:cNvSpPr txBox="1"/>
            <p:nvPr/>
          </p:nvSpPr>
          <p:spPr>
            <a:xfrm>
              <a:off x="5360688" y="3327112"/>
              <a:ext cx="982961" cy="584775"/>
            </a:xfrm>
            <a:prstGeom prst="rect">
              <a:avLst/>
            </a:prstGeom>
            <a:noFill/>
          </p:spPr>
          <p:txBody>
            <a:bodyPr wrap="none" rtlCol="0">
              <a:spAutoFit/>
            </a:bodyPr>
            <a:lstStyle/>
            <a:p>
              <a:r>
                <a:rPr lang="en-US" sz="1600" dirty="0">
                  <a:solidFill>
                    <a:srgbClr val="0000FF"/>
                  </a:solidFill>
                </a:rPr>
                <a:t>i</a:t>
              </a:r>
              <a:r>
                <a:rPr lang="en-US" sz="1600" dirty="0" smtClean="0">
                  <a:solidFill>
                    <a:srgbClr val="0000FF"/>
                  </a:solidFill>
                </a:rPr>
                <a:t>ndustry</a:t>
              </a:r>
            </a:p>
            <a:p>
              <a:r>
                <a:rPr lang="en-US" sz="1600" dirty="0" smtClean="0">
                  <a:solidFill>
                    <a:srgbClr val="0000FF"/>
                  </a:solidFill>
                </a:rPr>
                <a:t>standard</a:t>
              </a:r>
              <a:endParaRPr lang="en-US" sz="1600" dirty="0">
                <a:solidFill>
                  <a:srgbClr val="0000FF"/>
                </a:solidFill>
              </a:endParaRPr>
            </a:p>
          </p:txBody>
        </p:sp>
        <p:sp>
          <p:nvSpPr>
            <p:cNvPr id="17" name="TextBox 16"/>
            <p:cNvSpPr txBox="1"/>
            <p:nvPr/>
          </p:nvSpPr>
          <p:spPr>
            <a:xfrm>
              <a:off x="4961540" y="3988954"/>
              <a:ext cx="1382110" cy="338554"/>
            </a:xfrm>
            <a:prstGeom prst="rect">
              <a:avLst/>
            </a:prstGeom>
            <a:noFill/>
          </p:spPr>
          <p:txBody>
            <a:bodyPr wrap="none" rtlCol="0">
              <a:spAutoFit/>
            </a:bodyPr>
            <a:lstStyle/>
            <a:p>
              <a:r>
                <a:rPr lang="en-US" sz="1600" dirty="0">
                  <a:solidFill>
                    <a:srgbClr val="0000FF"/>
                  </a:solidFill>
                </a:rPr>
                <a:t>o</a:t>
              </a:r>
              <a:r>
                <a:rPr lang="en-US" sz="1600" dirty="0" smtClean="0">
                  <a:solidFill>
                    <a:srgbClr val="0000FF"/>
                  </a:solidFill>
                </a:rPr>
                <a:t>ur algorithm</a:t>
              </a:r>
              <a:endParaRPr lang="en-US" sz="1600" dirty="0">
                <a:solidFill>
                  <a:srgbClr val="0000FF"/>
                </a:solidFill>
              </a:endParaRPr>
            </a:p>
          </p:txBody>
        </p:sp>
        <p:cxnSp>
          <p:nvCxnSpPr>
            <p:cNvPr id="15" name="Straight Arrow Connector 14"/>
            <p:cNvCxnSpPr>
              <a:stCxn id="13" idx="3"/>
            </p:cNvCxnSpPr>
            <p:nvPr/>
          </p:nvCxnSpPr>
          <p:spPr bwMode="auto">
            <a:xfrm flipV="1">
              <a:off x="6343649" y="3276600"/>
              <a:ext cx="285751" cy="342900"/>
            </a:xfrm>
            <a:prstGeom prst="straightConnector1">
              <a:avLst/>
            </a:prstGeom>
            <a:solidFill>
              <a:schemeClr val="accent1"/>
            </a:solidFill>
            <a:ln w="28575" cap="flat" cmpd="sng" algn="ctr">
              <a:solidFill>
                <a:srgbClr val="0000FF"/>
              </a:solidFill>
              <a:prstDash val="solid"/>
              <a:round/>
              <a:headEnd type="none" w="med" len="med"/>
              <a:tailEnd type="triangle"/>
            </a:ln>
            <a:effectLst/>
          </p:spPr>
        </p:cxnSp>
        <p:cxnSp>
          <p:nvCxnSpPr>
            <p:cNvPr id="18" name="Straight Arrow Connector 17"/>
            <p:cNvCxnSpPr/>
            <p:nvPr/>
          </p:nvCxnSpPr>
          <p:spPr bwMode="auto">
            <a:xfrm>
              <a:off x="6381525" y="4178170"/>
              <a:ext cx="533400" cy="0"/>
            </a:xfrm>
            <a:prstGeom prst="straightConnector1">
              <a:avLst/>
            </a:prstGeom>
            <a:solidFill>
              <a:schemeClr val="accent1"/>
            </a:solidFill>
            <a:ln w="28575" cap="flat" cmpd="sng" algn="ctr">
              <a:solidFill>
                <a:srgbClr val="0000FF"/>
              </a:solidFill>
              <a:prstDash val="solid"/>
              <a:round/>
              <a:headEnd type="none" w="med" len="med"/>
              <a:tailEnd type="triangle"/>
            </a:ln>
            <a:effectLst/>
          </p:spPr>
        </p:cxnSp>
      </p:grpSp>
      <p:cxnSp>
        <p:nvCxnSpPr>
          <p:cNvPr id="26" name="Straight Arrow Connector 25"/>
          <p:cNvCxnSpPr/>
          <p:nvPr/>
        </p:nvCxnSpPr>
        <p:spPr bwMode="auto">
          <a:xfrm>
            <a:off x="6377426" y="4331732"/>
            <a:ext cx="785374" cy="651096"/>
          </a:xfrm>
          <a:prstGeom prst="straightConnector1">
            <a:avLst/>
          </a:prstGeom>
          <a:solidFill>
            <a:schemeClr val="accent1"/>
          </a:solidFill>
          <a:ln w="28575" cap="flat" cmpd="sng" algn="ctr">
            <a:solidFill>
              <a:srgbClr val="0000FF"/>
            </a:solidFill>
            <a:prstDash val="solid"/>
            <a:round/>
            <a:headEnd type="none" w="med" len="med"/>
            <a:tailEnd type="triangle"/>
          </a:ln>
          <a:effectLst/>
        </p:spPr>
      </p:cxnSp>
      <p:sp>
        <p:nvSpPr>
          <p:cNvPr id="33" name="Content Placeholder 5"/>
          <p:cNvSpPr txBox="1">
            <a:spLocks/>
          </p:cNvSpPr>
          <p:nvPr/>
        </p:nvSpPr>
        <p:spPr>
          <a:xfrm>
            <a:off x="5638800" y="6096000"/>
            <a:ext cx="3429000" cy="693243"/>
          </a:xfrm>
          <a:prstGeom prst="rect">
            <a:avLst/>
          </a:prstGeom>
          <a:ln>
            <a:solidFill>
              <a:srgbClr val="A3B2C1"/>
            </a:solidFill>
          </a:ln>
        </p:spPr>
        <p:txBody>
          <a:bodyPr vert="horz" wrap="square" lIns="91440" tIns="45720" rIns="91440" bIns="45720" numCol="1" rtlCol="0" anchor="t" anchorCtr="0" compatLnSpc="1">
            <a:prstTxWarp prst="textNoShape">
              <a:avLst/>
            </a:prstTxWarp>
          </a:bodyPr>
          <a:lstStyle>
            <a:defPPr>
              <a:defRPr lang="en-US"/>
            </a:defPPr>
            <a:lvl1pPr marL="0" marR="0" indent="0" defTabSz="914400" eaLnBrk="0" latinLnBrk="0" hangingPunct="0">
              <a:lnSpc>
                <a:spcPct val="100000"/>
              </a:lnSpc>
              <a:buClrTx/>
              <a:buSzTx/>
              <a:buFontTx/>
              <a:buNone/>
              <a:tabLst/>
              <a:defRPr kumimoji="0" sz="2400" b="0" i="0" u="none" strike="noStrike" cap="none" normalizeH="0" baseline="0">
                <a:ln>
                  <a:noFill/>
                </a:ln>
                <a:solidFill>
                  <a:srgbClr val="0000FF"/>
                </a:solidFill>
                <a:effectLst/>
                <a:latin typeface="Arial" charset="0"/>
              </a:defRPr>
            </a:lvl1pPr>
          </a:lstStyle>
          <a:p>
            <a:r>
              <a:rPr lang="en-US" sz="1800" b="1" u="sng" dirty="0" smtClean="0">
                <a:solidFill>
                  <a:schemeClr val="tx1"/>
                </a:solidFill>
              </a:rPr>
              <a:t>Theorem</a:t>
            </a:r>
            <a:r>
              <a:rPr lang="en-US" sz="1800" dirty="0" smtClean="0">
                <a:solidFill>
                  <a:schemeClr val="tx1"/>
                </a:solidFill>
              </a:rPr>
              <a:t> </a:t>
            </a:r>
            <a:r>
              <a:rPr lang="en-US" sz="1300" dirty="0" smtClean="0">
                <a:solidFill>
                  <a:schemeClr val="tx1"/>
                </a:solidFill>
              </a:rPr>
              <a:t>(</a:t>
            </a:r>
            <a:r>
              <a:rPr lang="en-US" sz="1300" dirty="0" err="1" smtClean="0">
                <a:solidFill>
                  <a:schemeClr val="tx1"/>
                </a:solidFill>
              </a:rPr>
              <a:t>Guo</a:t>
            </a:r>
            <a:r>
              <a:rPr lang="en-US" sz="1300" dirty="0" smtClean="0">
                <a:solidFill>
                  <a:schemeClr val="tx1"/>
                </a:solidFill>
              </a:rPr>
              <a:t>, </a:t>
            </a:r>
            <a:r>
              <a:rPr lang="en-US" sz="1300" dirty="0" err="1" smtClean="0">
                <a:solidFill>
                  <a:schemeClr val="tx1"/>
                </a:solidFill>
              </a:rPr>
              <a:t>Erliksson</a:t>
            </a:r>
            <a:r>
              <a:rPr lang="en-US" sz="1300" dirty="0" smtClean="0">
                <a:solidFill>
                  <a:schemeClr val="tx1"/>
                </a:solidFill>
              </a:rPr>
              <a:t>, Low, 2016)</a:t>
            </a:r>
            <a:endParaRPr lang="en-US" sz="1300" dirty="0">
              <a:solidFill>
                <a:schemeClr val="tx1"/>
              </a:solidFill>
            </a:endParaRPr>
          </a:p>
          <a:p>
            <a:pPr algn="r"/>
            <a:r>
              <a:rPr lang="en-US" sz="1800" dirty="0">
                <a:solidFill>
                  <a:schemeClr val="tx1"/>
                </a:solidFill>
              </a:rPr>
              <a:t>Online LP </a:t>
            </a:r>
            <a:r>
              <a:rPr lang="en-US" sz="1800" dirty="0" smtClean="0">
                <a:solidFill>
                  <a:schemeClr val="tx1"/>
                </a:solidFill>
              </a:rPr>
              <a:t>attains offline optimal</a:t>
            </a:r>
            <a:endParaRPr lang="en-US" sz="1800" dirty="0">
              <a:solidFill>
                <a:schemeClr val="tx1"/>
              </a:solidFill>
            </a:endParaRPr>
          </a:p>
        </p:txBody>
      </p:sp>
      <p:sp>
        <p:nvSpPr>
          <p:cNvPr id="34" name="TextBox 33"/>
          <p:cNvSpPr txBox="1"/>
          <p:nvPr/>
        </p:nvSpPr>
        <p:spPr>
          <a:xfrm>
            <a:off x="1" y="6019802"/>
            <a:ext cx="4565417" cy="769441"/>
          </a:xfrm>
          <a:prstGeom prst="rect">
            <a:avLst/>
          </a:prstGeom>
          <a:noFill/>
        </p:spPr>
        <p:txBody>
          <a:bodyPr wrap="none" rtlCol="0">
            <a:spAutoFit/>
          </a:bodyPr>
          <a:lstStyle/>
          <a:p>
            <a:r>
              <a:rPr lang="en-US" sz="1600" b="1" u="sng" dirty="0" smtClean="0"/>
              <a:t>Early theory work:</a:t>
            </a:r>
          </a:p>
          <a:p>
            <a:r>
              <a:rPr lang="en-US" sz="1400" dirty="0" err="1" smtClean="0"/>
              <a:t>Gan</a:t>
            </a:r>
            <a:r>
              <a:rPr lang="en-US" sz="1400" dirty="0" smtClean="0"/>
              <a:t>, </a:t>
            </a:r>
            <a:r>
              <a:rPr lang="en-US" sz="1400" dirty="0" err="1" smtClean="0"/>
              <a:t>Topcu</a:t>
            </a:r>
            <a:r>
              <a:rPr lang="en-US" sz="1400" dirty="0" smtClean="0"/>
              <a:t>, Low, Optimal decentralized protocol </a:t>
            </a:r>
          </a:p>
          <a:p>
            <a:r>
              <a:rPr lang="en-US" sz="1400" dirty="0" smtClean="0"/>
              <a:t>for EV charging, IEEE Trans. on Power Systems, 2013 </a:t>
            </a:r>
            <a:endParaRPr lang="en-US" sz="1400" dirty="0"/>
          </a:p>
        </p:txBody>
      </p:sp>
      <p:pic>
        <p:nvPicPr>
          <p:cNvPr id="20" name="Shape 261"/>
          <p:cNvPicPr preferRelativeResize="0"/>
          <p:nvPr/>
        </p:nvPicPr>
        <p:blipFill rotWithShape="1">
          <a:blip r:embed="rId4">
            <a:alphaModFix/>
          </a:blip>
          <a:srcRect/>
          <a:stretch/>
        </p:blipFill>
        <p:spPr>
          <a:xfrm>
            <a:off x="34285" y="3192502"/>
            <a:ext cx="4679382" cy="2729377"/>
          </a:xfrm>
          <a:prstGeom prst="rect">
            <a:avLst/>
          </a:prstGeom>
          <a:noFill/>
          <a:ln>
            <a:noFill/>
          </a:ln>
        </p:spPr>
      </p:pic>
      <p:sp>
        <p:nvSpPr>
          <p:cNvPr id="19" name="Title 1"/>
          <p:cNvSpPr>
            <a:spLocks noGrp="1"/>
          </p:cNvSpPr>
          <p:nvPr>
            <p:ph type="title"/>
          </p:nvPr>
        </p:nvSpPr>
        <p:spPr>
          <a:xfrm>
            <a:off x="838200" y="228600"/>
            <a:ext cx="8077200" cy="838200"/>
          </a:xfrm>
        </p:spPr>
        <p:txBody>
          <a:bodyPr/>
          <a:lstStyle/>
          <a:p>
            <a:r>
              <a:rPr lang="en-US" sz="3200" dirty="0" smtClean="0"/>
              <a:t>Caltech Adaptive Charging Network</a:t>
            </a:r>
            <a:endParaRPr lang="en-US" sz="3200" dirty="0"/>
          </a:p>
        </p:txBody>
      </p:sp>
    </p:spTree>
    <p:extLst>
      <p:ext uri="{BB962C8B-B14F-4D97-AF65-F5344CB8AC3E}">
        <p14:creationId xmlns:p14="http://schemas.microsoft.com/office/powerpoint/2010/main" val="8603398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500"/>
                                        <p:tgtEl>
                                          <p:spTgt spid="26"/>
                                        </p:tgtEl>
                                      </p:cBhvr>
                                    </p:animEffect>
                                  </p:childTnLst>
                                </p:cTn>
                              </p:par>
                              <p:par>
                                <p:cTn id="13" presetID="22" presetClass="entr" presetSubtype="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dissolve">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dissolve">
                                      <p:cBhvr>
                                        <p:cTn id="2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7669" t="5559"/>
          <a:stretch/>
        </p:blipFill>
        <p:spPr>
          <a:xfrm>
            <a:off x="1143000" y="897333"/>
            <a:ext cx="6726790" cy="5421745"/>
          </a:xfrm>
          <a:prstGeom prst="rect">
            <a:avLst/>
          </a:prstGeom>
        </p:spPr>
      </p:pic>
      <p:sp>
        <p:nvSpPr>
          <p:cNvPr id="7" name="Rectangle 2"/>
          <p:cNvSpPr txBox="1">
            <a:spLocks noChangeArrowheads="1"/>
          </p:cNvSpPr>
          <p:nvPr/>
        </p:nvSpPr>
        <p:spPr bwMode="auto">
          <a:xfrm>
            <a:off x="838200" y="228600"/>
            <a:ext cx="8077200" cy="838200"/>
          </a:xfrm>
          <a:prstGeom prst="rect">
            <a:avLst/>
          </a:prstGeom>
          <a:noFill/>
          <a:ln w="9525">
            <a:noFill/>
            <a:miter lim="800000"/>
            <a:headEnd/>
            <a:tailEnd/>
          </a:ln>
          <a:effectLst/>
        </p:spPr>
        <p:txBody>
          <a:bodyPr vert="horz" wrap="square" lIns="91426" tIns="45712" rIns="91426" bIns="45712" numCol="1" anchor="t" anchorCtr="0" compatLnSpc="1">
            <a:prstTxWarp prst="textNoShape">
              <a:avLst/>
            </a:prstTxWarp>
          </a:bodyPr>
          <a:lstStyle>
            <a:lvl1pPr algn="l" rtl="0" fontAlgn="base">
              <a:spcBef>
                <a:spcPct val="0"/>
              </a:spcBef>
              <a:spcAft>
                <a:spcPct val="0"/>
              </a:spcAft>
              <a:defRPr sz="3800">
                <a:solidFill>
                  <a:srgbClr val="0000FF"/>
                </a:solidFill>
                <a:latin typeface="+mj-lt"/>
                <a:ea typeface="+mj-ea"/>
                <a:cs typeface="+mj-cs"/>
              </a:defRPr>
            </a:lvl1pPr>
            <a:lvl2pPr algn="l" rtl="0" fontAlgn="base">
              <a:spcBef>
                <a:spcPct val="0"/>
              </a:spcBef>
              <a:spcAft>
                <a:spcPct val="0"/>
              </a:spcAft>
              <a:defRPr sz="3800">
                <a:solidFill>
                  <a:srgbClr val="0000FF"/>
                </a:solidFill>
                <a:latin typeface="Verdana" pitchFamily="34" charset="0"/>
              </a:defRPr>
            </a:lvl2pPr>
            <a:lvl3pPr algn="l" rtl="0" fontAlgn="base">
              <a:spcBef>
                <a:spcPct val="0"/>
              </a:spcBef>
              <a:spcAft>
                <a:spcPct val="0"/>
              </a:spcAft>
              <a:defRPr sz="3800">
                <a:solidFill>
                  <a:srgbClr val="0000FF"/>
                </a:solidFill>
                <a:latin typeface="Verdana" pitchFamily="34" charset="0"/>
              </a:defRPr>
            </a:lvl3pPr>
            <a:lvl4pPr algn="l" rtl="0" fontAlgn="base">
              <a:spcBef>
                <a:spcPct val="0"/>
              </a:spcBef>
              <a:spcAft>
                <a:spcPct val="0"/>
              </a:spcAft>
              <a:defRPr sz="3800">
                <a:solidFill>
                  <a:srgbClr val="0000FF"/>
                </a:solidFill>
                <a:latin typeface="Verdana" pitchFamily="34" charset="0"/>
              </a:defRPr>
            </a:lvl4pPr>
            <a:lvl5pPr algn="l" rtl="0" fontAlgn="base">
              <a:spcBef>
                <a:spcPct val="0"/>
              </a:spcBef>
              <a:spcAft>
                <a:spcPct val="0"/>
              </a:spcAft>
              <a:defRPr sz="3800">
                <a:solidFill>
                  <a:srgbClr val="0000FF"/>
                </a:solidFill>
                <a:latin typeface="Verdana" pitchFamily="34" charset="0"/>
              </a:defRPr>
            </a:lvl5pPr>
            <a:lvl6pPr marL="457125" algn="l" rtl="0" fontAlgn="base">
              <a:spcBef>
                <a:spcPct val="0"/>
              </a:spcBef>
              <a:spcAft>
                <a:spcPct val="0"/>
              </a:spcAft>
              <a:defRPr sz="3800">
                <a:solidFill>
                  <a:srgbClr val="0000FF"/>
                </a:solidFill>
                <a:latin typeface="Verdana" pitchFamily="34" charset="0"/>
              </a:defRPr>
            </a:lvl6pPr>
            <a:lvl7pPr marL="914251" algn="l" rtl="0" fontAlgn="base">
              <a:spcBef>
                <a:spcPct val="0"/>
              </a:spcBef>
              <a:spcAft>
                <a:spcPct val="0"/>
              </a:spcAft>
              <a:defRPr sz="3800">
                <a:solidFill>
                  <a:srgbClr val="0000FF"/>
                </a:solidFill>
                <a:latin typeface="Verdana" pitchFamily="34" charset="0"/>
              </a:defRPr>
            </a:lvl7pPr>
            <a:lvl8pPr marL="1371376" algn="l" rtl="0" fontAlgn="base">
              <a:spcBef>
                <a:spcPct val="0"/>
              </a:spcBef>
              <a:spcAft>
                <a:spcPct val="0"/>
              </a:spcAft>
              <a:defRPr sz="3800">
                <a:solidFill>
                  <a:srgbClr val="0000FF"/>
                </a:solidFill>
                <a:latin typeface="Verdana" pitchFamily="34" charset="0"/>
              </a:defRPr>
            </a:lvl8pPr>
            <a:lvl9pPr marL="1828505" algn="l" rtl="0" fontAlgn="base">
              <a:spcBef>
                <a:spcPct val="0"/>
              </a:spcBef>
              <a:spcAft>
                <a:spcPct val="0"/>
              </a:spcAft>
              <a:defRPr sz="3800">
                <a:solidFill>
                  <a:srgbClr val="0000FF"/>
                </a:solidFill>
                <a:latin typeface="Verdana" pitchFamily="34" charset="0"/>
              </a:defRPr>
            </a:lvl9pPr>
          </a:lstStyle>
          <a:p>
            <a:r>
              <a:rPr lang="en-US" sz="2800" dirty="0" smtClean="0">
                <a:latin typeface="Verdana"/>
              </a:rPr>
              <a:t>Deployment</a:t>
            </a:r>
          </a:p>
        </p:txBody>
      </p:sp>
      <p:pic>
        <p:nvPicPr>
          <p:cNvPr id="8" name="Picture 7"/>
          <p:cNvPicPr>
            <a:picLocks noChangeAspect="1"/>
          </p:cNvPicPr>
          <p:nvPr/>
        </p:nvPicPr>
        <p:blipFill>
          <a:blip r:embed="rId3"/>
          <a:stretch>
            <a:fillRect/>
          </a:stretch>
        </p:blipFill>
        <p:spPr>
          <a:xfrm>
            <a:off x="67800" y="228600"/>
            <a:ext cx="694200" cy="684690"/>
          </a:xfrm>
          <a:prstGeom prst="rect">
            <a:avLst/>
          </a:prstGeom>
        </p:spPr>
      </p:pic>
      <p:pic>
        <p:nvPicPr>
          <p:cNvPr id="10" name="Picture 9"/>
          <p:cNvPicPr>
            <a:picLocks noChangeAspect="1"/>
          </p:cNvPicPr>
          <p:nvPr/>
        </p:nvPicPr>
        <p:blipFill>
          <a:blip r:embed="rId4"/>
          <a:stretch>
            <a:fillRect/>
          </a:stretch>
        </p:blipFill>
        <p:spPr>
          <a:xfrm>
            <a:off x="5638800" y="6369029"/>
            <a:ext cx="1615183" cy="488971"/>
          </a:xfrm>
          <a:prstGeom prst="rect">
            <a:avLst/>
          </a:prstGeom>
        </p:spPr>
      </p:pic>
      <p:sp>
        <p:nvSpPr>
          <p:cNvPr id="9" name="TextBox 8"/>
          <p:cNvSpPr txBox="1"/>
          <p:nvPr/>
        </p:nvSpPr>
        <p:spPr>
          <a:xfrm>
            <a:off x="7158345" y="6520190"/>
            <a:ext cx="842655" cy="246221"/>
          </a:xfrm>
          <a:prstGeom prst="rect">
            <a:avLst/>
          </a:prstGeom>
          <a:noFill/>
        </p:spPr>
        <p:txBody>
          <a:bodyPr wrap="square" rtlCol="0">
            <a:spAutoFit/>
          </a:bodyPr>
          <a:lstStyle/>
          <a:p>
            <a:r>
              <a:rPr lang="en-US" sz="1000" smtClean="0"/>
              <a:t>Sept </a:t>
            </a:r>
            <a:r>
              <a:rPr lang="en-US" sz="1000" dirty="0" smtClean="0"/>
              <a:t>2018</a:t>
            </a:r>
            <a:endParaRPr lang="en-US" sz="1000" dirty="0"/>
          </a:p>
        </p:txBody>
      </p:sp>
    </p:spTree>
    <p:extLst>
      <p:ext uri="{BB962C8B-B14F-4D97-AF65-F5344CB8AC3E}">
        <p14:creationId xmlns:p14="http://schemas.microsoft.com/office/powerpoint/2010/main" val="50711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grpSp>
        <p:nvGrpSpPr>
          <p:cNvPr id="10" name="Group 9"/>
          <p:cNvGrpSpPr/>
          <p:nvPr/>
        </p:nvGrpSpPr>
        <p:grpSpPr>
          <a:xfrm>
            <a:off x="99403" y="1447800"/>
            <a:ext cx="8892197" cy="3810407"/>
            <a:chOff x="688122" y="1640933"/>
            <a:chExt cx="11856263" cy="5080542"/>
          </a:xfrm>
        </p:grpSpPr>
        <p:grpSp>
          <p:nvGrpSpPr>
            <p:cNvPr id="3" name="Group 2"/>
            <p:cNvGrpSpPr/>
            <p:nvPr/>
          </p:nvGrpSpPr>
          <p:grpSpPr>
            <a:xfrm>
              <a:off x="688122" y="1640933"/>
              <a:ext cx="11812535" cy="5080542"/>
              <a:chOff x="1498350" y="1452902"/>
              <a:chExt cx="11812535" cy="5080542"/>
            </a:xfrm>
          </p:grpSpPr>
          <p:grpSp>
            <p:nvGrpSpPr>
              <p:cNvPr id="115" name="Google Shape;115;p15"/>
              <p:cNvGrpSpPr/>
              <p:nvPr/>
            </p:nvGrpSpPr>
            <p:grpSpPr>
              <a:xfrm>
                <a:off x="1498350" y="1452902"/>
                <a:ext cx="11812535" cy="5080542"/>
                <a:chOff x="-25651" y="1636344"/>
                <a:chExt cx="11812535" cy="5080542"/>
              </a:xfrm>
            </p:grpSpPr>
            <p:sp>
              <p:nvSpPr>
                <p:cNvPr id="116" name="Google Shape;116;p15"/>
                <p:cNvSpPr txBox="1"/>
                <p:nvPr/>
              </p:nvSpPr>
              <p:spPr>
                <a:xfrm>
                  <a:off x="-25651" y="2760843"/>
                  <a:ext cx="776400" cy="369300"/>
                </a:xfrm>
                <a:prstGeom prst="rect">
                  <a:avLst/>
                </a:prstGeom>
                <a:noFill/>
                <a:ln>
                  <a:noFill/>
                </a:ln>
              </p:spPr>
              <p:txBody>
                <a:bodyPr spcFirstLastPara="1" wrap="square" lIns="68569" tIns="34275" rIns="68569" bIns="34275" anchor="t" anchorCtr="0">
                  <a:noAutofit/>
                </a:bodyPr>
                <a:lstStyle/>
                <a:p>
                  <a:pPr algn="ctr" eaLnBrk="1" fontAlgn="auto" hangingPunct="1">
                    <a:spcBef>
                      <a:spcPts val="0"/>
                    </a:spcBef>
                    <a:spcAft>
                      <a:spcPts val="0"/>
                    </a:spcAft>
                  </a:pPr>
                  <a:r>
                    <a:rPr lang="en-US" sz="1200" b="1" dirty="0">
                      <a:solidFill>
                        <a:srgbClr val="000000"/>
                      </a:solidFill>
                      <a:latin typeface="Calibri" panose="020F0502020204030204"/>
                      <a:ea typeface="Lato"/>
                      <a:cs typeface="Lato"/>
                      <a:sym typeface="Lato"/>
                    </a:rPr>
                    <a:t>2012</a:t>
                  </a:r>
                  <a:endParaRPr dirty="0">
                    <a:solidFill>
                      <a:prstClr val="black"/>
                    </a:solidFill>
                    <a:latin typeface="Calibri" panose="020F0502020204030204"/>
                    <a:ea typeface="Calibri"/>
                    <a:cs typeface="Calibri"/>
                    <a:sym typeface="Calibri"/>
                  </a:endParaRPr>
                </a:p>
              </p:txBody>
            </p:sp>
            <p:cxnSp>
              <p:nvCxnSpPr>
                <p:cNvPr id="117" name="Google Shape;117;p15"/>
                <p:cNvCxnSpPr/>
                <p:nvPr/>
              </p:nvCxnSpPr>
              <p:spPr>
                <a:xfrm>
                  <a:off x="4484" y="3167854"/>
                  <a:ext cx="9064214" cy="0"/>
                </a:xfrm>
                <a:prstGeom prst="straightConnector1">
                  <a:avLst/>
                </a:prstGeom>
                <a:solidFill>
                  <a:schemeClr val="accent1"/>
                </a:solidFill>
                <a:ln w="38100" cap="flat" cmpd="sng">
                  <a:solidFill>
                    <a:srgbClr val="A3B2C1"/>
                  </a:solidFill>
                  <a:prstDash val="solid"/>
                  <a:round/>
                  <a:headEnd type="none" w="sm" len="sm"/>
                  <a:tailEnd type="triangle" w="lg" len="lg"/>
                </a:ln>
              </p:spPr>
            </p:cxnSp>
            <p:cxnSp>
              <p:nvCxnSpPr>
                <p:cNvPr id="118" name="Google Shape;118;p15"/>
                <p:cNvCxnSpPr/>
                <p:nvPr/>
              </p:nvCxnSpPr>
              <p:spPr>
                <a:xfrm flipH="1">
                  <a:off x="231155" y="3167854"/>
                  <a:ext cx="1932" cy="228679"/>
                </a:xfrm>
                <a:prstGeom prst="straightConnector1">
                  <a:avLst/>
                </a:prstGeom>
                <a:solidFill>
                  <a:schemeClr val="accent1"/>
                </a:solidFill>
                <a:ln w="9525" cap="flat" cmpd="sng">
                  <a:solidFill>
                    <a:srgbClr val="A3B2C1"/>
                  </a:solidFill>
                  <a:prstDash val="solid"/>
                  <a:round/>
                  <a:headEnd type="none" w="sm" len="sm"/>
                  <a:tailEnd type="none" w="sm" len="sm"/>
                </a:ln>
              </p:spPr>
            </p:cxnSp>
            <p:grpSp>
              <p:nvGrpSpPr>
                <p:cNvPr id="119" name="Google Shape;119;p15"/>
                <p:cNvGrpSpPr/>
                <p:nvPr/>
              </p:nvGrpSpPr>
              <p:grpSpPr>
                <a:xfrm>
                  <a:off x="4136346" y="2774827"/>
                  <a:ext cx="776400" cy="621706"/>
                  <a:chOff x="5505205" y="1170486"/>
                  <a:chExt cx="776400" cy="621706"/>
                </a:xfrm>
              </p:grpSpPr>
              <p:cxnSp>
                <p:nvCxnSpPr>
                  <p:cNvPr id="120" name="Google Shape;120;p15"/>
                  <p:cNvCxnSpPr/>
                  <p:nvPr/>
                </p:nvCxnSpPr>
                <p:spPr>
                  <a:xfrm flipH="1">
                    <a:off x="5893405" y="1565957"/>
                    <a:ext cx="2" cy="226235"/>
                  </a:xfrm>
                  <a:prstGeom prst="straightConnector1">
                    <a:avLst/>
                  </a:prstGeom>
                  <a:solidFill>
                    <a:schemeClr val="accent1"/>
                  </a:solidFill>
                  <a:ln w="9525" cap="flat" cmpd="sng">
                    <a:solidFill>
                      <a:srgbClr val="A3B2C1"/>
                    </a:solidFill>
                    <a:prstDash val="solid"/>
                    <a:round/>
                    <a:headEnd type="none" w="sm" len="sm"/>
                    <a:tailEnd type="none" w="sm" len="sm"/>
                  </a:ln>
                </p:spPr>
              </p:cxnSp>
              <p:sp>
                <p:nvSpPr>
                  <p:cNvPr id="121" name="Google Shape;121;p15"/>
                  <p:cNvSpPr txBox="1"/>
                  <p:nvPr/>
                </p:nvSpPr>
                <p:spPr>
                  <a:xfrm>
                    <a:off x="5505205" y="1170486"/>
                    <a:ext cx="776400" cy="369300"/>
                  </a:xfrm>
                  <a:prstGeom prst="rect">
                    <a:avLst/>
                  </a:prstGeom>
                  <a:noFill/>
                  <a:ln>
                    <a:noFill/>
                  </a:ln>
                </p:spPr>
                <p:txBody>
                  <a:bodyPr spcFirstLastPara="1" wrap="square" lIns="68569" tIns="34275" rIns="68569" bIns="34275" anchor="t" anchorCtr="0">
                    <a:noAutofit/>
                  </a:bodyPr>
                  <a:lstStyle/>
                  <a:p>
                    <a:pPr algn="ctr" eaLnBrk="1" fontAlgn="auto" hangingPunct="1">
                      <a:spcBef>
                        <a:spcPts val="0"/>
                      </a:spcBef>
                      <a:spcAft>
                        <a:spcPts val="0"/>
                      </a:spcAft>
                    </a:pPr>
                    <a:r>
                      <a:rPr lang="en-US" sz="1200" b="1" dirty="0">
                        <a:solidFill>
                          <a:srgbClr val="000000"/>
                        </a:solidFill>
                        <a:latin typeface="Calibri" panose="020F0502020204030204"/>
                        <a:ea typeface="Lato"/>
                        <a:cs typeface="Lato"/>
                        <a:sym typeface="Lato"/>
                      </a:rPr>
                      <a:t>2017</a:t>
                    </a:r>
                    <a:endParaRPr dirty="0">
                      <a:solidFill>
                        <a:prstClr val="black"/>
                      </a:solidFill>
                      <a:latin typeface="Calibri" panose="020F0502020204030204"/>
                      <a:ea typeface="Calibri"/>
                      <a:cs typeface="Calibri"/>
                      <a:sym typeface="Calibri"/>
                    </a:endParaRPr>
                  </a:p>
                </p:txBody>
              </p:sp>
            </p:grpSp>
            <p:pic>
              <p:nvPicPr>
                <p:cNvPr id="122" name="Google Shape;122;p15"/>
                <p:cNvPicPr preferRelativeResize="0"/>
                <p:nvPr/>
              </p:nvPicPr>
              <p:blipFill rotWithShape="1">
                <a:blip r:embed="rId3">
                  <a:alphaModFix/>
                </a:blip>
                <a:srcRect/>
                <a:stretch/>
              </p:blipFill>
              <p:spPr>
                <a:xfrm>
                  <a:off x="2040719" y="1641455"/>
                  <a:ext cx="702353" cy="673273"/>
                </a:xfrm>
                <a:prstGeom prst="rect">
                  <a:avLst/>
                </a:prstGeom>
                <a:noFill/>
                <a:ln>
                  <a:noFill/>
                </a:ln>
              </p:spPr>
            </p:pic>
            <p:sp>
              <p:nvSpPr>
                <p:cNvPr id="123" name="Google Shape;123;p15"/>
                <p:cNvSpPr txBox="1"/>
                <p:nvPr/>
              </p:nvSpPr>
              <p:spPr>
                <a:xfrm>
                  <a:off x="1420411" y="2567785"/>
                  <a:ext cx="1854846" cy="461664"/>
                </a:xfrm>
                <a:prstGeom prst="rect">
                  <a:avLst/>
                </a:prstGeom>
                <a:noFill/>
                <a:ln>
                  <a:noFill/>
                </a:ln>
              </p:spPr>
              <p:txBody>
                <a:bodyPr spcFirstLastPara="1" wrap="square" lIns="68569" tIns="34275" rIns="68569" bIns="34275" anchor="t" anchorCtr="0">
                  <a:noAutofit/>
                </a:bodyPr>
                <a:lstStyle/>
                <a:p>
                  <a:pPr algn="ctr" eaLnBrk="1" fontAlgn="auto" hangingPunct="1">
                    <a:spcBef>
                      <a:spcPts val="0"/>
                    </a:spcBef>
                    <a:spcAft>
                      <a:spcPts val="0"/>
                    </a:spcAft>
                  </a:pPr>
                  <a:r>
                    <a:rPr lang="en-US" sz="1500" b="1" dirty="0">
                      <a:solidFill>
                        <a:prstClr val="black"/>
                      </a:solidFill>
                      <a:latin typeface="Calibri" panose="020F0502020204030204"/>
                      <a:ea typeface="Lato"/>
                      <a:cs typeface="Lato"/>
                      <a:sym typeface="Lato"/>
                    </a:rPr>
                    <a:t>research </a:t>
                  </a:r>
                  <a:endParaRPr dirty="0">
                    <a:solidFill>
                      <a:prstClr val="black"/>
                    </a:solidFill>
                    <a:latin typeface="Calibri" panose="020F0502020204030204"/>
                    <a:ea typeface="Calibri"/>
                    <a:cs typeface="Calibri"/>
                    <a:sym typeface="Calibri"/>
                  </a:endParaRPr>
                </a:p>
              </p:txBody>
            </p:sp>
            <p:sp>
              <p:nvSpPr>
                <p:cNvPr id="124" name="Google Shape;124;p15"/>
                <p:cNvSpPr/>
                <p:nvPr/>
              </p:nvSpPr>
              <p:spPr>
                <a:xfrm rot="16200000" flipH="1">
                  <a:off x="8058222" y="-1035972"/>
                  <a:ext cx="194986" cy="7262339"/>
                </a:xfrm>
                <a:prstGeom prst="leftBrace">
                  <a:avLst>
                    <a:gd name="adj1" fmla="val 58296"/>
                    <a:gd name="adj2" fmla="val 50000"/>
                  </a:avLst>
                </a:prstGeom>
                <a:noFill/>
                <a:ln w="28575"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algn="ctr" eaLnBrk="1" fontAlgn="auto" hangingPunct="1">
                    <a:spcBef>
                      <a:spcPts val="0"/>
                    </a:spcBef>
                    <a:spcAft>
                      <a:spcPts val="0"/>
                    </a:spcAft>
                  </a:pPr>
                  <a:endParaRPr>
                    <a:solidFill>
                      <a:srgbClr val="000000"/>
                    </a:solidFill>
                    <a:latin typeface="Calibri" panose="020F0502020204030204"/>
                    <a:ea typeface="Calibri"/>
                    <a:cs typeface="Calibri"/>
                    <a:sym typeface="Calibri"/>
                  </a:endParaRPr>
                </a:p>
              </p:txBody>
            </p:sp>
            <p:sp>
              <p:nvSpPr>
                <p:cNvPr id="125" name="Google Shape;125;p15"/>
                <p:cNvSpPr txBox="1"/>
                <p:nvPr/>
              </p:nvSpPr>
              <p:spPr>
                <a:xfrm>
                  <a:off x="6743315" y="2555172"/>
                  <a:ext cx="2814409" cy="461664"/>
                </a:xfrm>
                <a:prstGeom prst="rect">
                  <a:avLst/>
                </a:prstGeom>
                <a:noFill/>
                <a:ln>
                  <a:noFill/>
                </a:ln>
              </p:spPr>
              <p:txBody>
                <a:bodyPr spcFirstLastPara="1" wrap="square" lIns="68569" tIns="34275" rIns="68569" bIns="34275" anchor="t" anchorCtr="0">
                  <a:noAutofit/>
                </a:bodyPr>
                <a:lstStyle/>
                <a:p>
                  <a:pPr algn="ctr" eaLnBrk="1" fontAlgn="auto" hangingPunct="1">
                    <a:spcBef>
                      <a:spcPts val="0"/>
                    </a:spcBef>
                    <a:spcAft>
                      <a:spcPts val="0"/>
                    </a:spcAft>
                  </a:pPr>
                  <a:r>
                    <a:rPr lang="en-US" sz="1500" b="1" dirty="0">
                      <a:solidFill>
                        <a:prstClr val="black"/>
                      </a:solidFill>
                      <a:latin typeface="Calibri" panose="020F0502020204030204"/>
                      <a:ea typeface="Lato"/>
                      <a:cs typeface="Lato"/>
                      <a:sym typeface="Lato"/>
                    </a:rPr>
                    <a:t>commercialization</a:t>
                  </a:r>
                  <a:endParaRPr dirty="0">
                    <a:solidFill>
                      <a:prstClr val="black"/>
                    </a:solidFill>
                    <a:latin typeface="Calibri" panose="020F0502020204030204"/>
                    <a:ea typeface="Calibri"/>
                    <a:cs typeface="Calibri"/>
                    <a:sym typeface="Calibri"/>
                  </a:endParaRPr>
                </a:p>
              </p:txBody>
            </p:sp>
            <p:pic>
              <p:nvPicPr>
                <p:cNvPr id="126" name="Google Shape;126;p15"/>
                <p:cNvPicPr preferRelativeResize="0"/>
                <p:nvPr/>
              </p:nvPicPr>
              <p:blipFill>
                <a:blip r:embed="rId4"/>
                <a:stretch>
                  <a:fillRect/>
                </a:stretch>
              </p:blipFill>
              <p:spPr>
                <a:xfrm>
                  <a:off x="7598802" y="1636344"/>
                  <a:ext cx="1113826" cy="790611"/>
                </a:xfrm>
                <a:prstGeom prst="rect">
                  <a:avLst/>
                </a:prstGeom>
                <a:noFill/>
                <a:ln>
                  <a:noFill/>
                </a:ln>
              </p:spPr>
            </p:pic>
            <p:sp>
              <p:nvSpPr>
                <p:cNvPr id="127" name="Google Shape;127;p15"/>
                <p:cNvSpPr/>
                <p:nvPr/>
              </p:nvSpPr>
              <p:spPr>
                <a:xfrm rot="-5400000" flipH="1">
                  <a:off x="2277028" y="437448"/>
                  <a:ext cx="201645" cy="4293390"/>
                </a:xfrm>
                <a:prstGeom prst="leftBrace">
                  <a:avLst>
                    <a:gd name="adj1" fmla="val 58296"/>
                    <a:gd name="adj2" fmla="val 50000"/>
                  </a:avLst>
                </a:prstGeom>
                <a:noFill/>
                <a:ln w="28575"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algn="ctr" eaLnBrk="1" fontAlgn="auto" hangingPunct="1">
                    <a:spcBef>
                      <a:spcPts val="0"/>
                    </a:spcBef>
                    <a:spcAft>
                      <a:spcPts val="0"/>
                    </a:spcAft>
                  </a:pPr>
                  <a:endParaRPr>
                    <a:solidFill>
                      <a:srgbClr val="000000"/>
                    </a:solidFill>
                    <a:latin typeface="Calibri" panose="020F0502020204030204"/>
                    <a:ea typeface="Calibri"/>
                    <a:cs typeface="Calibri"/>
                    <a:sym typeface="Calibri"/>
                  </a:endParaRPr>
                </a:p>
              </p:txBody>
            </p:sp>
            <p:sp>
              <p:nvSpPr>
                <p:cNvPr id="128" name="Google Shape;128;p15"/>
                <p:cNvSpPr txBox="1"/>
                <p:nvPr/>
              </p:nvSpPr>
              <p:spPr>
                <a:xfrm>
                  <a:off x="5135225" y="5993515"/>
                  <a:ext cx="3011866" cy="427042"/>
                </a:xfrm>
                <a:prstGeom prst="rect">
                  <a:avLst/>
                </a:prstGeom>
                <a:solidFill>
                  <a:schemeClr val="lt1"/>
                </a:solidFill>
                <a:ln>
                  <a:noFill/>
                </a:ln>
              </p:spPr>
              <p:txBody>
                <a:bodyPr spcFirstLastPara="1" wrap="square" lIns="68569" tIns="34275" rIns="68569" bIns="34275" anchor="t" anchorCtr="0">
                  <a:noAutofit/>
                </a:bodyPr>
                <a:lstStyle/>
                <a:p>
                  <a:pPr algn="ctr" eaLnBrk="1" fontAlgn="auto" hangingPunct="1">
                    <a:spcBef>
                      <a:spcPts val="0"/>
                    </a:spcBef>
                    <a:spcAft>
                      <a:spcPts val="0"/>
                    </a:spcAft>
                  </a:pPr>
                  <a:r>
                    <a:rPr lang="en-US" dirty="0">
                      <a:solidFill>
                        <a:prstClr val="black"/>
                      </a:solidFill>
                      <a:latin typeface="Calibri" panose="020F0502020204030204"/>
                      <a:ea typeface="Calibri"/>
                      <a:cs typeface="Calibri"/>
                      <a:sym typeface="Calibri"/>
                    </a:rPr>
                    <a:t>Incubation to launch</a:t>
                  </a:r>
                  <a:endParaRPr dirty="0">
                    <a:solidFill>
                      <a:prstClr val="black"/>
                    </a:solidFill>
                    <a:latin typeface="Calibri" panose="020F0502020204030204"/>
                    <a:ea typeface="Calibri"/>
                    <a:cs typeface="Calibri"/>
                    <a:sym typeface="Calibri"/>
                  </a:endParaRPr>
                </a:p>
              </p:txBody>
            </p:sp>
            <p:sp>
              <p:nvSpPr>
                <p:cNvPr id="129" name="Google Shape;129;p15"/>
                <p:cNvSpPr txBox="1"/>
                <p:nvPr/>
              </p:nvSpPr>
              <p:spPr>
                <a:xfrm>
                  <a:off x="871860" y="5996765"/>
                  <a:ext cx="2619271" cy="720121"/>
                </a:xfrm>
                <a:prstGeom prst="rect">
                  <a:avLst/>
                </a:prstGeom>
                <a:noFill/>
                <a:ln>
                  <a:noFill/>
                </a:ln>
              </p:spPr>
              <p:txBody>
                <a:bodyPr spcFirstLastPara="1" wrap="square" lIns="68569" tIns="34275" rIns="68569" bIns="34275" anchor="t" anchorCtr="0">
                  <a:noAutofit/>
                </a:bodyPr>
                <a:lstStyle/>
                <a:p>
                  <a:pPr algn="ctr" eaLnBrk="1" fontAlgn="auto" hangingPunct="1">
                    <a:spcBef>
                      <a:spcPts val="0"/>
                    </a:spcBef>
                    <a:spcAft>
                      <a:spcPts val="0"/>
                    </a:spcAft>
                  </a:pPr>
                  <a:r>
                    <a:rPr lang="en-US" dirty="0">
                      <a:solidFill>
                        <a:prstClr val="black"/>
                      </a:solidFill>
                      <a:latin typeface="Calibri" panose="020F0502020204030204"/>
                      <a:ea typeface="Calibri"/>
                      <a:cs typeface="Calibri"/>
                      <a:sym typeface="Calibri"/>
                    </a:rPr>
                    <a:t>Energy </a:t>
                  </a:r>
                  <a:r>
                    <a:rPr lang="en-US" dirty="0" err="1">
                      <a:solidFill>
                        <a:prstClr val="black"/>
                      </a:solidFill>
                      <a:latin typeface="Calibri" panose="020F0502020204030204"/>
                      <a:ea typeface="Calibri"/>
                      <a:cs typeface="Calibri"/>
                      <a:sym typeface="Calibri"/>
                    </a:rPr>
                    <a:t>mgt</a:t>
                  </a:r>
                  <a:r>
                    <a:rPr lang="en-US" dirty="0">
                      <a:solidFill>
                        <a:prstClr val="black"/>
                      </a:solidFill>
                      <a:latin typeface="Calibri" panose="020F0502020204030204"/>
                      <a:ea typeface="Calibri"/>
                      <a:cs typeface="Calibri"/>
                      <a:sym typeface="Calibri"/>
                    </a:rPr>
                    <a:t> </a:t>
                  </a:r>
                  <a:r>
                    <a:rPr lang="en-US" dirty="0" smtClean="0">
                      <a:solidFill>
                        <a:prstClr val="black"/>
                      </a:solidFill>
                      <a:latin typeface="Calibri" panose="020F0502020204030204"/>
                      <a:ea typeface="Calibri"/>
                      <a:cs typeface="Calibri"/>
                      <a:sym typeface="Calibri"/>
                    </a:rPr>
                    <a:t>research</a:t>
                  </a:r>
                  <a:endParaRPr dirty="0">
                    <a:solidFill>
                      <a:prstClr val="black"/>
                    </a:solidFill>
                    <a:latin typeface="Calibri" panose="020F0502020204030204"/>
                    <a:ea typeface="Calibri"/>
                    <a:cs typeface="Calibri"/>
                    <a:sym typeface="Calibri"/>
                  </a:endParaRPr>
                </a:p>
              </p:txBody>
            </p:sp>
            <p:grpSp>
              <p:nvGrpSpPr>
                <p:cNvPr id="130" name="Google Shape;130;p15"/>
                <p:cNvGrpSpPr/>
                <p:nvPr/>
              </p:nvGrpSpPr>
              <p:grpSpPr>
                <a:xfrm>
                  <a:off x="1138369" y="3584817"/>
                  <a:ext cx="2034066" cy="2087799"/>
                  <a:chOff x="955726" y="3584817"/>
                  <a:chExt cx="2034066" cy="2087799"/>
                </a:xfrm>
              </p:grpSpPr>
              <p:pic>
                <p:nvPicPr>
                  <p:cNvPr id="131" name="Google Shape;131;p15"/>
                  <p:cNvPicPr preferRelativeResize="0"/>
                  <p:nvPr/>
                </p:nvPicPr>
                <p:blipFill rotWithShape="1">
                  <a:blip r:embed="rId5">
                    <a:alphaModFix/>
                  </a:blip>
                  <a:srcRect/>
                  <a:stretch/>
                </p:blipFill>
                <p:spPr>
                  <a:xfrm>
                    <a:off x="1666054" y="4586000"/>
                    <a:ext cx="1286430" cy="737603"/>
                  </a:xfrm>
                  <a:prstGeom prst="rect">
                    <a:avLst/>
                  </a:prstGeom>
                  <a:noFill/>
                  <a:ln>
                    <a:noFill/>
                  </a:ln>
                </p:spPr>
              </p:pic>
              <p:grpSp>
                <p:nvGrpSpPr>
                  <p:cNvPr id="132" name="Google Shape;132;p15"/>
                  <p:cNvGrpSpPr/>
                  <p:nvPr/>
                </p:nvGrpSpPr>
                <p:grpSpPr>
                  <a:xfrm>
                    <a:off x="955726" y="3584817"/>
                    <a:ext cx="2034066" cy="1060916"/>
                    <a:chOff x="601439" y="4985875"/>
                    <a:chExt cx="2587901" cy="1418540"/>
                  </a:xfrm>
                </p:grpSpPr>
                <p:pic>
                  <p:nvPicPr>
                    <p:cNvPr id="133" name="Google Shape;133;p15"/>
                    <p:cNvPicPr preferRelativeResize="0"/>
                    <p:nvPr/>
                  </p:nvPicPr>
                  <p:blipFill rotWithShape="1">
                    <a:blip r:embed="rId6">
                      <a:alphaModFix/>
                    </a:blip>
                    <a:srcRect/>
                    <a:stretch/>
                  </p:blipFill>
                  <p:spPr>
                    <a:xfrm>
                      <a:off x="1439695" y="5793289"/>
                      <a:ext cx="1749645" cy="578988"/>
                    </a:xfrm>
                    <a:prstGeom prst="rect">
                      <a:avLst/>
                    </a:prstGeom>
                    <a:noFill/>
                    <a:ln>
                      <a:noFill/>
                    </a:ln>
                  </p:spPr>
                </p:pic>
                <p:pic>
                  <p:nvPicPr>
                    <p:cNvPr id="134" name="Google Shape;134;p15"/>
                    <p:cNvPicPr preferRelativeResize="0"/>
                    <p:nvPr/>
                  </p:nvPicPr>
                  <p:blipFill rotWithShape="1">
                    <a:blip r:embed="rId7">
                      <a:alphaModFix/>
                    </a:blip>
                    <a:srcRect/>
                    <a:stretch/>
                  </p:blipFill>
                  <p:spPr>
                    <a:xfrm>
                      <a:off x="601439" y="4985875"/>
                      <a:ext cx="717674" cy="739825"/>
                    </a:xfrm>
                    <a:prstGeom prst="rect">
                      <a:avLst/>
                    </a:prstGeom>
                    <a:noFill/>
                    <a:ln>
                      <a:noFill/>
                    </a:ln>
                  </p:spPr>
                </p:pic>
                <p:pic>
                  <p:nvPicPr>
                    <p:cNvPr id="135" name="Google Shape;135;p15"/>
                    <p:cNvPicPr preferRelativeResize="0"/>
                    <p:nvPr/>
                  </p:nvPicPr>
                  <p:blipFill rotWithShape="1">
                    <a:blip r:embed="rId8">
                      <a:alphaModFix/>
                    </a:blip>
                    <a:srcRect/>
                    <a:stretch/>
                  </p:blipFill>
                  <p:spPr>
                    <a:xfrm>
                      <a:off x="1544626" y="5087507"/>
                      <a:ext cx="1534145" cy="563775"/>
                    </a:xfrm>
                    <a:prstGeom prst="rect">
                      <a:avLst/>
                    </a:prstGeom>
                    <a:noFill/>
                    <a:ln>
                      <a:noFill/>
                    </a:ln>
                  </p:spPr>
                </p:pic>
                <p:pic>
                  <p:nvPicPr>
                    <p:cNvPr id="136" name="Google Shape;136;p15"/>
                    <p:cNvPicPr preferRelativeResize="0"/>
                    <p:nvPr/>
                  </p:nvPicPr>
                  <p:blipFill rotWithShape="1">
                    <a:blip r:embed="rId9">
                      <a:alphaModFix/>
                    </a:blip>
                    <a:srcRect/>
                    <a:stretch/>
                  </p:blipFill>
                  <p:spPr>
                    <a:xfrm>
                      <a:off x="672794" y="5807558"/>
                      <a:ext cx="601834" cy="596857"/>
                    </a:xfrm>
                    <a:prstGeom prst="rect">
                      <a:avLst/>
                    </a:prstGeom>
                    <a:noFill/>
                    <a:ln>
                      <a:noFill/>
                    </a:ln>
                  </p:spPr>
                </p:pic>
              </p:grpSp>
              <p:pic>
                <p:nvPicPr>
                  <p:cNvPr id="137" name="Google Shape;137;p15"/>
                  <p:cNvPicPr preferRelativeResize="0"/>
                  <p:nvPr/>
                </p:nvPicPr>
                <p:blipFill rotWithShape="1">
                  <a:blip r:embed="rId10">
                    <a:alphaModFix/>
                  </a:blip>
                  <a:srcRect/>
                  <a:stretch/>
                </p:blipFill>
                <p:spPr>
                  <a:xfrm>
                    <a:off x="1040864" y="5282204"/>
                    <a:ext cx="458150" cy="390403"/>
                  </a:xfrm>
                  <a:prstGeom prst="rect">
                    <a:avLst/>
                  </a:prstGeom>
                  <a:noFill/>
                  <a:ln>
                    <a:noFill/>
                  </a:ln>
                </p:spPr>
              </p:pic>
              <p:pic>
                <p:nvPicPr>
                  <p:cNvPr id="138" name="Google Shape;138;p15"/>
                  <p:cNvPicPr preferRelativeResize="0"/>
                  <p:nvPr/>
                </p:nvPicPr>
                <p:blipFill rotWithShape="1">
                  <a:blip r:embed="rId11">
                    <a:alphaModFix/>
                  </a:blip>
                  <a:srcRect/>
                  <a:stretch/>
                </p:blipFill>
                <p:spPr>
                  <a:xfrm>
                    <a:off x="1025921" y="4737545"/>
                    <a:ext cx="473036" cy="459259"/>
                  </a:xfrm>
                  <a:prstGeom prst="rect">
                    <a:avLst/>
                  </a:prstGeom>
                  <a:noFill/>
                  <a:ln>
                    <a:noFill/>
                  </a:ln>
                </p:spPr>
              </p:pic>
              <p:pic>
                <p:nvPicPr>
                  <p:cNvPr id="139" name="Google Shape;139;p15"/>
                  <p:cNvPicPr preferRelativeResize="0"/>
                  <p:nvPr/>
                </p:nvPicPr>
                <p:blipFill rotWithShape="1">
                  <a:blip r:embed="rId12">
                    <a:alphaModFix/>
                  </a:blip>
                  <a:srcRect/>
                  <a:stretch/>
                </p:blipFill>
                <p:spPr>
                  <a:xfrm>
                    <a:off x="1682995" y="5313463"/>
                    <a:ext cx="1211583" cy="359153"/>
                  </a:xfrm>
                  <a:prstGeom prst="rect">
                    <a:avLst/>
                  </a:prstGeom>
                  <a:noFill/>
                  <a:ln>
                    <a:noFill/>
                  </a:ln>
                </p:spPr>
              </p:pic>
            </p:grpSp>
            <p:grpSp>
              <p:nvGrpSpPr>
                <p:cNvPr id="140" name="Google Shape;140;p15"/>
                <p:cNvGrpSpPr/>
                <p:nvPr/>
              </p:nvGrpSpPr>
              <p:grpSpPr>
                <a:xfrm>
                  <a:off x="4569294" y="3598928"/>
                  <a:ext cx="883201" cy="1997134"/>
                  <a:chOff x="4569294" y="3217931"/>
                  <a:chExt cx="883201" cy="1997134"/>
                </a:xfrm>
              </p:grpSpPr>
              <p:pic>
                <p:nvPicPr>
                  <p:cNvPr id="141" name="Google Shape;141;p15"/>
                  <p:cNvPicPr preferRelativeResize="0"/>
                  <p:nvPr/>
                </p:nvPicPr>
                <p:blipFill rotWithShape="1">
                  <a:blip r:embed="rId13">
                    <a:alphaModFix/>
                  </a:blip>
                  <a:srcRect/>
                  <a:stretch/>
                </p:blipFill>
                <p:spPr>
                  <a:xfrm>
                    <a:off x="4569294" y="4829918"/>
                    <a:ext cx="883201" cy="385147"/>
                  </a:xfrm>
                  <a:prstGeom prst="rect">
                    <a:avLst/>
                  </a:prstGeom>
                  <a:noFill/>
                  <a:ln>
                    <a:noFill/>
                  </a:ln>
                </p:spPr>
              </p:pic>
              <p:pic>
                <p:nvPicPr>
                  <p:cNvPr id="142" name="Google Shape;142;p15"/>
                  <p:cNvPicPr preferRelativeResize="0"/>
                  <p:nvPr/>
                </p:nvPicPr>
                <p:blipFill rotWithShape="1">
                  <a:blip r:embed="rId14">
                    <a:alphaModFix/>
                  </a:blip>
                  <a:srcRect/>
                  <a:stretch/>
                </p:blipFill>
                <p:spPr>
                  <a:xfrm>
                    <a:off x="4713118" y="3217931"/>
                    <a:ext cx="586757" cy="568600"/>
                  </a:xfrm>
                  <a:prstGeom prst="rect">
                    <a:avLst/>
                  </a:prstGeom>
                  <a:noFill/>
                  <a:ln>
                    <a:noFill/>
                  </a:ln>
                </p:spPr>
              </p:pic>
              <p:pic>
                <p:nvPicPr>
                  <p:cNvPr id="143" name="Google Shape;143;p15"/>
                  <p:cNvPicPr preferRelativeResize="0"/>
                  <p:nvPr/>
                </p:nvPicPr>
                <p:blipFill rotWithShape="1">
                  <a:blip r:embed="rId7">
                    <a:alphaModFix/>
                  </a:blip>
                  <a:srcRect/>
                  <a:stretch/>
                </p:blipFill>
                <p:spPr>
                  <a:xfrm>
                    <a:off x="4713118" y="4002097"/>
                    <a:ext cx="564085" cy="553310"/>
                  </a:xfrm>
                  <a:prstGeom prst="rect">
                    <a:avLst/>
                  </a:prstGeom>
                  <a:noFill/>
                  <a:ln>
                    <a:noFill/>
                  </a:ln>
                </p:spPr>
              </p:pic>
            </p:grpSp>
            <p:grpSp>
              <p:nvGrpSpPr>
                <p:cNvPr id="144" name="Google Shape;144;p15"/>
                <p:cNvGrpSpPr/>
                <p:nvPr/>
              </p:nvGrpSpPr>
              <p:grpSpPr>
                <a:xfrm>
                  <a:off x="5946929" y="3486040"/>
                  <a:ext cx="1376748" cy="2246587"/>
                  <a:chOff x="5735264" y="3302597"/>
                  <a:chExt cx="1376748" cy="2246587"/>
                </a:xfrm>
              </p:grpSpPr>
              <p:pic>
                <p:nvPicPr>
                  <p:cNvPr id="145" name="Google Shape;145;p15"/>
                  <p:cNvPicPr preferRelativeResize="0"/>
                  <p:nvPr/>
                </p:nvPicPr>
                <p:blipFill rotWithShape="1">
                  <a:blip r:embed="rId15">
                    <a:alphaModFix/>
                  </a:blip>
                  <a:srcRect/>
                  <a:stretch/>
                </p:blipFill>
                <p:spPr>
                  <a:xfrm>
                    <a:off x="5775139" y="4995884"/>
                    <a:ext cx="1336873" cy="553300"/>
                  </a:xfrm>
                  <a:prstGeom prst="rect">
                    <a:avLst/>
                  </a:prstGeom>
                  <a:noFill/>
                  <a:ln>
                    <a:noFill/>
                  </a:ln>
                </p:spPr>
              </p:pic>
              <p:pic>
                <p:nvPicPr>
                  <p:cNvPr id="146" name="Google Shape;146;p15"/>
                  <p:cNvPicPr preferRelativeResize="0"/>
                  <p:nvPr/>
                </p:nvPicPr>
                <p:blipFill rotWithShape="1">
                  <a:blip r:embed="rId16">
                    <a:alphaModFix/>
                  </a:blip>
                  <a:srcRect/>
                  <a:stretch/>
                </p:blipFill>
                <p:spPr>
                  <a:xfrm>
                    <a:off x="5791708" y="4456892"/>
                    <a:ext cx="510225" cy="510225"/>
                  </a:xfrm>
                  <a:prstGeom prst="rect">
                    <a:avLst/>
                  </a:prstGeom>
                  <a:noFill/>
                  <a:ln>
                    <a:noFill/>
                  </a:ln>
                </p:spPr>
              </p:pic>
              <p:pic>
                <p:nvPicPr>
                  <p:cNvPr id="147" name="Google Shape;147;p15"/>
                  <p:cNvPicPr preferRelativeResize="0"/>
                  <p:nvPr/>
                </p:nvPicPr>
                <p:blipFill rotWithShape="1">
                  <a:blip r:embed="rId17">
                    <a:alphaModFix/>
                  </a:blip>
                  <a:srcRect/>
                  <a:stretch/>
                </p:blipFill>
                <p:spPr>
                  <a:xfrm>
                    <a:off x="5749375" y="3302597"/>
                    <a:ext cx="609646" cy="675273"/>
                  </a:xfrm>
                  <a:prstGeom prst="rect">
                    <a:avLst/>
                  </a:prstGeom>
                  <a:noFill/>
                  <a:ln>
                    <a:noFill/>
                  </a:ln>
                </p:spPr>
              </p:pic>
              <p:pic>
                <p:nvPicPr>
                  <p:cNvPr id="148" name="Google Shape;148;p15"/>
                  <p:cNvPicPr preferRelativeResize="0"/>
                  <p:nvPr/>
                </p:nvPicPr>
                <p:blipFill rotWithShape="1">
                  <a:blip r:embed="rId18">
                    <a:alphaModFix/>
                  </a:blip>
                  <a:srcRect/>
                  <a:stretch/>
                </p:blipFill>
                <p:spPr>
                  <a:xfrm>
                    <a:off x="5735264" y="3887574"/>
                    <a:ext cx="588637" cy="526783"/>
                  </a:xfrm>
                  <a:prstGeom prst="rect">
                    <a:avLst/>
                  </a:prstGeom>
                  <a:noFill/>
                  <a:ln>
                    <a:noFill/>
                  </a:ln>
                </p:spPr>
              </p:pic>
            </p:grpSp>
          </p:grpSp>
          <p:pic>
            <p:nvPicPr>
              <p:cNvPr id="149" name="Google Shape;149;p15"/>
              <p:cNvPicPr preferRelativeResize="0"/>
              <p:nvPr/>
            </p:nvPicPr>
            <p:blipFill rotWithShape="1">
              <a:blip r:embed="rId19">
                <a:alphaModFix/>
              </a:blip>
              <a:srcRect/>
              <a:stretch/>
            </p:blipFill>
            <p:spPr>
              <a:xfrm>
                <a:off x="8130269" y="3401375"/>
                <a:ext cx="2177770" cy="1559361"/>
              </a:xfrm>
              <a:prstGeom prst="rect">
                <a:avLst/>
              </a:prstGeom>
              <a:noFill/>
              <a:ln>
                <a:noFill/>
              </a:ln>
            </p:spPr>
          </p:pic>
        </p:grpSp>
        <p:cxnSp>
          <p:nvCxnSpPr>
            <p:cNvPr id="5" name="Straight Arrow Connector 4"/>
            <p:cNvCxnSpPr/>
            <p:nvPr/>
          </p:nvCxnSpPr>
          <p:spPr>
            <a:xfrm>
              <a:off x="9769032" y="3171464"/>
              <a:ext cx="2731626" cy="3423"/>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032749" y="2975726"/>
              <a:ext cx="1762449" cy="492443"/>
            </a:xfrm>
            <a:prstGeom prst="rect">
              <a:avLst/>
            </a:prstGeom>
            <a:solidFill>
              <a:schemeClr val="bg1"/>
            </a:solidFill>
            <a:ln>
              <a:solidFill>
                <a:schemeClr val="bg1">
                  <a:lumMod val="65000"/>
                </a:schemeClr>
              </a:solidFill>
            </a:ln>
          </p:spPr>
          <p:txBody>
            <a:bodyPr wrap="none" rtlCol="0">
              <a:spAutoFit/>
            </a:bodyPr>
            <a:lstStyle/>
            <a:p>
              <a:pPr eaLnBrk="1" fontAlgn="auto" hangingPunct="1">
                <a:spcBef>
                  <a:spcPts val="0"/>
                </a:spcBef>
                <a:spcAft>
                  <a:spcPts val="0"/>
                </a:spcAft>
              </a:pPr>
              <a:r>
                <a:rPr lang="en-US" b="1" dirty="0">
                  <a:solidFill>
                    <a:srgbClr val="2353C0"/>
                  </a:solidFill>
                  <a:latin typeface="Calibri" panose="020F0502020204030204"/>
                </a:rPr>
                <a:t>EV Charging</a:t>
              </a:r>
            </a:p>
          </p:txBody>
        </p:sp>
        <p:sp>
          <p:nvSpPr>
            <p:cNvPr id="45" name="TextBox 44"/>
            <p:cNvSpPr txBox="1"/>
            <p:nvPr/>
          </p:nvSpPr>
          <p:spPr>
            <a:xfrm>
              <a:off x="10328478" y="2848298"/>
              <a:ext cx="2215907" cy="861775"/>
            </a:xfrm>
            <a:prstGeom prst="rect">
              <a:avLst/>
            </a:prstGeom>
            <a:solidFill>
              <a:schemeClr val="bg1"/>
            </a:solidFill>
            <a:ln>
              <a:solidFill>
                <a:schemeClr val="bg1">
                  <a:lumMod val="65000"/>
                </a:schemeClr>
              </a:solidFill>
            </a:ln>
          </p:spPr>
          <p:txBody>
            <a:bodyPr wrap="none" rtlCol="0">
              <a:spAutoFit/>
            </a:bodyPr>
            <a:lstStyle/>
            <a:p>
              <a:pPr eaLnBrk="1" fontAlgn="auto" hangingPunct="1">
                <a:spcBef>
                  <a:spcPts val="0"/>
                </a:spcBef>
                <a:spcAft>
                  <a:spcPts val="0"/>
                </a:spcAft>
              </a:pPr>
              <a:r>
                <a:rPr lang="en-US" b="1" dirty="0">
                  <a:solidFill>
                    <a:srgbClr val="2353C0"/>
                  </a:solidFill>
                  <a:latin typeface="Calibri" panose="020F0502020204030204"/>
                </a:rPr>
                <a:t>Joint DER opt +</a:t>
              </a:r>
            </a:p>
            <a:p>
              <a:pPr eaLnBrk="1" fontAlgn="auto" hangingPunct="1">
                <a:spcBef>
                  <a:spcPts val="0"/>
                </a:spcBef>
                <a:spcAft>
                  <a:spcPts val="0"/>
                </a:spcAft>
              </a:pPr>
              <a:r>
                <a:rPr lang="en-US" b="1" dirty="0">
                  <a:solidFill>
                    <a:srgbClr val="2353C0"/>
                  </a:solidFill>
                  <a:latin typeface="Calibri" panose="020F0502020204030204"/>
                </a:rPr>
                <a:t>Energy Services</a:t>
              </a:r>
            </a:p>
          </p:txBody>
        </p:sp>
      </p:grpSp>
    </p:spTree>
    <p:extLst>
      <p:ext uri="{BB962C8B-B14F-4D97-AF65-F5344CB8AC3E}">
        <p14:creationId xmlns:p14="http://schemas.microsoft.com/office/powerpoint/2010/main" val="2384262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295405"/>
            <a:ext cx="7315200" cy="4648199"/>
          </a:xfrm>
        </p:spPr>
        <p:txBody>
          <a:bodyPr/>
          <a:lstStyle/>
          <a:p>
            <a:pPr marL="0" indent="0" algn="ctr">
              <a:buNone/>
            </a:pPr>
            <a:r>
              <a:rPr lang="en-US" smtClean="0"/>
              <a:t>ACN: statistics</a:t>
            </a:r>
            <a:endParaRPr lang="en-US" sz="1100" dirty="0" smtClean="0"/>
          </a:p>
          <a:p>
            <a:pPr marL="0" indent="0">
              <a:buNone/>
            </a:pPr>
            <a:endParaRPr lang="en-US" dirty="0"/>
          </a:p>
        </p:txBody>
      </p:sp>
    </p:spTree>
    <p:extLst>
      <p:ext uri="{BB962C8B-B14F-4D97-AF65-F5344CB8AC3E}">
        <p14:creationId xmlns:p14="http://schemas.microsoft.com/office/powerpoint/2010/main" val="378122624"/>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838200" y="304800"/>
            <a:ext cx="8077200" cy="762000"/>
          </a:xfrm>
          <a:prstGeom prst="rect">
            <a:avLst/>
          </a:prstGeom>
          <a:noFill/>
          <a:ln w="9525">
            <a:noFill/>
            <a:miter lim="800000"/>
            <a:headEnd/>
            <a:tailEnd/>
          </a:ln>
          <a:effectLst/>
        </p:spPr>
        <p:txBody>
          <a:bodyPr vert="horz" wrap="square" lIns="91426" tIns="45712" rIns="91426" bIns="45712" numCol="1" anchor="t" anchorCtr="0" compatLnSpc="1">
            <a:prstTxWarp prst="textNoShape">
              <a:avLst/>
            </a:prstTxWarp>
          </a:bodyPr>
          <a:lstStyle>
            <a:lvl1pPr algn="l" rtl="0" fontAlgn="base">
              <a:spcBef>
                <a:spcPct val="0"/>
              </a:spcBef>
              <a:spcAft>
                <a:spcPct val="0"/>
              </a:spcAft>
              <a:defRPr sz="3800">
                <a:solidFill>
                  <a:srgbClr val="0000FF"/>
                </a:solidFill>
                <a:latin typeface="+mj-lt"/>
                <a:ea typeface="+mj-ea"/>
                <a:cs typeface="+mj-cs"/>
              </a:defRPr>
            </a:lvl1pPr>
            <a:lvl2pPr algn="l" rtl="0" fontAlgn="base">
              <a:spcBef>
                <a:spcPct val="0"/>
              </a:spcBef>
              <a:spcAft>
                <a:spcPct val="0"/>
              </a:spcAft>
              <a:defRPr sz="3800">
                <a:solidFill>
                  <a:srgbClr val="0000FF"/>
                </a:solidFill>
                <a:latin typeface="Verdana" pitchFamily="34" charset="0"/>
              </a:defRPr>
            </a:lvl2pPr>
            <a:lvl3pPr algn="l" rtl="0" fontAlgn="base">
              <a:spcBef>
                <a:spcPct val="0"/>
              </a:spcBef>
              <a:spcAft>
                <a:spcPct val="0"/>
              </a:spcAft>
              <a:defRPr sz="3800">
                <a:solidFill>
                  <a:srgbClr val="0000FF"/>
                </a:solidFill>
                <a:latin typeface="Verdana" pitchFamily="34" charset="0"/>
              </a:defRPr>
            </a:lvl3pPr>
            <a:lvl4pPr algn="l" rtl="0" fontAlgn="base">
              <a:spcBef>
                <a:spcPct val="0"/>
              </a:spcBef>
              <a:spcAft>
                <a:spcPct val="0"/>
              </a:spcAft>
              <a:defRPr sz="3800">
                <a:solidFill>
                  <a:srgbClr val="0000FF"/>
                </a:solidFill>
                <a:latin typeface="Verdana" pitchFamily="34" charset="0"/>
              </a:defRPr>
            </a:lvl4pPr>
            <a:lvl5pPr algn="l" rtl="0" fontAlgn="base">
              <a:spcBef>
                <a:spcPct val="0"/>
              </a:spcBef>
              <a:spcAft>
                <a:spcPct val="0"/>
              </a:spcAft>
              <a:defRPr sz="3800">
                <a:solidFill>
                  <a:srgbClr val="0000FF"/>
                </a:solidFill>
                <a:latin typeface="Verdana" pitchFamily="34" charset="0"/>
              </a:defRPr>
            </a:lvl5pPr>
            <a:lvl6pPr marL="457125" algn="l" rtl="0" fontAlgn="base">
              <a:spcBef>
                <a:spcPct val="0"/>
              </a:spcBef>
              <a:spcAft>
                <a:spcPct val="0"/>
              </a:spcAft>
              <a:defRPr sz="3800">
                <a:solidFill>
                  <a:srgbClr val="0000FF"/>
                </a:solidFill>
                <a:latin typeface="Verdana" pitchFamily="34" charset="0"/>
              </a:defRPr>
            </a:lvl6pPr>
            <a:lvl7pPr marL="914251" algn="l" rtl="0" fontAlgn="base">
              <a:spcBef>
                <a:spcPct val="0"/>
              </a:spcBef>
              <a:spcAft>
                <a:spcPct val="0"/>
              </a:spcAft>
              <a:defRPr sz="3800">
                <a:solidFill>
                  <a:srgbClr val="0000FF"/>
                </a:solidFill>
                <a:latin typeface="Verdana" pitchFamily="34" charset="0"/>
              </a:defRPr>
            </a:lvl7pPr>
            <a:lvl8pPr marL="1371376" algn="l" rtl="0" fontAlgn="base">
              <a:spcBef>
                <a:spcPct val="0"/>
              </a:spcBef>
              <a:spcAft>
                <a:spcPct val="0"/>
              </a:spcAft>
              <a:defRPr sz="3800">
                <a:solidFill>
                  <a:srgbClr val="0000FF"/>
                </a:solidFill>
                <a:latin typeface="Verdana" pitchFamily="34" charset="0"/>
              </a:defRPr>
            </a:lvl8pPr>
            <a:lvl9pPr marL="1828505" algn="l" rtl="0" fontAlgn="base">
              <a:spcBef>
                <a:spcPct val="0"/>
              </a:spcBef>
              <a:spcAft>
                <a:spcPct val="0"/>
              </a:spcAft>
              <a:defRPr sz="3800">
                <a:solidFill>
                  <a:srgbClr val="0000FF"/>
                </a:solidFill>
                <a:latin typeface="Verdana" pitchFamily="34" charset="0"/>
              </a:defRPr>
            </a:lvl9pPr>
          </a:lstStyle>
          <a:p>
            <a:r>
              <a:rPr lang="en-US" sz="2800" dirty="0" smtClean="0">
                <a:latin typeface="Verdana"/>
              </a:rPr>
              <a:t>Caltech ACN</a:t>
            </a:r>
          </a:p>
        </p:txBody>
      </p:sp>
      <p:pic>
        <p:nvPicPr>
          <p:cNvPr id="8" name="Picture 7"/>
          <p:cNvPicPr>
            <a:picLocks noChangeAspect="1"/>
          </p:cNvPicPr>
          <p:nvPr/>
        </p:nvPicPr>
        <p:blipFill>
          <a:blip r:embed="rId2"/>
          <a:stretch>
            <a:fillRect/>
          </a:stretch>
        </p:blipFill>
        <p:spPr>
          <a:xfrm>
            <a:off x="67800" y="228600"/>
            <a:ext cx="694200" cy="684690"/>
          </a:xfrm>
          <a:prstGeom prst="rect">
            <a:avLst/>
          </a:prstGeom>
        </p:spPr>
      </p:pic>
      <p:pic>
        <p:nvPicPr>
          <p:cNvPr id="2" name="Picture 1"/>
          <p:cNvPicPr>
            <a:picLocks noChangeAspect="1"/>
          </p:cNvPicPr>
          <p:nvPr/>
        </p:nvPicPr>
        <p:blipFill>
          <a:blip r:embed="rId3"/>
          <a:stretch>
            <a:fillRect/>
          </a:stretch>
        </p:blipFill>
        <p:spPr>
          <a:xfrm>
            <a:off x="0" y="1371600"/>
            <a:ext cx="9144000" cy="4227247"/>
          </a:xfrm>
          <a:prstGeom prst="rect">
            <a:avLst/>
          </a:prstGeom>
        </p:spPr>
      </p:pic>
      <p:sp>
        <p:nvSpPr>
          <p:cNvPr id="11" name="TextBox 10"/>
          <p:cNvSpPr txBox="1"/>
          <p:nvPr/>
        </p:nvSpPr>
        <p:spPr>
          <a:xfrm>
            <a:off x="2667000" y="6474023"/>
            <a:ext cx="3548548" cy="307777"/>
          </a:xfrm>
          <a:prstGeom prst="rect">
            <a:avLst/>
          </a:prstGeom>
          <a:noFill/>
        </p:spPr>
        <p:txBody>
          <a:bodyPr wrap="square" rtlCol="0">
            <a:spAutoFit/>
          </a:bodyPr>
          <a:lstStyle/>
          <a:p>
            <a:r>
              <a:rPr lang="en-US" sz="1400" dirty="0" smtClean="0"/>
              <a:t>Caltech </a:t>
            </a:r>
            <a:r>
              <a:rPr lang="en-US" sz="1400" smtClean="0"/>
              <a:t>ACN snapshot</a:t>
            </a:r>
            <a:r>
              <a:rPr lang="en-US" sz="1400" dirty="0"/>
              <a:t> </a:t>
            </a:r>
            <a:r>
              <a:rPr lang="en-US" sz="1400" smtClean="0"/>
              <a:t>Sept </a:t>
            </a:r>
            <a:r>
              <a:rPr lang="en-US" sz="1400" dirty="0" smtClean="0"/>
              <a:t>17, 2018</a:t>
            </a:r>
            <a:endParaRPr lang="en-US" sz="1400" dirty="0"/>
          </a:p>
        </p:txBody>
      </p:sp>
      <p:grpSp>
        <p:nvGrpSpPr>
          <p:cNvPr id="17" name="Group 16"/>
          <p:cNvGrpSpPr/>
          <p:nvPr/>
        </p:nvGrpSpPr>
        <p:grpSpPr>
          <a:xfrm>
            <a:off x="7253739" y="4876800"/>
            <a:ext cx="1890261" cy="1685311"/>
            <a:chOff x="7253739" y="4876800"/>
            <a:chExt cx="1890261" cy="1685311"/>
          </a:xfrm>
        </p:grpSpPr>
        <p:sp>
          <p:nvSpPr>
            <p:cNvPr id="3" name="TextBox 2"/>
            <p:cNvSpPr txBox="1"/>
            <p:nvPr/>
          </p:nvSpPr>
          <p:spPr>
            <a:xfrm>
              <a:off x="7253739" y="5915780"/>
              <a:ext cx="1890261" cy="646331"/>
            </a:xfrm>
            <a:prstGeom prst="rect">
              <a:avLst/>
            </a:prstGeom>
            <a:noFill/>
          </p:spPr>
          <p:txBody>
            <a:bodyPr wrap="none" rtlCol="0">
              <a:spAutoFit/>
            </a:bodyPr>
            <a:lstStyle/>
            <a:p>
              <a:pPr algn="ctr"/>
              <a:r>
                <a:rPr lang="en-US" dirty="0" smtClean="0">
                  <a:solidFill>
                    <a:srgbClr val="0432FF"/>
                  </a:solidFill>
                </a:rPr>
                <a:t>today’s </a:t>
              </a:r>
            </a:p>
            <a:p>
              <a:pPr algn="ctr"/>
              <a:r>
                <a:rPr lang="en-US" dirty="0" smtClean="0">
                  <a:solidFill>
                    <a:srgbClr val="0432FF"/>
                  </a:solidFill>
                </a:rPr>
                <a:t>energy delivered</a:t>
              </a:r>
              <a:endParaRPr lang="en-US" dirty="0">
                <a:solidFill>
                  <a:srgbClr val="0432FF"/>
                </a:solidFill>
              </a:endParaRPr>
            </a:p>
          </p:txBody>
        </p:sp>
        <p:cxnSp>
          <p:nvCxnSpPr>
            <p:cNvPr id="9" name="Straight Arrow Connector 8"/>
            <p:cNvCxnSpPr/>
            <p:nvPr/>
          </p:nvCxnSpPr>
          <p:spPr bwMode="auto">
            <a:xfrm flipV="1">
              <a:off x="8100484" y="5321868"/>
              <a:ext cx="76200" cy="581779"/>
            </a:xfrm>
            <a:prstGeom prst="straightConnector1">
              <a:avLst/>
            </a:prstGeom>
            <a:solidFill>
              <a:schemeClr val="accent1"/>
            </a:solidFill>
            <a:ln w="28575" cap="flat" cmpd="sng" algn="ctr">
              <a:solidFill>
                <a:srgbClr val="FFFF00"/>
              </a:solidFill>
              <a:prstDash val="solid"/>
              <a:round/>
              <a:headEnd type="none" w="med" len="med"/>
              <a:tailEnd type="triangle"/>
            </a:ln>
            <a:effectLst/>
          </p:spPr>
        </p:cxnSp>
        <p:sp>
          <p:nvSpPr>
            <p:cNvPr id="12" name="Rectangle 11"/>
            <p:cNvSpPr/>
            <p:nvPr/>
          </p:nvSpPr>
          <p:spPr bwMode="auto">
            <a:xfrm>
              <a:off x="7658100" y="4876800"/>
              <a:ext cx="1409700" cy="457200"/>
            </a:xfrm>
            <a:prstGeom prst="rect">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grpSp>
        <p:nvGrpSpPr>
          <p:cNvPr id="18" name="Group 17"/>
          <p:cNvGrpSpPr/>
          <p:nvPr/>
        </p:nvGrpSpPr>
        <p:grpSpPr>
          <a:xfrm>
            <a:off x="151632" y="3740376"/>
            <a:ext cx="2896368" cy="2532603"/>
            <a:chOff x="7658100" y="4876799"/>
            <a:chExt cx="2896368" cy="2532603"/>
          </a:xfrm>
        </p:grpSpPr>
        <p:sp>
          <p:nvSpPr>
            <p:cNvPr id="19" name="TextBox 18"/>
            <p:cNvSpPr txBox="1"/>
            <p:nvPr/>
          </p:nvSpPr>
          <p:spPr>
            <a:xfrm>
              <a:off x="7659065" y="7040070"/>
              <a:ext cx="2839239" cy="369332"/>
            </a:xfrm>
            <a:prstGeom prst="rect">
              <a:avLst/>
            </a:prstGeom>
            <a:noFill/>
          </p:spPr>
          <p:txBody>
            <a:bodyPr wrap="none" rtlCol="0">
              <a:spAutoFit/>
            </a:bodyPr>
            <a:lstStyle/>
            <a:p>
              <a:r>
                <a:rPr lang="en-US" dirty="0">
                  <a:solidFill>
                    <a:srgbClr val="0432FF"/>
                  </a:solidFill>
                </a:rPr>
                <a:t>c</a:t>
              </a:r>
              <a:r>
                <a:rPr lang="en-US" dirty="0" smtClean="0">
                  <a:solidFill>
                    <a:srgbClr val="0432FF"/>
                  </a:solidFill>
                </a:rPr>
                <a:t>harging station utilization</a:t>
              </a:r>
              <a:endParaRPr lang="en-US" dirty="0">
                <a:solidFill>
                  <a:srgbClr val="0432FF"/>
                </a:solidFill>
              </a:endParaRPr>
            </a:p>
          </p:txBody>
        </p:sp>
        <p:cxnSp>
          <p:nvCxnSpPr>
            <p:cNvPr id="20" name="Straight Arrow Connector 19"/>
            <p:cNvCxnSpPr/>
            <p:nvPr/>
          </p:nvCxnSpPr>
          <p:spPr bwMode="auto">
            <a:xfrm flipH="1" flipV="1">
              <a:off x="8420868" y="5414181"/>
              <a:ext cx="381000" cy="1625889"/>
            </a:xfrm>
            <a:prstGeom prst="straightConnector1">
              <a:avLst/>
            </a:prstGeom>
            <a:solidFill>
              <a:schemeClr val="accent1"/>
            </a:solidFill>
            <a:ln w="28575" cap="flat" cmpd="sng" algn="ctr">
              <a:solidFill>
                <a:srgbClr val="FFFF00"/>
              </a:solidFill>
              <a:prstDash val="solid"/>
              <a:round/>
              <a:headEnd type="none" w="med" len="med"/>
              <a:tailEnd type="triangle"/>
            </a:ln>
            <a:effectLst/>
          </p:spPr>
        </p:cxnSp>
        <p:sp>
          <p:nvSpPr>
            <p:cNvPr id="21" name="Rectangle 20"/>
            <p:cNvSpPr/>
            <p:nvPr/>
          </p:nvSpPr>
          <p:spPr bwMode="auto">
            <a:xfrm>
              <a:off x="7658100" y="4876799"/>
              <a:ext cx="2896368" cy="537381"/>
            </a:xfrm>
            <a:prstGeom prst="rect">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grpSp>
        <p:nvGrpSpPr>
          <p:cNvPr id="26" name="Group 25"/>
          <p:cNvGrpSpPr/>
          <p:nvPr/>
        </p:nvGrpSpPr>
        <p:grpSpPr>
          <a:xfrm>
            <a:off x="5323834" y="3740375"/>
            <a:ext cx="3743966" cy="2508025"/>
            <a:chOff x="7595133" y="3888266"/>
            <a:chExt cx="3743966" cy="2508025"/>
          </a:xfrm>
        </p:grpSpPr>
        <p:sp>
          <p:nvSpPr>
            <p:cNvPr id="27" name="TextBox 26"/>
            <p:cNvSpPr txBox="1"/>
            <p:nvPr/>
          </p:nvSpPr>
          <p:spPr>
            <a:xfrm>
              <a:off x="7595133" y="6026959"/>
              <a:ext cx="1838966" cy="369332"/>
            </a:xfrm>
            <a:prstGeom prst="rect">
              <a:avLst/>
            </a:prstGeom>
            <a:noFill/>
          </p:spPr>
          <p:txBody>
            <a:bodyPr wrap="none" rtlCol="0">
              <a:spAutoFit/>
            </a:bodyPr>
            <a:lstStyle/>
            <a:p>
              <a:pPr algn="ctr"/>
              <a:r>
                <a:rPr lang="en-US">
                  <a:solidFill>
                    <a:srgbClr val="0432FF"/>
                  </a:solidFill>
                </a:rPr>
                <a:t>p</a:t>
              </a:r>
              <a:r>
                <a:rPr lang="en-US" smtClean="0">
                  <a:solidFill>
                    <a:srgbClr val="0432FF"/>
                  </a:solidFill>
                </a:rPr>
                <a:t>ower utilization</a:t>
              </a:r>
              <a:endParaRPr lang="en-US" dirty="0">
                <a:solidFill>
                  <a:srgbClr val="0432FF"/>
                </a:solidFill>
              </a:endParaRPr>
            </a:p>
          </p:txBody>
        </p:sp>
        <p:cxnSp>
          <p:nvCxnSpPr>
            <p:cNvPr id="28" name="Straight Arrow Connector 27"/>
            <p:cNvCxnSpPr>
              <a:stCxn id="27" idx="0"/>
            </p:cNvCxnSpPr>
            <p:nvPr/>
          </p:nvCxnSpPr>
          <p:spPr bwMode="auto">
            <a:xfrm flipV="1">
              <a:off x="8514616" y="4425648"/>
              <a:ext cx="43106" cy="1601311"/>
            </a:xfrm>
            <a:prstGeom prst="straightConnector1">
              <a:avLst/>
            </a:prstGeom>
            <a:solidFill>
              <a:schemeClr val="accent1"/>
            </a:solidFill>
            <a:ln w="28575" cap="flat" cmpd="sng" algn="ctr">
              <a:solidFill>
                <a:srgbClr val="FFFF00"/>
              </a:solidFill>
              <a:prstDash val="solid"/>
              <a:round/>
              <a:headEnd type="none" w="med" len="med"/>
              <a:tailEnd type="triangle"/>
            </a:ln>
            <a:effectLst/>
          </p:spPr>
        </p:cxnSp>
        <p:sp>
          <p:nvSpPr>
            <p:cNvPr id="29" name="Rectangle 28"/>
            <p:cNvSpPr/>
            <p:nvPr/>
          </p:nvSpPr>
          <p:spPr bwMode="auto">
            <a:xfrm>
              <a:off x="8367299" y="3888266"/>
              <a:ext cx="2971800" cy="537381"/>
            </a:xfrm>
            <a:prstGeom prst="rect">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grpSp>
        <p:nvGrpSpPr>
          <p:cNvPr id="31" name="Group 30"/>
          <p:cNvGrpSpPr/>
          <p:nvPr/>
        </p:nvGrpSpPr>
        <p:grpSpPr>
          <a:xfrm>
            <a:off x="3751997" y="797990"/>
            <a:ext cx="4630003" cy="2250010"/>
            <a:chOff x="5870896" y="793481"/>
            <a:chExt cx="4630003" cy="2250010"/>
          </a:xfrm>
        </p:grpSpPr>
        <p:sp>
          <p:nvSpPr>
            <p:cNvPr id="32" name="TextBox 31"/>
            <p:cNvSpPr txBox="1"/>
            <p:nvPr/>
          </p:nvSpPr>
          <p:spPr>
            <a:xfrm>
              <a:off x="5870896" y="793481"/>
              <a:ext cx="3621505" cy="369332"/>
            </a:xfrm>
            <a:prstGeom prst="rect">
              <a:avLst/>
            </a:prstGeom>
            <a:noFill/>
          </p:spPr>
          <p:txBody>
            <a:bodyPr wrap="none" rtlCol="0">
              <a:spAutoFit/>
            </a:bodyPr>
            <a:lstStyle/>
            <a:p>
              <a:pPr algn="ctr"/>
              <a:r>
                <a:rPr lang="en-US" dirty="0">
                  <a:solidFill>
                    <a:srgbClr val="0432FF"/>
                  </a:solidFill>
                </a:rPr>
                <a:t>e</a:t>
              </a:r>
              <a:r>
                <a:rPr lang="en-US" dirty="0" smtClean="0">
                  <a:solidFill>
                    <a:srgbClr val="0432FF"/>
                  </a:solidFill>
                </a:rPr>
                <a:t>nergy delivered </a:t>
              </a:r>
              <a:r>
                <a:rPr lang="en-US" smtClean="0">
                  <a:solidFill>
                    <a:srgbClr val="0432FF"/>
                  </a:solidFill>
                </a:rPr>
                <a:t>&amp; impact to date</a:t>
              </a:r>
              <a:endParaRPr lang="en-US" dirty="0">
                <a:solidFill>
                  <a:srgbClr val="0432FF"/>
                </a:solidFill>
              </a:endParaRPr>
            </a:p>
          </p:txBody>
        </p:sp>
        <p:cxnSp>
          <p:nvCxnSpPr>
            <p:cNvPr id="33" name="Straight Arrow Connector 32"/>
            <p:cNvCxnSpPr>
              <a:stCxn id="32" idx="2"/>
            </p:cNvCxnSpPr>
            <p:nvPr/>
          </p:nvCxnSpPr>
          <p:spPr bwMode="auto">
            <a:xfrm>
              <a:off x="7681649" y="1162813"/>
              <a:ext cx="652798" cy="1338021"/>
            </a:xfrm>
            <a:prstGeom prst="straightConnector1">
              <a:avLst/>
            </a:prstGeom>
            <a:solidFill>
              <a:schemeClr val="accent1"/>
            </a:solidFill>
            <a:ln w="28575" cap="flat" cmpd="sng" algn="ctr">
              <a:solidFill>
                <a:srgbClr val="FFFF00"/>
              </a:solidFill>
              <a:prstDash val="solid"/>
              <a:round/>
              <a:headEnd type="none" w="med" len="med"/>
              <a:tailEnd type="triangle"/>
            </a:ln>
            <a:effectLst/>
          </p:spPr>
        </p:cxnSp>
        <p:sp>
          <p:nvSpPr>
            <p:cNvPr id="34" name="Rectangle 33"/>
            <p:cNvSpPr/>
            <p:nvPr/>
          </p:nvSpPr>
          <p:spPr bwMode="auto">
            <a:xfrm>
              <a:off x="7632456" y="2500834"/>
              <a:ext cx="2868443" cy="542657"/>
            </a:xfrm>
            <a:prstGeom prst="rect">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grpSp>
        <p:nvGrpSpPr>
          <p:cNvPr id="38" name="Group 37"/>
          <p:cNvGrpSpPr/>
          <p:nvPr/>
        </p:nvGrpSpPr>
        <p:grpSpPr>
          <a:xfrm>
            <a:off x="3124200" y="4582557"/>
            <a:ext cx="1895267" cy="1665843"/>
            <a:chOff x="7538832" y="4730448"/>
            <a:chExt cx="1895267" cy="1665843"/>
          </a:xfrm>
        </p:grpSpPr>
        <p:sp>
          <p:nvSpPr>
            <p:cNvPr id="39" name="TextBox 38"/>
            <p:cNvSpPr txBox="1"/>
            <p:nvPr/>
          </p:nvSpPr>
          <p:spPr>
            <a:xfrm>
              <a:off x="7825966" y="6026959"/>
              <a:ext cx="1377300" cy="369332"/>
            </a:xfrm>
            <a:prstGeom prst="rect">
              <a:avLst/>
            </a:prstGeom>
            <a:noFill/>
          </p:spPr>
          <p:txBody>
            <a:bodyPr wrap="none" rtlCol="0">
              <a:spAutoFit/>
            </a:bodyPr>
            <a:lstStyle/>
            <a:p>
              <a:pPr algn="ctr"/>
              <a:r>
                <a:rPr lang="en-US" dirty="0">
                  <a:solidFill>
                    <a:srgbClr val="0432FF"/>
                  </a:solidFill>
                </a:rPr>
                <a:t>p</a:t>
              </a:r>
              <a:r>
                <a:rPr lang="en-US" dirty="0" smtClean="0">
                  <a:solidFill>
                    <a:srgbClr val="0432FF"/>
                  </a:solidFill>
                </a:rPr>
                <a:t>eak power</a:t>
              </a:r>
              <a:endParaRPr lang="en-US" dirty="0">
                <a:solidFill>
                  <a:srgbClr val="0432FF"/>
                </a:solidFill>
              </a:endParaRPr>
            </a:p>
          </p:txBody>
        </p:sp>
        <p:cxnSp>
          <p:nvCxnSpPr>
            <p:cNvPr id="40" name="Straight Arrow Connector 39"/>
            <p:cNvCxnSpPr/>
            <p:nvPr/>
          </p:nvCxnSpPr>
          <p:spPr bwMode="auto">
            <a:xfrm flipH="1" flipV="1">
              <a:off x="8473596" y="5673433"/>
              <a:ext cx="28150" cy="392668"/>
            </a:xfrm>
            <a:prstGeom prst="straightConnector1">
              <a:avLst/>
            </a:prstGeom>
            <a:solidFill>
              <a:schemeClr val="accent1"/>
            </a:solidFill>
            <a:ln w="28575" cap="flat" cmpd="sng" algn="ctr">
              <a:solidFill>
                <a:srgbClr val="FFFF00"/>
              </a:solidFill>
              <a:prstDash val="solid"/>
              <a:round/>
              <a:headEnd type="none" w="med" len="med"/>
              <a:tailEnd type="triangle"/>
            </a:ln>
            <a:effectLst/>
          </p:spPr>
        </p:cxnSp>
        <p:sp>
          <p:nvSpPr>
            <p:cNvPr id="41" name="Rectangle 40"/>
            <p:cNvSpPr/>
            <p:nvPr/>
          </p:nvSpPr>
          <p:spPr bwMode="auto">
            <a:xfrm>
              <a:off x="7538832" y="4730448"/>
              <a:ext cx="1895267" cy="903844"/>
            </a:xfrm>
            <a:prstGeom prst="rect">
              <a:avLst/>
            </a:prstGeom>
            <a:noFill/>
            <a:ln w="190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spTree>
    <p:extLst>
      <p:ext uri="{BB962C8B-B14F-4D97-AF65-F5344CB8AC3E}">
        <p14:creationId xmlns:p14="http://schemas.microsoft.com/office/powerpoint/2010/main" val="1402117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down)">
                                      <p:cBhvr>
                                        <p:cTn id="2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838200" y="304800"/>
            <a:ext cx="8077200" cy="762000"/>
          </a:xfrm>
          <a:prstGeom prst="rect">
            <a:avLst/>
          </a:prstGeom>
          <a:noFill/>
          <a:ln w="9525">
            <a:noFill/>
            <a:miter lim="800000"/>
            <a:headEnd/>
            <a:tailEnd/>
          </a:ln>
          <a:effectLst/>
        </p:spPr>
        <p:txBody>
          <a:bodyPr vert="horz" wrap="square" lIns="91426" tIns="45712" rIns="91426" bIns="45712" numCol="1" anchor="t" anchorCtr="0" compatLnSpc="1">
            <a:prstTxWarp prst="textNoShape">
              <a:avLst/>
            </a:prstTxWarp>
          </a:bodyPr>
          <a:lstStyle>
            <a:lvl1pPr algn="l" rtl="0" fontAlgn="base">
              <a:spcBef>
                <a:spcPct val="0"/>
              </a:spcBef>
              <a:spcAft>
                <a:spcPct val="0"/>
              </a:spcAft>
              <a:defRPr sz="3800">
                <a:solidFill>
                  <a:srgbClr val="0000FF"/>
                </a:solidFill>
                <a:latin typeface="+mj-lt"/>
                <a:ea typeface="+mj-ea"/>
                <a:cs typeface="+mj-cs"/>
              </a:defRPr>
            </a:lvl1pPr>
            <a:lvl2pPr algn="l" rtl="0" fontAlgn="base">
              <a:spcBef>
                <a:spcPct val="0"/>
              </a:spcBef>
              <a:spcAft>
                <a:spcPct val="0"/>
              </a:spcAft>
              <a:defRPr sz="3800">
                <a:solidFill>
                  <a:srgbClr val="0000FF"/>
                </a:solidFill>
                <a:latin typeface="Verdana" pitchFamily="34" charset="0"/>
              </a:defRPr>
            </a:lvl2pPr>
            <a:lvl3pPr algn="l" rtl="0" fontAlgn="base">
              <a:spcBef>
                <a:spcPct val="0"/>
              </a:spcBef>
              <a:spcAft>
                <a:spcPct val="0"/>
              </a:spcAft>
              <a:defRPr sz="3800">
                <a:solidFill>
                  <a:srgbClr val="0000FF"/>
                </a:solidFill>
                <a:latin typeface="Verdana" pitchFamily="34" charset="0"/>
              </a:defRPr>
            </a:lvl3pPr>
            <a:lvl4pPr algn="l" rtl="0" fontAlgn="base">
              <a:spcBef>
                <a:spcPct val="0"/>
              </a:spcBef>
              <a:spcAft>
                <a:spcPct val="0"/>
              </a:spcAft>
              <a:defRPr sz="3800">
                <a:solidFill>
                  <a:srgbClr val="0000FF"/>
                </a:solidFill>
                <a:latin typeface="Verdana" pitchFamily="34" charset="0"/>
              </a:defRPr>
            </a:lvl4pPr>
            <a:lvl5pPr algn="l" rtl="0" fontAlgn="base">
              <a:spcBef>
                <a:spcPct val="0"/>
              </a:spcBef>
              <a:spcAft>
                <a:spcPct val="0"/>
              </a:spcAft>
              <a:defRPr sz="3800">
                <a:solidFill>
                  <a:srgbClr val="0000FF"/>
                </a:solidFill>
                <a:latin typeface="Verdana" pitchFamily="34" charset="0"/>
              </a:defRPr>
            </a:lvl5pPr>
            <a:lvl6pPr marL="457125" algn="l" rtl="0" fontAlgn="base">
              <a:spcBef>
                <a:spcPct val="0"/>
              </a:spcBef>
              <a:spcAft>
                <a:spcPct val="0"/>
              </a:spcAft>
              <a:defRPr sz="3800">
                <a:solidFill>
                  <a:srgbClr val="0000FF"/>
                </a:solidFill>
                <a:latin typeface="Verdana" pitchFamily="34" charset="0"/>
              </a:defRPr>
            </a:lvl6pPr>
            <a:lvl7pPr marL="914251" algn="l" rtl="0" fontAlgn="base">
              <a:spcBef>
                <a:spcPct val="0"/>
              </a:spcBef>
              <a:spcAft>
                <a:spcPct val="0"/>
              </a:spcAft>
              <a:defRPr sz="3800">
                <a:solidFill>
                  <a:srgbClr val="0000FF"/>
                </a:solidFill>
                <a:latin typeface="Verdana" pitchFamily="34" charset="0"/>
              </a:defRPr>
            </a:lvl7pPr>
            <a:lvl8pPr marL="1371376" algn="l" rtl="0" fontAlgn="base">
              <a:spcBef>
                <a:spcPct val="0"/>
              </a:spcBef>
              <a:spcAft>
                <a:spcPct val="0"/>
              </a:spcAft>
              <a:defRPr sz="3800">
                <a:solidFill>
                  <a:srgbClr val="0000FF"/>
                </a:solidFill>
                <a:latin typeface="Verdana" pitchFamily="34" charset="0"/>
              </a:defRPr>
            </a:lvl8pPr>
            <a:lvl9pPr marL="1828505" algn="l" rtl="0" fontAlgn="base">
              <a:spcBef>
                <a:spcPct val="0"/>
              </a:spcBef>
              <a:spcAft>
                <a:spcPct val="0"/>
              </a:spcAft>
              <a:defRPr sz="3800">
                <a:solidFill>
                  <a:srgbClr val="0000FF"/>
                </a:solidFill>
                <a:latin typeface="Verdana" pitchFamily="34" charset="0"/>
              </a:defRPr>
            </a:lvl9pPr>
          </a:lstStyle>
          <a:p>
            <a:r>
              <a:rPr lang="en-US" sz="2800" dirty="0" smtClean="0">
                <a:latin typeface="Verdana"/>
              </a:rPr>
              <a:t>Caltech ACN</a:t>
            </a:r>
          </a:p>
        </p:txBody>
      </p:sp>
      <p:pic>
        <p:nvPicPr>
          <p:cNvPr id="8" name="Picture 7"/>
          <p:cNvPicPr>
            <a:picLocks noChangeAspect="1"/>
          </p:cNvPicPr>
          <p:nvPr/>
        </p:nvPicPr>
        <p:blipFill>
          <a:blip r:embed="rId2"/>
          <a:stretch>
            <a:fillRect/>
          </a:stretch>
        </p:blipFill>
        <p:spPr>
          <a:xfrm>
            <a:off x="67800" y="228600"/>
            <a:ext cx="694200" cy="684690"/>
          </a:xfrm>
          <a:prstGeom prst="rect">
            <a:avLst/>
          </a:prstGeom>
        </p:spPr>
      </p:pic>
      <p:grpSp>
        <p:nvGrpSpPr>
          <p:cNvPr id="5" name="Group 4"/>
          <p:cNvGrpSpPr/>
          <p:nvPr/>
        </p:nvGrpSpPr>
        <p:grpSpPr>
          <a:xfrm>
            <a:off x="914400" y="1368622"/>
            <a:ext cx="7772400" cy="5108378"/>
            <a:chOff x="914400" y="1066799"/>
            <a:chExt cx="7772400" cy="5108378"/>
          </a:xfrm>
        </p:grpSpPr>
        <p:pic>
          <p:nvPicPr>
            <p:cNvPr id="10" name="Picture 9"/>
            <p:cNvPicPr>
              <a:picLocks noChangeAspect="1"/>
            </p:cNvPicPr>
            <p:nvPr/>
          </p:nvPicPr>
          <p:blipFill>
            <a:blip r:embed="rId3"/>
            <a:stretch>
              <a:fillRect/>
            </a:stretch>
          </p:blipFill>
          <p:spPr>
            <a:xfrm>
              <a:off x="914400" y="1066799"/>
              <a:ext cx="7772400" cy="4800601"/>
            </a:xfrm>
            <a:prstGeom prst="rect">
              <a:avLst/>
            </a:prstGeom>
          </p:spPr>
        </p:pic>
        <p:sp>
          <p:nvSpPr>
            <p:cNvPr id="4" name="TextBox 3"/>
            <p:cNvSpPr txBox="1"/>
            <p:nvPr/>
          </p:nvSpPr>
          <p:spPr>
            <a:xfrm>
              <a:off x="1371600" y="5867400"/>
              <a:ext cx="2590800" cy="307777"/>
            </a:xfrm>
            <a:prstGeom prst="rect">
              <a:avLst/>
            </a:prstGeom>
            <a:solidFill>
              <a:srgbClr val="3C971B"/>
            </a:solidFill>
          </p:spPr>
          <p:txBody>
            <a:bodyPr wrap="square" rtlCol="0">
              <a:spAutoFit/>
            </a:bodyPr>
            <a:lstStyle/>
            <a:p>
              <a:pPr algn="ctr"/>
              <a:r>
                <a:rPr lang="en-US" sz="1400" smtClean="0">
                  <a:solidFill>
                    <a:srgbClr val="FFC000"/>
                  </a:solidFill>
                </a:rPr>
                <a:t>2016: 67 MWh</a:t>
              </a:r>
              <a:endParaRPr lang="en-US" sz="1400">
                <a:solidFill>
                  <a:srgbClr val="FFC000"/>
                </a:solidFill>
              </a:endParaRPr>
            </a:p>
          </p:txBody>
        </p:sp>
        <p:sp>
          <p:nvSpPr>
            <p:cNvPr id="13" name="TextBox 12"/>
            <p:cNvSpPr txBox="1"/>
            <p:nvPr/>
          </p:nvSpPr>
          <p:spPr>
            <a:xfrm>
              <a:off x="4038600" y="5867400"/>
              <a:ext cx="2743200" cy="307777"/>
            </a:xfrm>
            <a:prstGeom prst="rect">
              <a:avLst/>
            </a:prstGeom>
            <a:solidFill>
              <a:srgbClr val="3C971B"/>
            </a:solidFill>
          </p:spPr>
          <p:txBody>
            <a:bodyPr wrap="square" rtlCol="0">
              <a:spAutoFit/>
            </a:bodyPr>
            <a:lstStyle/>
            <a:p>
              <a:pPr algn="ctr"/>
              <a:r>
                <a:rPr lang="en-US" sz="1400" dirty="0" smtClean="0">
                  <a:solidFill>
                    <a:srgbClr val="FFC000"/>
                  </a:solidFill>
                </a:rPr>
                <a:t>2017: 186 MWh</a:t>
              </a:r>
              <a:endParaRPr lang="en-US" sz="1400" dirty="0">
                <a:solidFill>
                  <a:srgbClr val="FFC000"/>
                </a:solidFill>
              </a:endParaRPr>
            </a:p>
          </p:txBody>
        </p:sp>
        <p:sp>
          <p:nvSpPr>
            <p:cNvPr id="14" name="TextBox 13"/>
            <p:cNvSpPr txBox="1"/>
            <p:nvPr/>
          </p:nvSpPr>
          <p:spPr>
            <a:xfrm>
              <a:off x="6858000" y="5862934"/>
              <a:ext cx="1631842" cy="307777"/>
            </a:xfrm>
            <a:prstGeom prst="rect">
              <a:avLst/>
            </a:prstGeom>
            <a:solidFill>
              <a:srgbClr val="3C971B"/>
            </a:solidFill>
          </p:spPr>
          <p:txBody>
            <a:bodyPr wrap="square" rtlCol="0">
              <a:spAutoFit/>
            </a:bodyPr>
            <a:lstStyle/>
            <a:p>
              <a:pPr algn="ctr"/>
              <a:r>
                <a:rPr lang="en-US" sz="1400" dirty="0" smtClean="0">
                  <a:solidFill>
                    <a:srgbClr val="FFC000"/>
                  </a:solidFill>
                </a:rPr>
                <a:t>2018: 191 MWh</a:t>
              </a:r>
              <a:endParaRPr lang="en-US" sz="1400" dirty="0">
                <a:solidFill>
                  <a:srgbClr val="FFC000"/>
                </a:solidFill>
              </a:endParaRPr>
            </a:p>
          </p:txBody>
        </p:sp>
      </p:grpSp>
    </p:spTree>
    <p:extLst>
      <p:ext uri="{BB962C8B-B14F-4D97-AF65-F5344CB8AC3E}">
        <p14:creationId xmlns:p14="http://schemas.microsoft.com/office/powerpoint/2010/main" val="1048087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srcRect l="9664" t="11314" r="8669" b="4637"/>
          <a:stretch/>
        </p:blipFill>
        <p:spPr>
          <a:xfrm>
            <a:off x="11856" y="4876800"/>
            <a:ext cx="3417144" cy="2005314"/>
          </a:xfrm>
          <a:prstGeom prst="rect">
            <a:avLst/>
          </a:prstGeom>
        </p:spPr>
      </p:pic>
      <p:sp>
        <p:nvSpPr>
          <p:cNvPr id="7" name="Rectangle 2"/>
          <p:cNvSpPr txBox="1">
            <a:spLocks noChangeArrowheads="1"/>
          </p:cNvSpPr>
          <p:nvPr/>
        </p:nvSpPr>
        <p:spPr bwMode="auto">
          <a:xfrm>
            <a:off x="838200" y="304800"/>
            <a:ext cx="8077200" cy="762000"/>
          </a:xfrm>
          <a:prstGeom prst="rect">
            <a:avLst/>
          </a:prstGeom>
          <a:noFill/>
          <a:ln w="9525">
            <a:noFill/>
            <a:miter lim="800000"/>
            <a:headEnd/>
            <a:tailEnd/>
          </a:ln>
          <a:effectLst/>
        </p:spPr>
        <p:txBody>
          <a:bodyPr vert="horz" wrap="square" lIns="91426" tIns="45712" rIns="91426" bIns="45712" numCol="1" anchor="t" anchorCtr="0" compatLnSpc="1">
            <a:prstTxWarp prst="textNoShape">
              <a:avLst/>
            </a:prstTxWarp>
          </a:bodyPr>
          <a:lstStyle>
            <a:lvl1pPr algn="l" rtl="0" fontAlgn="base">
              <a:spcBef>
                <a:spcPct val="0"/>
              </a:spcBef>
              <a:spcAft>
                <a:spcPct val="0"/>
              </a:spcAft>
              <a:defRPr sz="3800">
                <a:solidFill>
                  <a:srgbClr val="0000FF"/>
                </a:solidFill>
                <a:latin typeface="+mj-lt"/>
                <a:ea typeface="+mj-ea"/>
                <a:cs typeface="+mj-cs"/>
              </a:defRPr>
            </a:lvl1pPr>
            <a:lvl2pPr algn="l" rtl="0" fontAlgn="base">
              <a:spcBef>
                <a:spcPct val="0"/>
              </a:spcBef>
              <a:spcAft>
                <a:spcPct val="0"/>
              </a:spcAft>
              <a:defRPr sz="3800">
                <a:solidFill>
                  <a:srgbClr val="0000FF"/>
                </a:solidFill>
                <a:latin typeface="Verdana" pitchFamily="34" charset="0"/>
              </a:defRPr>
            </a:lvl2pPr>
            <a:lvl3pPr algn="l" rtl="0" fontAlgn="base">
              <a:spcBef>
                <a:spcPct val="0"/>
              </a:spcBef>
              <a:spcAft>
                <a:spcPct val="0"/>
              </a:spcAft>
              <a:defRPr sz="3800">
                <a:solidFill>
                  <a:srgbClr val="0000FF"/>
                </a:solidFill>
                <a:latin typeface="Verdana" pitchFamily="34" charset="0"/>
              </a:defRPr>
            </a:lvl3pPr>
            <a:lvl4pPr algn="l" rtl="0" fontAlgn="base">
              <a:spcBef>
                <a:spcPct val="0"/>
              </a:spcBef>
              <a:spcAft>
                <a:spcPct val="0"/>
              </a:spcAft>
              <a:defRPr sz="3800">
                <a:solidFill>
                  <a:srgbClr val="0000FF"/>
                </a:solidFill>
                <a:latin typeface="Verdana" pitchFamily="34" charset="0"/>
              </a:defRPr>
            </a:lvl4pPr>
            <a:lvl5pPr algn="l" rtl="0" fontAlgn="base">
              <a:spcBef>
                <a:spcPct val="0"/>
              </a:spcBef>
              <a:spcAft>
                <a:spcPct val="0"/>
              </a:spcAft>
              <a:defRPr sz="3800">
                <a:solidFill>
                  <a:srgbClr val="0000FF"/>
                </a:solidFill>
                <a:latin typeface="Verdana" pitchFamily="34" charset="0"/>
              </a:defRPr>
            </a:lvl5pPr>
            <a:lvl6pPr marL="457125" algn="l" rtl="0" fontAlgn="base">
              <a:spcBef>
                <a:spcPct val="0"/>
              </a:spcBef>
              <a:spcAft>
                <a:spcPct val="0"/>
              </a:spcAft>
              <a:defRPr sz="3800">
                <a:solidFill>
                  <a:srgbClr val="0000FF"/>
                </a:solidFill>
                <a:latin typeface="Verdana" pitchFamily="34" charset="0"/>
              </a:defRPr>
            </a:lvl6pPr>
            <a:lvl7pPr marL="914251" algn="l" rtl="0" fontAlgn="base">
              <a:spcBef>
                <a:spcPct val="0"/>
              </a:spcBef>
              <a:spcAft>
                <a:spcPct val="0"/>
              </a:spcAft>
              <a:defRPr sz="3800">
                <a:solidFill>
                  <a:srgbClr val="0000FF"/>
                </a:solidFill>
                <a:latin typeface="Verdana" pitchFamily="34" charset="0"/>
              </a:defRPr>
            </a:lvl7pPr>
            <a:lvl8pPr marL="1371376" algn="l" rtl="0" fontAlgn="base">
              <a:spcBef>
                <a:spcPct val="0"/>
              </a:spcBef>
              <a:spcAft>
                <a:spcPct val="0"/>
              </a:spcAft>
              <a:defRPr sz="3800">
                <a:solidFill>
                  <a:srgbClr val="0000FF"/>
                </a:solidFill>
                <a:latin typeface="Verdana" pitchFamily="34" charset="0"/>
              </a:defRPr>
            </a:lvl8pPr>
            <a:lvl9pPr marL="1828505" algn="l" rtl="0" fontAlgn="base">
              <a:spcBef>
                <a:spcPct val="0"/>
              </a:spcBef>
              <a:spcAft>
                <a:spcPct val="0"/>
              </a:spcAft>
              <a:defRPr sz="3800">
                <a:solidFill>
                  <a:srgbClr val="0000FF"/>
                </a:solidFill>
                <a:latin typeface="Verdana" pitchFamily="34" charset="0"/>
              </a:defRPr>
            </a:lvl9pPr>
          </a:lstStyle>
          <a:p>
            <a:r>
              <a:rPr lang="en-US" sz="2800" dirty="0" smtClean="0">
                <a:latin typeface="Verdana"/>
              </a:rPr>
              <a:t>Caltech ACN</a:t>
            </a:r>
          </a:p>
        </p:txBody>
      </p:sp>
      <p:pic>
        <p:nvPicPr>
          <p:cNvPr id="8" name="Picture 7"/>
          <p:cNvPicPr>
            <a:picLocks noChangeAspect="1"/>
          </p:cNvPicPr>
          <p:nvPr/>
        </p:nvPicPr>
        <p:blipFill>
          <a:blip r:embed="rId3"/>
          <a:stretch>
            <a:fillRect/>
          </a:stretch>
        </p:blipFill>
        <p:spPr>
          <a:xfrm>
            <a:off x="67800" y="228600"/>
            <a:ext cx="694200" cy="684690"/>
          </a:xfrm>
          <a:prstGeom prst="rect">
            <a:avLst/>
          </a:prstGeom>
        </p:spPr>
      </p:pic>
      <p:grpSp>
        <p:nvGrpSpPr>
          <p:cNvPr id="21" name="Group 20"/>
          <p:cNvGrpSpPr/>
          <p:nvPr/>
        </p:nvGrpSpPr>
        <p:grpSpPr>
          <a:xfrm>
            <a:off x="1981200" y="838200"/>
            <a:ext cx="7086600" cy="4724400"/>
            <a:chOff x="1828800" y="762000"/>
            <a:chExt cx="7086600" cy="4724400"/>
          </a:xfrm>
        </p:grpSpPr>
        <p:sp>
          <p:nvSpPr>
            <p:cNvPr id="20" name="Rectangle 19"/>
            <p:cNvSpPr/>
            <p:nvPr/>
          </p:nvSpPr>
          <p:spPr bwMode="auto">
            <a:xfrm>
              <a:off x="1828800" y="762000"/>
              <a:ext cx="7086600" cy="4724400"/>
            </a:xfrm>
            <a:prstGeom prst="rect">
              <a:avLst/>
            </a:prstGeom>
            <a:solidFill>
              <a:schemeClr val="bg1"/>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nvGrpSpPr>
            <p:cNvPr id="6" name="Group 5"/>
            <p:cNvGrpSpPr/>
            <p:nvPr/>
          </p:nvGrpSpPr>
          <p:grpSpPr>
            <a:xfrm>
              <a:off x="1905000" y="838200"/>
              <a:ext cx="6963558" cy="4628644"/>
              <a:chOff x="1951842" y="838200"/>
              <a:chExt cx="6963558" cy="4628644"/>
            </a:xfrm>
            <a:solidFill>
              <a:schemeClr val="bg1"/>
            </a:solidFill>
          </p:grpSpPr>
          <p:grpSp>
            <p:nvGrpSpPr>
              <p:cNvPr id="5" name="Group 4"/>
              <p:cNvGrpSpPr/>
              <p:nvPr/>
            </p:nvGrpSpPr>
            <p:grpSpPr>
              <a:xfrm>
                <a:off x="1951842" y="838200"/>
                <a:ext cx="6963558" cy="4628644"/>
                <a:chOff x="2064694" y="228600"/>
                <a:chExt cx="6963558" cy="4628644"/>
              </a:xfrm>
              <a:grpFill/>
            </p:grpSpPr>
            <p:pic>
              <p:nvPicPr>
                <p:cNvPr id="9" name="Picture 8"/>
                <p:cNvPicPr>
                  <a:picLocks noChangeAspect="1"/>
                </p:cNvPicPr>
                <p:nvPr/>
              </p:nvPicPr>
              <p:blipFill rotWithShape="1">
                <a:blip r:embed="rId4"/>
                <a:srcRect l="10835" t="10728" r="9027" b="17775"/>
                <a:stretch/>
              </p:blipFill>
              <p:spPr>
                <a:xfrm>
                  <a:off x="2514599" y="228600"/>
                  <a:ext cx="6513653" cy="4358423"/>
                </a:xfrm>
                <a:prstGeom prst="rect">
                  <a:avLst/>
                </a:prstGeom>
                <a:grpFill/>
              </p:spPr>
            </p:pic>
            <p:sp>
              <p:nvSpPr>
                <p:cNvPr id="4" name="TextBox 3"/>
                <p:cNvSpPr txBox="1"/>
                <p:nvPr/>
              </p:nvSpPr>
              <p:spPr>
                <a:xfrm>
                  <a:off x="3200400" y="4478557"/>
                  <a:ext cx="620683" cy="369332"/>
                </a:xfrm>
                <a:prstGeom prst="rect">
                  <a:avLst/>
                </a:prstGeom>
                <a:grpFill/>
              </p:spPr>
              <p:txBody>
                <a:bodyPr wrap="none" rtlCol="0">
                  <a:spAutoFit/>
                </a:bodyPr>
                <a:lstStyle/>
                <a:p>
                  <a:r>
                    <a:rPr lang="en-US" dirty="0" smtClean="0"/>
                    <a:t>may</a:t>
                  </a:r>
                  <a:endParaRPr lang="en-US" dirty="0"/>
                </a:p>
              </p:txBody>
            </p:sp>
            <p:sp>
              <p:nvSpPr>
                <p:cNvPr id="10" name="TextBox 9"/>
                <p:cNvSpPr txBox="1"/>
                <p:nvPr/>
              </p:nvSpPr>
              <p:spPr>
                <a:xfrm>
                  <a:off x="4408516" y="4487912"/>
                  <a:ext cx="620683" cy="369332"/>
                </a:xfrm>
                <a:prstGeom prst="rect">
                  <a:avLst/>
                </a:prstGeom>
                <a:grpFill/>
              </p:spPr>
              <p:txBody>
                <a:bodyPr wrap="none" rtlCol="0">
                  <a:spAutoFit/>
                </a:bodyPr>
                <a:lstStyle/>
                <a:p>
                  <a:r>
                    <a:rPr lang="en-US" dirty="0" err="1" smtClean="0"/>
                    <a:t>june</a:t>
                  </a:r>
                  <a:endParaRPr lang="en-US" dirty="0"/>
                </a:p>
              </p:txBody>
            </p:sp>
            <p:sp>
              <p:nvSpPr>
                <p:cNvPr id="11" name="TextBox 10"/>
                <p:cNvSpPr txBox="1"/>
                <p:nvPr/>
              </p:nvSpPr>
              <p:spPr>
                <a:xfrm>
                  <a:off x="5565085" y="4478557"/>
                  <a:ext cx="530915" cy="369332"/>
                </a:xfrm>
                <a:prstGeom prst="rect">
                  <a:avLst/>
                </a:prstGeom>
                <a:grpFill/>
              </p:spPr>
              <p:txBody>
                <a:bodyPr wrap="none" rtlCol="0">
                  <a:spAutoFit/>
                </a:bodyPr>
                <a:lstStyle/>
                <a:p>
                  <a:r>
                    <a:rPr lang="en-US" smtClean="0"/>
                    <a:t>july</a:t>
                  </a:r>
                  <a:endParaRPr lang="en-US" dirty="0"/>
                </a:p>
              </p:txBody>
            </p:sp>
            <p:sp>
              <p:nvSpPr>
                <p:cNvPr id="13" name="TextBox 12"/>
                <p:cNvSpPr txBox="1"/>
                <p:nvPr/>
              </p:nvSpPr>
              <p:spPr>
                <a:xfrm>
                  <a:off x="6477000" y="4487912"/>
                  <a:ext cx="877163" cy="369332"/>
                </a:xfrm>
                <a:prstGeom prst="rect">
                  <a:avLst/>
                </a:prstGeom>
                <a:grpFill/>
              </p:spPr>
              <p:txBody>
                <a:bodyPr wrap="none" rtlCol="0">
                  <a:spAutoFit/>
                </a:bodyPr>
                <a:lstStyle/>
                <a:p>
                  <a:r>
                    <a:rPr lang="en-US" smtClean="0"/>
                    <a:t>august</a:t>
                  </a:r>
                  <a:endParaRPr lang="en-US" dirty="0"/>
                </a:p>
              </p:txBody>
            </p:sp>
            <p:sp>
              <p:nvSpPr>
                <p:cNvPr id="14" name="TextBox 13"/>
                <p:cNvSpPr txBox="1"/>
                <p:nvPr/>
              </p:nvSpPr>
              <p:spPr>
                <a:xfrm>
                  <a:off x="7467600" y="4478557"/>
                  <a:ext cx="1146468" cy="369332"/>
                </a:xfrm>
                <a:prstGeom prst="rect">
                  <a:avLst/>
                </a:prstGeom>
                <a:grpFill/>
              </p:spPr>
              <p:txBody>
                <a:bodyPr wrap="none" rtlCol="0">
                  <a:spAutoFit/>
                </a:bodyPr>
                <a:lstStyle/>
                <a:p>
                  <a:r>
                    <a:rPr lang="en-US" smtClean="0"/>
                    <a:t>septemer</a:t>
                  </a:r>
                  <a:endParaRPr lang="en-US" dirty="0"/>
                </a:p>
              </p:txBody>
            </p:sp>
            <p:sp>
              <p:nvSpPr>
                <p:cNvPr id="15" name="TextBox 14"/>
                <p:cNvSpPr txBox="1"/>
                <p:nvPr/>
              </p:nvSpPr>
              <p:spPr>
                <a:xfrm>
                  <a:off x="2178508" y="4081046"/>
                  <a:ext cx="412292" cy="338554"/>
                </a:xfrm>
                <a:prstGeom prst="rect">
                  <a:avLst/>
                </a:prstGeom>
                <a:grpFill/>
              </p:spPr>
              <p:txBody>
                <a:bodyPr wrap="none" rtlCol="0">
                  <a:spAutoFit/>
                </a:bodyPr>
                <a:lstStyle/>
                <a:p>
                  <a:r>
                    <a:rPr lang="en-US" sz="1600" smtClean="0"/>
                    <a:t>20</a:t>
                  </a:r>
                  <a:endParaRPr lang="en-US" sz="1600" dirty="0"/>
                </a:p>
              </p:txBody>
            </p:sp>
            <p:sp>
              <p:nvSpPr>
                <p:cNvPr id="16" name="TextBox 15"/>
                <p:cNvSpPr txBox="1"/>
                <p:nvPr/>
              </p:nvSpPr>
              <p:spPr>
                <a:xfrm>
                  <a:off x="2179259" y="3175338"/>
                  <a:ext cx="412292" cy="338554"/>
                </a:xfrm>
                <a:prstGeom prst="rect">
                  <a:avLst/>
                </a:prstGeom>
                <a:grpFill/>
              </p:spPr>
              <p:txBody>
                <a:bodyPr wrap="none" rtlCol="0">
                  <a:spAutoFit/>
                </a:bodyPr>
                <a:lstStyle/>
                <a:p>
                  <a:r>
                    <a:rPr lang="en-US" sz="1600" dirty="0"/>
                    <a:t>4</a:t>
                  </a:r>
                  <a:r>
                    <a:rPr lang="en-US" sz="1600" dirty="0" smtClean="0"/>
                    <a:t>0</a:t>
                  </a:r>
                  <a:endParaRPr lang="en-US" sz="1600" dirty="0"/>
                </a:p>
              </p:txBody>
            </p:sp>
            <p:sp>
              <p:nvSpPr>
                <p:cNvPr id="17" name="TextBox 16"/>
                <p:cNvSpPr txBox="1"/>
                <p:nvPr/>
              </p:nvSpPr>
              <p:spPr>
                <a:xfrm>
                  <a:off x="2179259" y="2238534"/>
                  <a:ext cx="412292" cy="338554"/>
                </a:xfrm>
                <a:prstGeom prst="rect">
                  <a:avLst/>
                </a:prstGeom>
                <a:grpFill/>
              </p:spPr>
              <p:txBody>
                <a:bodyPr wrap="none" rtlCol="0">
                  <a:spAutoFit/>
                </a:bodyPr>
                <a:lstStyle/>
                <a:p>
                  <a:r>
                    <a:rPr lang="en-US" sz="1600"/>
                    <a:t>6</a:t>
                  </a:r>
                  <a:r>
                    <a:rPr lang="en-US" sz="1600" smtClean="0"/>
                    <a:t>0</a:t>
                  </a:r>
                  <a:endParaRPr lang="en-US" sz="1600" dirty="0"/>
                </a:p>
              </p:txBody>
            </p:sp>
            <p:sp>
              <p:nvSpPr>
                <p:cNvPr id="18" name="TextBox 17"/>
                <p:cNvSpPr txBox="1"/>
                <p:nvPr/>
              </p:nvSpPr>
              <p:spPr>
                <a:xfrm>
                  <a:off x="2178508" y="1337846"/>
                  <a:ext cx="412292" cy="338554"/>
                </a:xfrm>
                <a:prstGeom prst="rect">
                  <a:avLst/>
                </a:prstGeom>
                <a:grpFill/>
              </p:spPr>
              <p:txBody>
                <a:bodyPr wrap="none" rtlCol="0">
                  <a:spAutoFit/>
                </a:bodyPr>
                <a:lstStyle/>
                <a:p>
                  <a:r>
                    <a:rPr lang="en-US" sz="1600" dirty="0" smtClean="0"/>
                    <a:t>80</a:t>
                  </a:r>
                  <a:endParaRPr lang="en-US" sz="1600" dirty="0"/>
                </a:p>
              </p:txBody>
            </p:sp>
            <p:sp>
              <p:nvSpPr>
                <p:cNvPr id="19" name="TextBox 18"/>
                <p:cNvSpPr txBox="1"/>
                <p:nvPr/>
              </p:nvSpPr>
              <p:spPr>
                <a:xfrm>
                  <a:off x="2064694" y="427370"/>
                  <a:ext cx="526106" cy="338554"/>
                </a:xfrm>
                <a:prstGeom prst="rect">
                  <a:avLst/>
                </a:prstGeom>
                <a:grpFill/>
              </p:spPr>
              <p:txBody>
                <a:bodyPr wrap="none" rtlCol="0">
                  <a:spAutoFit/>
                </a:bodyPr>
                <a:lstStyle/>
                <a:p>
                  <a:r>
                    <a:rPr lang="en-US" sz="1600" dirty="0" smtClean="0"/>
                    <a:t>100</a:t>
                  </a:r>
                  <a:endParaRPr lang="en-US" sz="1600" dirty="0"/>
                </a:p>
              </p:txBody>
            </p:sp>
          </p:grpSp>
          <p:sp>
            <p:nvSpPr>
              <p:cNvPr id="2" name="TextBox 1"/>
              <p:cNvSpPr txBox="1"/>
              <p:nvPr/>
            </p:nvSpPr>
            <p:spPr>
              <a:xfrm>
                <a:off x="2570405" y="939603"/>
                <a:ext cx="5049595" cy="338554"/>
              </a:xfrm>
              <a:prstGeom prst="rect">
                <a:avLst/>
              </a:prstGeom>
              <a:grpFill/>
            </p:spPr>
            <p:txBody>
              <a:bodyPr wrap="square" rtlCol="0">
                <a:spAutoFit/>
              </a:bodyPr>
              <a:lstStyle/>
              <a:p>
                <a:r>
                  <a:rPr lang="en-US" sz="1600" dirty="0"/>
                  <a:t>d</a:t>
                </a:r>
                <a:r>
                  <a:rPr lang="en-US" sz="1600" dirty="0" smtClean="0"/>
                  <a:t>aily #charging sessions (April 15 </a:t>
                </a:r>
                <a:r>
                  <a:rPr lang="mr-IN" sz="1600" dirty="0" smtClean="0"/>
                  <a:t>–</a:t>
                </a:r>
                <a:r>
                  <a:rPr lang="en-US" sz="1600" dirty="0" smtClean="0"/>
                  <a:t> Sept 18,  2018)</a:t>
                </a:r>
                <a:endParaRPr lang="en-US" sz="1600" dirty="0"/>
              </a:p>
            </p:txBody>
          </p:sp>
        </p:grpSp>
      </p:grpSp>
    </p:spTree>
    <p:extLst>
      <p:ext uri="{BB962C8B-B14F-4D97-AF65-F5344CB8AC3E}">
        <p14:creationId xmlns:p14="http://schemas.microsoft.com/office/powerpoint/2010/main" val="2072398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896104"/>
            <a:ext cx="9144000" cy="4657096"/>
          </a:xfrm>
          <a:prstGeom prst="rect">
            <a:avLst/>
          </a:prstGeom>
        </p:spPr>
      </p:pic>
      <p:sp>
        <p:nvSpPr>
          <p:cNvPr id="7" name="Rectangle 2"/>
          <p:cNvSpPr txBox="1">
            <a:spLocks noChangeArrowheads="1"/>
          </p:cNvSpPr>
          <p:nvPr/>
        </p:nvSpPr>
        <p:spPr bwMode="auto">
          <a:xfrm>
            <a:off x="838200" y="304800"/>
            <a:ext cx="8077200" cy="762000"/>
          </a:xfrm>
          <a:prstGeom prst="rect">
            <a:avLst/>
          </a:prstGeom>
          <a:noFill/>
          <a:ln w="9525">
            <a:noFill/>
            <a:miter lim="800000"/>
            <a:headEnd/>
            <a:tailEnd/>
          </a:ln>
          <a:effectLst/>
        </p:spPr>
        <p:txBody>
          <a:bodyPr vert="horz" wrap="square" lIns="91426" tIns="45712" rIns="91426" bIns="45712" numCol="1" anchor="t" anchorCtr="0" compatLnSpc="1">
            <a:prstTxWarp prst="textNoShape">
              <a:avLst/>
            </a:prstTxWarp>
          </a:bodyPr>
          <a:lstStyle>
            <a:lvl1pPr algn="l" rtl="0" fontAlgn="base">
              <a:spcBef>
                <a:spcPct val="0"/>
              </a:spcBef>
              <a:spcAft>
                <a:spcPct val="0"/>
              </a:spcAft>
              <a:defRPr sz="3800">
                <a:solidFill>
                  <a:srgbClr val="0000FF"/>
                </a:solidFill>
                <a:latin typeface="+mj-lt"/>
                <a:ea typeface="+mj-ea"/>
                <a:cs typeface="+mj-cs"/>
              </a:defRPr>
            </a:lvl1pPr>
            <a:lvl2pPr algn="l" rtl="0" fontAlgn="base">
              <a:spcBef>
                <a:spcPct val="0"/>
              </a:spcBef>
              <a:spcAft>
                <a:spcPct val="0"/>
              </a:spcAft>
              <a:defRPr sz="3800">
                <a:solidFill>
                  <a:srgbClr val="0000FF"/>
                </a:solidFill>
                <a:latin typeface="Verdana" pitchFamily="34" charset="0"/>
              </a:defRPr>
            </a:lvl2pPr>
            <a:lvl3pPr algn="l" rtl="0" fontAlgn="base">
              <a:spcBef>
                <a:spcPct val="0"/>
              </a:spcBef>
              <a:spcAft>
                <a:spcPct val="0"/>
              </a:spcAft>
              <a:defRPr sz="3800">
                <a:solidFill>
                  <a:srgbClr val="0000FF"/>
                </a:solidFill>
                <a:latin typeface="Verdana" pitchFamily="34" charset="0"/>
              </a:defRPr>
            </a:lvl3pPr>
            <a:lvl4pPr algn="l" rtl="0" fontAlgn="base">
              <a:spcBef>
                <a:spcPct val="0"/>
              </a:spcBef>
              <a:spcAft>
                <a:spcPct val="0"/>
              </a:spcAft>
              <a:defRPr sz="3800">
                <a:solidFill>
                  <a:srgbClr val="0000FF"/>
                </a:solidFill>
                <a:latin typeface="Verdana" pitchFamily="34" charset="0"/>
              </a:defRPr>
            </a:lvl4pPr>
            <a:lvl5pPr algn="l" rtl="0" fontAlgn="base">
              <a:spcBef>
                <a:spcPct val="0"/>
              </a:spcBef>
              <a:spcAft>
                <a:spcPct val="0"/>
              </a:spcAft>
              <a:defRPr sz="3800">
                <a:solidFill>
                  <a:srgbClr val="0000FF"/>
                </a:solidFill>
                <a:latin typeface="Verdana" pitchFamily="34" charset="0"/>
              </a:defRPr>
            </a:lvl5pPr>
            <a:lvl6pPr marL="457125" algn="l" rtl="0" fontAlgn="base">
              <a:spcBef>
                <a:spcPct val="0"/>
              </a:spcBef>
              <a:spcAft>
                <a:spcPct val="0"/>
              </a:spcAft>
              <a:defRPr sz="3800">
                <a:solidFill>
                  <a:srgbClr val="0000FF"/>
                </a:solidFill>
                <a:latin typeface="Verdana" pitchFamily="34" charset="0"/>
              </a:defRPr>
            </a:lvl6pPr>
            <a:lvl7pPr marL="914251" algn="l" rtl="0" fontAlgn="base">
              <a:spcBef>
                <a:spcPct val="0"/>
              </a:spcBef>
              <a:spcAft>
                <a:spcPct val="0"/>
              </a:spcAft>
              <a:defRPr sz="3800">
                <a:solidFill>
                  <a:srgbClr val="0000FF"/>
                </a:solidFill>
                <a:latin typeface="Verdana" pitchFamily="34" charset="0"/>
              </a:defRPr>
            </a:lvl7pPr>
            <a:lvl8pPr marL="1371376" algn="l" rtl="0" fontAlgn="base">
              <a:spcBef>
                <a:spcPct val="0"/>
              </a:spcBef>
              <a:spcAft>
                <a:spcPct val="0"/>
              </a:spcAft>
              <a:defRPr sz="3800">
                <a:solidFill>
                  <a:srgbClr val="0000FF"/>
                </a:solidFill>
                <a:latin typeface="Verdana" pitchFamily="34" charset="0"/>
              </a:defRPr>
            </a:lvl8pPr>
            <a:lvl9pPr marL="1828505" algn="l" rtl="0" fontAlgn="base">
              <a:spcBef>
                <a:spcPct val="0"/>
              </a:spcBef>
              <a:spcAft>
                <a:spcPct val="0"/>
              </a:spcAft>
              <a:defRPr sz="3800">
                <a:solidFill>
                  <a:srgbClr val="0000FF"/>
                </a:solidFill>
                <a:latin typeface="Verdana" pitchFamily="34" charset="0"/>
              </a:defRPr>
            </a:lvl9pPr>
          </a:lstStyle>
          <a:p>
            <a:r>
              <a:rPr lang="en-US" sz="2800" dirty="0" smtClean="0">
                <a:latin typeface="Verdana"/>
              </a:rPr>
              <a:t>Caltech ACN</a:t>
            </a:r>
          </a:p>
        </p:txBody>
      </p:sp>
      <p:pic>
        <p:nvPicPr>
          <p:cNvPr id="8" name="Picture 7"/>
          <p:cNvPicPr>
            <a:picLocks noChangeAspect="1"/>
          </p:cNvPicPr>
          <p:nvPr/>
        </p:nvPicPr>
        <p:blipFill>
          <a:blip r:embed="rId3"/>
          <a:stretch>
            <a:fillRect/>
          </a:stretch>
        </p:blipFill>
        <p:spPr>
          <a:xfrm>
            <a:off x="67800" y="228600"/>
            <a:ext cx="694200" cy="684690"/>
          </a:xfrm>
          <a:prstGeom prst="rect">
            <a:avLst/>
          </a:prstGeom>
        </p:spPr>
      </p:pic>
      <p:sp>
        <p:nvSpPr>
          <p:cNvPr id="5" name="TextBox 4"/>
          <p:cNvSpPr txBox="1"/>
          <p:nvPr/>
        </p:nvSpPr>
        <p:spPr>
          <a:xfrm>
            <a:off x="6781800" y="6334780"/>
            <a:ext cx="2362200" cy="461665"/>
          </a:xfrm>
          <a:prstGeom prst="rect">
            <a:avLst/>
          </a:prstGeom>
          <a:noFill/>
        </p:spPr>
        <p:txBody>
          <a:bodyPr wrap="square" rtlCol="0">
            <a:spAutoFit/>
          </a:bodyPr>
          <a:lstStyle/>
          <a:p>
            <a:pPr algn="r"/>
            <a:r>
              <a:rPr lang="en-US" sz="1200" dirty="0" smtClean="0"/>
              <a:t>Caltech ACN</a:t>
            </a:r>
          </a:p>
          <a:p>
            <a:pPr algn="r"/>
            <a:r>
              <a:rPr lang="en-US" sz="1200" dirty="0" smtClean="0"/>
              <a:t>April 15 </a:t>
            </a:r>
            <a:r>
              <a:rPr lang="mr-IN" sz="1200" dirty="0" smtClean="0"/>
              <a:t>–</a:t>
            </a:r>
            <a:r>
              <a:rPr lang="en-US" sz="1200" dirty="0" smtClean="0"/>
              <a:t> Sept 18, 2018</a:t>
            </a:r>
            <a:endParaRPr lang="en-US" sz="1200" dirty="0"/>
          </a:p>
        </p:txBody>
      </p:sp>
      <p:sp>
        <p:nvSpPr>
          <p:cNvPr id="3" name="TextBox 2"/>
          <p:cNvSpPr txBox="1"/>
          <p:nvPr/>
        </p:nvSpPr>
        <p:spPr>
          <a:xfrm>
            <a:off x="2798817" y="1447800"/>
            <a:ext cx="2916183" cy="369332"/>
          </a:xfrm>
          <a:prstGeom prst="rect">
            <a:avLst/>
          </a:prstGeom>
          <a:noFill/>
        </p:spPr>
        <p:txBody>
          <a:bodyPr wrap="none" rtlCol="0">
            <a:spAutoFit/>
          </a:bodyPr>
          <a:lstStyle/>
          <a:p>
            <a:r>
              <a:rPr lang="en-US" dirty="0"/>
              <a:t>h</a:t>
            </a:r>
            <a:r>
              <a:rPr lang="en-US" dirty="0" smtClean="0"/>
              <a:t>ourly # charging sessions</a:t>
            </a:r>
            <a:endParaRPr lang="en-US" dirty="0"/>
          </a:p>
        </p:txBody>
      </p:sp>
      <p:sp>
        <p:nvSpPr>
          <p:cNvPr id="2" name="TextBox 1"/>
          <p:cNvSpPr txBox="1"/>
          <p:nvPr/>
        </p:nvSpPr>
        <p:spPr>
          <a:xfrm>
            <a:off x="4648200" y="4038600"/>
            <a:ext cx="2249334" cy="369332"/>
          </a:xfrm>
          <a:prstGeom prst="rect">
            <a:avLst/>
          </a:prstGeom>
          <a:noFill/>
        </p:spPr>
        <p:txBody>
          <a:bodyPr wrap="none" rtlCol="0">
            <a:spAutoFit/>
          </a:bodyPr>
          <a:lstStyle/>
          <a:p>
            <a:r>
              <a:rPr lang="en-US" b="1">
                <a:solidFill>
                  <a:srgbClr val="C7862F"/>
                </a:solidFill>
              </a:rPr>
              <a:t>w</a:t>
            </a:r>
            <a:r>
              <a:rPr lang="en-US" b="1" smtClean="0">
                <a:solidFill>
                  <a:srgbClr val="C7862F"/>
                </a:solidFill>
              </a:rPr>
              <a:t>eighted averages</a:t>
            </a:r>
            <a:endParaRPr lang="en-US" b="1">
              <a:solidFill>
                <a:srgbClr val="C7862F"/>
              </a:solidFill>
            </a:endParaRPr>
          </a:p>
        </p:txBody>
      </p:sp>
    </p:spTree>
    <p:extLst>
      <p:ext uri="{BB962C8B-B14F-4D97-AF65-F5344CB8AC3E}">
        <p14:creationId xmlns:p14="http://schemas.microsoft.com/office/powerpoint/2010/main" val="393759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819904"/>
            <a:ext cx="9144000" cy="4657096"/>
          </a:xfrm>
          <a:prstGeom prst="rect">
            <a:avLst/>
          </a:prstGeom>
        </p:spPr>
      </p:pic>
      <p:sp>
        <p:nvSpPr>
          <p:cNvPr id="7" name="Rectangle 2"/>
          <p:cNvSpPr txBox="1">
            <a:spLocks noChangeArrowheads="1"/>
          </p:cNvSpPr>
          <p:nvPr/>
        </p:nvSpPr>
        <p:spPr bwMode="auto">
          <a:xfrm>
            <a:off x="838200" y="304800"/>
            <a:ext cx="8077200" cy="762000"/>
          </a:xfrm>
          <a:prstGeom prst="rect">
            <a:avLst/>
          </a:prstGeom>
          <a:noFill/>
          <a:ln w="9525">
            <a:noFill/>
            <a:miter lim="800000"/>
            <a:headEnd/>
            <a:tailEnd/>
          </a:ln>
          <a:effectLst/>
        </p:spPr>
        <p:txBody>
          <a:bodyPr vert="horz" wrap="square" lIns="91426" tIns="45712" rIns="91426" bIns="45712" numCol="1" anchor="t" anchorCtr="0" compatLnSpc="1">
            <a:prstTxWarp prst="textNoShape">
              <a:avLst/>
            </a:prstTxWarp>
          </a:bodyPr>
          <a:lstStyle>
            <a:lvl1pPr algn="l" rtl="0" fontAlgn="base">
              <a:spcBef>
                <a:spcPct val="0"/>
              </a:spcBef>
              <a:spcAft>
                <a:spcPct val="0"/>
              </a:spcAft>
              <a:defRPr sz="3800">
                <a:solidFill>
                  <a:srgbClr val="0000FF"/>
                </a:solidFill>
                <a:latin typeface="+mj-lt"/>
                <a:ea typeface="+mj-ea"/>
                <a:cs typeface="+mj-cs"/>
              </a:defRPr>
            </a:lvl1pPr>
            <a:lvl2pPr algn="l" rtl="0" fontAlgn="base">
              <a:spcBef>
                <a:spcPct val="0"/>
              </a:spcBef>
              <a:spcAft>
                <a:spcPct val="0"/>
              </a:spcAft>
              <a:defRPr sz="3800">
                <a:solidFill>
                  <a:srgbClr val="0000FF"/>
                </a:solidFill>
                <a:latin typeface="Verdana" pitchFamily="34" charset="0"/>
              </a:defRPr>
            </a:lvl2pPr>
            <a:lvl3pPr algn="l" rtl="0" fontAlgn="base">
              <a:spcBef>
                <a:spcPct val="0"/>
              </a:spcBef>
              <a:spcAft>
                <a:spcPct val="0"/>
              </a:spcAft>
              <a:defRPr sz="3800">
                <a:solidFill>
                  <a:srgbClr val="0000FF"/>
                </a:solidFill>
                <a:latin typeface="Verdana" pitchFamily="34" charset="0"/>
              </a:defRPr>
            </a:lvl3pPr>
            <a:lvl4pPr algn="l" rtl="0" fontAlgn="base">
              <a:spcBef>
                <a:spcPct val="0"/>
              </a:spcBef>
              <a:spcAft>
                <a:spcPct val="0"/>
              </a:spcAft>
              <a:defRPr sz="3800">
                <a:solidFill>
                  <a:srgbClr val="0000FF"/>
                </a:solidFill>
                <a:latin typeface="Verdana" pitchFamily="34" charset="0"/>
              </a:defRPr>
            </a:lvl4pPr>
            <a:lvl5pPr algn="l" rtl="0" fontAlgn="base">
              <a:spcBef>
                <a:spcPct val="0"/>
              </a:spcBef>
              <a:spcAft>
                <a:spcPct val="0"/>
              </a:spcAft>
              <a:defRPr sz="3800">
                <a:solidFill>
                  <a:srgbClr val="0000FF"/>
                </a:solidFill>
                <a:latin typeface="Verdana" pitchFamily="34" charset="0"/>
              </a:defRPr>
            </a:lvl5pPr>
            <a:lvl6pPr marL="457125" algn="l" rtl="0" fontAlgn="base">
              <a:spcBef>
                <a:spcPct val="0"/>
              </a:spcBef>
              <a:spcAft>
                <a:spcPct val="0"/>
              </a:spcAft>
              <a:defRPr sz="3800">
                <a:solidFill>
                  <a:srgbClr val="0000FF"/>
                </a:solidFill>
                <a:latin typeface="Verdana" pitchFamily="34" charset="0"/>
              </a:defRPr>
            </a:lvl6pPr>
            <a:lvl7pPr marL="914251" algn="l" rtl="0" fontAlgn="base">
              <a:spcBef>
                <a:spcPct val="0"/>
              </a:spcBef>
              <a:spcAft>
                <a:spcPct val="0"/>
              </a:spcAft>
              <a:defRPr sz="3800">
                <a:solidFill>
                  <a:srgbClr val="0000FF"/>
                </a:solidFill>
                <a:latin typeface="Verdana" pitchFamily="34" charset="0"/>
              </a:defRPr>
            </a:lvl7pPr>
            <a:lvl8pPr marL="1371376" algn="l" rtl="0" fontAlgn="base">
              <a:spcBef>
                <a:spcPct val="0"/>
              </a:spcBef>
              <a:spcAft>
                <a:spcPct val="0"/>
              </a:spcAft>
              <a:defRPr sz="3800">
                <a:solidFill>
                  <a:srgbClr val="0000FF"/>
                </a:solidFill>
                <a:latin typeface="Verdana" pitchFamily="34" charset="0"/>
              </a:defRPr>
            </a:lvl8pPr>
            <a:lvl9pPr marL="1828505" algn="l" rtl="0" fontAlgn="base">
              <a:spcBef>
                <a:spcPct val="0"/>
              </a:spcBef>
              <a:spcAft>
                <a:spcPct val="0"/>
              </a:spcAft>
              <a:defRPr sz="3800">
                <a:solidFill>
                  <a:srgbClr val="0000FF"/>
                </a:solidFill>
                <a:latin typeface="Verdana" pitchFamily="34" charset="0"/>
              </a:defRPr>
            </a:lvl9pPr>
          </a:lstStyle>
          <a:p>
            <a:r>
              <a:rPr lang="en-US" sz="2800" dirty="0" smtClean="0">
                <a:latin typeface="Verdana"/>
              </a:rPr>
              <a:t>Caltech ACN</a:t>
            </a:r>
          </a:p>
        </p:txBody>
      </p:sp>
      <p:pic>
        <p:nvPicPr>
          <p:cNvPr id="8" name="Picture 7"/>
          <p:cNvPicPr>
            <a:picLocks noChangeAspect="1"/>
          </p:cNvPicPr>
          <p:nvPr/>
        </p:nvPicPr>
        <p:blipFill>
          <a:blip r:embed="rId3"/>
          <a:stretch>
            <a:fillRect/>
          </a:stretch>
        </p:blipFill>
        <p:spPr>
          <a:xfrm>
            <a:off x="67800" y="228600"/>
            <a:ext cx="694200" cy="684690"/>
          </a:xfrm>
          <a:prstGeom prst="rect">
            <a:avLst/>
          </a:prstGeom>
        </p:spPr>
      </p:pic>
      <p:sp>
        <p:nvSpPr>
          <p:cNvPr id="3" name="TextBox 2"/>
          <p:cNvSpPr txBox="1"/>
          <p:nvPr/>
        </p:nvSpPr>
        <p:spPr>
          <a:xfrm>
            <a:off x="2667000" y="1447800"/>
            <a:ext cx="3557384" cy="369332"/>
          </a:xfrm>
          <a:prstGeom prst="rect">
            <a:avLst/>
          </a:prstGeom>
          <a:noFill/>
        </p:spPr>
        <p:txBody>
          <a:bodyPr wrap="none" rtlCol="0">
            <a:spAutoFit/>
          </a:bodyPr>
          <a:lstStyle/>
          <a:p>
            <a:r>
              <a:rPr lang="en-US"/>
              <a:t>h</a:t>
            </a:r>
            <a:r>
              <a:rPr lang="en-US" smtClean="0"/>
              <a:t>ourly aggregate charging power</a:t>
            </a:r>
            <a:endParaRPr lang="en-US" dirty="0"/>
          </a:p>
        </p:txBody>
      </p:sp>
      <p:sp>
        <p:nvSpPr>
          <p:cNvPr id="9" name="TextBox 8"/>
          <p:cNvSpPr txBox="1"/>
          <p:nvPr/>
        </p:nvSpPr>
        <p:spPr>
          <a:xfrm>
            <a:off x="4648200" y="4050268"/>
            <a:ext cx="2249334" cy="369332"/>
          </a:xfrm>
          <a:prstGeom prst="rect">
            <a:avLst/>
          </a:prstGeom>
          <a:noFill/>
        </p:spPr>
        <p:txBody>
          <a:bodyPr wrap="none" rtlCol="0">
            <a:spAutoFit/>
          </a:bodyPr>
          <a:lstStyle/>
          <a:p>
            <a:r>
              <a:rPr lang="en-US" b="1">
                <a:solidFill>
                  <a:srgbClr val="C7862F"/>
                </a:solidFill>
              </a:rPr>
              <a:t>w</a:t>
            </a:r>
            <a:r>
              <a:rPr lang="en-US" b="1" smtClean="0">
                <a:solidFill>
                  <a:srgbClr val="C7862F"/>
                </a:solidFill>
              </a:rPr>
              <a:t>eighted averages</a:t>
            </a:r>
            <a:endParaRPr lang="en-US" b="1">
              <a:solidFill>
                <a:srgbClr val="C7862F"/>
              </a:solidFill>
            </a:endParaRPr>
          </a:p>
        </p:txBody>
      </p:sp>
      <p:sp>
        <p:nvSpPr>
          <p:cNvPr id="10" name="TextBox 9"/>
          <p:cNvSpPr txBox="1"/>
          <p:nvPr/>
        </p:nvSpPr>
        <p:spPr>
          <a:xfrm>
            <a:off x="6781800" y="6334780"/>
            <a:ext cx="2362200" cy="461665"/>
          </a:xfrm>
          <a:prstGeom prst="rect">
            <a:avLst/>
          </a:prstGeom>
          <a:noFill/>
        </p:spPr>
        <p:txBody>
          <a:bodyPr wrap="square" rtlCol="0">
            <a:spAutoFit/>
          </a:bodyPr>
          <a:lstStyle/>
          <a:p>
            <a:pPr algn="r"/>
            <a:r>
              <a:rPr lang="en-US" sz="1200" dirty="0" smtClean="0"/>
              <a:t>Caltech ACN</a:t>
            </a:r>
          </a:p>
          <a:p>
            <a:pPr algn="r"/>
            <a:r>
              <a:rPr lang="en-US" sz="1200" dirty="0" smtClean="0"/>
              <a:t>April 15 </a:t>
            </a:r>
            <a:r>
              <a:rPr lang="mr-IN" sz="1200" dirty="0" smtClean="0"/>
              <a:t>–</a:t>
            </a:r>
            <a:r>
              <a:rPr lang="en-US" sz="1200" dirty="0" smtClean="0"/>
              <a:t> Sept 18, 2018</a:t>
            </a:r>
            <a:endParaRPr lang="en-US" sz="1200" dirty="0"/>
          </a:p>
        </p:txBody>
      </p:sp>
    </p:spTree>
    <p:extLst>
      <p:ext uri="{BB962C8B-B14F-4D97-AF65-F5344CB8AC3E}">
        <p14:creationId xmlns:p14="http://schemas.microsoft.com/office/powerpoint/2010/main" val="869509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838200" y="304800"/>
            <a:ext cx="8077200" cy="762000"/>
          </a:xfrm>
          <a:prstGeom prst="rect">
            <a:avLst/>
          </a:prstGeom>
          <a:noFill/>
          <a:ln w="9525">
            <a:noFill/>
            <a:miter lim="800000"/>
            <a:headEnd/>
            <a:tailEnd/>
          </a:ln>
          <a:effectLst/>
        </p:spPr>
        <p:txBody>
          <a:bodyPr vert="horz" wrap="square" lIns="91426" tIns="45712" rIns="91426" bIns="45712" numCol="1" anchor="t" anchorCtr="0" compatLnSpc="1">
            <a:prstTxWarp prst="textNoShape">
              <a:avLst/>
            </a:prstTxWarp>
          </a:bodyPr>
          <a:lstStyle>
            <a:lvl1pPr algn="l" rtl="0" fontAlgn="base">
              <a:spcBef>
                <a:spcPct val="0"/>
              </a:spcBef>
              <a:spcAft>
                <a:spcPct val="0"/>
              </a:spcAft>
              <a:defRPr sz="3800">
                <a:solidFill>
                  <a:srgbClr val="0000FF"/>
                </a:solidFill>
                <a:latin typeface="+mj-lt"/>
                <a:ea typeface="+mj-ea"/>
                <a:cs typeface="+mj-cs"/>
              </a:defRPr>
            </a:lvl1pPr>
            <a:lvl2pPr algn="l" rtl="0" fontAlgn="base">
              <a:spcBef>
                <a:spcPct val="0"/>
              </a:spcBef>
              <a:spcAft>
                <a:spcPct val="0"/>
              </a:spcAft>
              <a:defRPr sz="3800">
                <a:solidFill>
                  <a:srgbClr val="0000FF"/>
                </a:solidFill>
                <a:latin typeface="Verdana" pitchFamily="34" charset="0"/>
              </a:defRPr>
            </a:lvl2pPr>
            <a:lvl3pPr algn="l" rtl="0" fontAlgn="base">
              <a:spcBef>
                <a:spcPct val="0"/>
              </a:spcBef>
              <a:spcAft>
                <a:spcPct val="0"/>
              </a:spcAft>
              <a:defRPr sz="3800">
                <a:solidFill>
                  <a:srgbClr val="0000FF"/>
                </a:solidFill>
                <a:latin typeface="Verdana" pitchFamily="34" charset="0"/>
              </a:defRPr>
            </a:lvl3pPr>
            <a:lvl4pPr algn="l" rtl="0" fontAlgn="base">
              <a:spcBef>
                <a:spcPct val="0"/>
              </a:spcBef>
              <a:spcAft>
                <a:spcPct val="0"/>
              </a:spcAft>
              <a:defRPr sz="3800">
                <a:solidFill>
                  <a:srgbClr val="0000FF"/>
                </a:solidFill>
                <a:latin typeface="Verdana" pitchFamily="34" charset="0"/>
              </a:defRPr>
            </a:lvl4pPr>
            <a:lvl5pPr algn="l" rtl="0" fontAlgn="base">
              <a:spcBef>
                <a:spcPct val="0"/>
              </a:spcBef>
              <a:spcAft>
                <a:spcPct val="0"/>
              </a:spcAft>
              <a:defRPr sz="3800">
                <a:solidFill>
                  <a:srgbClr val="0000FF"/>
                </a:solidFill>
                <a:latin typeface="Verdana" pitchFamily="34" charset="0"/>
              </a:defRPr>
            </a:lvl5pPr>
            <a:lvl6pPr marL="457125" algn="l" rtl="0" fontAlgn="base">
              <a:spcBef>
                <a:spcPct val="0"/>
              </a:spcBef>
              <a:spcAft>
                <a:spcPct val="0"/>
              </a:spcAft>
              <a:defRPr sz="3800">
                <a:solidFill>
                  <a:srgbClr val="0000FF"/>
                </a:solidFill>
                <a:latin typeface="Verdana" pitchFamily="34" charset="0"/>
              </a:defRPr>
            </a:lvl6pPr>
            <a:lvl7pPr marL="914251" algn="l" rtl="0" fontAlgn="base">
              <a:spcBef>
                <a:spcPct val="0"/>
              </a:spcBef>
              <a:spcAft>
                <a:spcPct val="0"/>
              </a:spcAft>
              <a:defRPr sz="3800">
                <a:solidFill>
                  <a:srgbClr val="0000FF"/>
                </a:solidFill>
                <a:latin typeface="Verdana" pitchFamily="34" charset="0"/>
              </a:defRPr>
            </a:lvl7pPr>
            <a:lvl8pPr marL="1371376" algn="l" rtl="0" fontAlgn="base">
              <a:spcBef>
                <a:spcPct val="0"/>
              </a:spcBef>
              <a:spcAft>
                <a:spcPct val="0"/>
              </a:spcAft>
              <a:defRPr sz="3800">
                <a:solidFill>
                  <a:srgbClr val="0000FF"/>
                </a:solidFill>
                <a:latin typeface="Verdana" pitchFamily="34" charset="0"/>
              </a:defRPr>
            </a:lvl8pPr>
            <a:lvl9pPr marL="1828505" algn="l" rtl="0" fontAlgn="base">
              <a:spcBef>
                <a:spcPct val="0"/>
              </a:spcBef>
              <a:spcAft>
                <a:spcPct val="0"/>
              </a:spcAft>
              <a:defRPr sz="3800">
                <a:solidFill>
                  <a:srgbClr val="0000FF"/>
                </a:solidFill>
                <a:latin typeface="Verdana" pitchFamily="34" charset="0"/>
              </a:defRPr>
            </a:lvl9pPr>
          </a:lstStyle>
          <a:p>
            <a:r>
              <a:rPr lang="en-US" sz="2800" dirty="0" smtClean="0">
                <a:latin typeface="Verdana"/>
              </a:rPr>
              <a:t>Caltech ACN</a:t>
            </a:r>
          </a:p>
        </p:txBody>
      </p:sp>
      <p:pic>
        <p:nvPicPr>
          <p:cNvPr id="8" name="Picture 7"/>
          <p:cNvPicPr>
            <a:picLocks noChangeAspect="1"/>
          </p:cNvPicPr>
          <p:nvPr/>
        </p:nvPicPr>
        <p:blipFill>
          <a:blip r:embed="rId2"/>
          <a:stretch>
            <a:fillRect/>
          </a:stretch>
        </p:blipFill>
        <p:spPr>
          <a:xfrm>
            <a:off x="67800" y="228600"/>
            <a:ext cx="694200" cy="684690"/>
          </a:xfrm>
          <a:prstGeom prst="rect">
            <a:avLst/>
          </a:prstGeom>
        </p:spPr>
      </p:pic>
      <p:sp>
        <p:nvSpPr>
          <p:cNvPr id="11" name="TextBox 10"/>
          <p:cNvSpPr txBox="1"/>
          <p:nvPr/>
        </p:nvSpPr>
        <p:spPr>
          <a:xfrm>
            <a:off x="5867400" y="6258580"/>
            <a:ext cx="2362200" cy="523220"/>
          </a:xfrm>
          <a:prstGeom prst="rect">
            <a:avLst/>
          </a:prstGeom>
          <a:noFill/>
        </p:spPr>
        <p:txBody>
          <a:bodyPr wrap="square" rtlCol="0">
            <a:spAutoFit/>
          </a:bodyPr>
          <a:lstStyle/>
          <a:p>
            <a:r>
              <a:rPr lang="en-US" sz="1400" dirty="0" smtClean="0"/>
              <a:t>Caltech ACN</a:t>
            </a:r>
          </a:p>
          <a:p>
            <a:r>
              <a:rPr lang="en-US" sz="1400" dirty="0" smtClean="0"/>
              <a:t>April 15 </a:t>
            </a:r>
            <a:r>
              <a:rPr lang="mr-IN" sz="1400" dirty="0" smtClean="0"/>
              <a:t>–</a:t>
            </a:r>
            <a:r>
              <a:rPr lang="en-US" sz="1400" dirty="0" smtClean="0"/>
              <a:t> Sept 18, 2018</a:t>
            </a:r>
            <a:endParaRPr lang="en-US" sz="1400" dirty="0"/>
          </a:p>
        </p:txBody>
      </p:sp>
      <p:pic>
        <p:nvPicPr>
          <p:cNvPr id="6" name="Picture 5"/>
          <p:cNvPicPr>
            <a:picLocks noChangeAspect="1"/>
          </p:cNvPicPr>
          <p:nvPr/>
        </p:nvPicPr>
        <p:blipFill>
          <a:blip r:embed="rId3"/>
          <a:stretch>
            <a:fillRect/>
          </a:stretch>
        </p:blipFill>
        <p:spPr>
          <a:xfrm>
            <a:off x="815343" y="1141890"/>
            <a:ext cx="4823457" cy="5716110"/>
          </a:xfrm>
          <a:prstGeom prst="rect">
            <a:avLst/>
          </a:prstGeom>
        </p:spPr>
      </p:pic>
    </p:spTree>
    <p:extLst>
      <p:ext uri="{BB962C8B-B14F-4D97-AF65-F5344CB8AC3E}">
        <p14:creationId xmlns:p14="http://schemas.microsoft.com/office/powerpoint/2010/main" val="319975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838200" y="304800"/>
            <a:ext cx="8077200" cy="762000"/>
          </a:xfrm>
          <a:prstGeom prst="rect">
            <a:avLst/>
          </a:prstGeom>
          <a:noFill/>
          <a:ln w="9525">
            <a:noFill/>
            <a:miter lim="800000"/>
            <a:headEnd/>
            <a:tailEnd/>
          </a:ln>
          <a:effectLst/>
        </p:spPr>
        <p:txBody>
          <a:bodyPr vert="horz" wrap="square" lIns="91426" tIns="45712" rIns="91426" bIns="45712" numCol="1" anchor="t" anchorCtr="0" compatLnSpc="1">
            <a:prstTxWarp prst="textNoShape">
              <a:avLst/>
            </a:prstTxWarp>
          </a:bodyPr>
          <a:lstStyle>
            <a:lvl1pPr algn="l" rtl="0" fontAlgn="base">
              <a:spcBef>
                <a:spcPct val="0"/>
              </a:spcBef>
              <a:spcAft>
                <a:spcPct val="0"/>
              </a:spcAft>
              <a:defRPr sz="3800">
                <a:solidFill>
                  <a:srgbClr val="0000FF"/>
                </a:solidFill>
                <a:latin typeface="+mj-lt"/>
                <a:ea typeface="+mj-ea"/>
                <a:cs typeface="+mj-cs"/>
              </a:defRPr>
            </a:lvl1pPr>
            <a:lvl2pPr algn="l" rtl="0" fontAlgn="base">
              <a:spcBef>
                <a:spcPct val="0"/>
              </a:spcBef>
              <a:spcAft>
                <a:spcPct val="0"/>
              </a:spcAft>
              <a:defRPr sz="3800">
                <a:solidFill>
                  <a:srgbClr val="0000FF"/>
                </a:solidFill>
                <a:latin typeface="Verdana" pitchFamily="34" charset="0"/>
              </a:defRPr>
            </a:lvl2pPr>
            <a:lvl3pPr algn="l" rtl="0" fontAlgn="base">
              <a:spcBef>
                <a:spcPct val="0"/>
              </a:spcBef>
              <a:spcAft>
                <a:spcPct val="0"/>
              </a:spcAft>
              <a:defRPr sz="3800">
                <a:solidFill>
                  <a:srgbClr val="0000FF"/>
                </a:solidFill>
                <a:latin typeface="Verdana" pitchFamily="34" charset="0"/>
              </a:defRPr>
            </a:lvl3pPr>
            <a:lvl4pPr algn="l" rtl="0" fontAlgn="base">
              <a:spcBef>
                <a:spcPct val="0"/>
              </a:spcBef>
              <a:spcAft>
                <a:spcPct val="0"/>
              </a:spcAft>
              <a:defRPr sz="3800">
                <a:solidFill>
                  <a:srgbClr val="0000FF"/>
                </a:solidFill>
                <a:latin typeface="Verdana" pitchFamily="34" charset="0"/>
              </a:defRPr>
            </a:lvl4pPr>
            <a:lvl5pPr algn="l" rtl="0" fontAlgn="base">
              <a:spcBef>
                <a:spcPct val="0"/>
              </a:spcBef>
              <a:spcAft>
                <a:spcPct val="0"/>
              </a:spcAft>
              <a:defRPr sz="3800">
                <a:solidFill>
                  <a:srgbClr val="0000FF"/>
                </a:solidFill>
                <a:latin typeface="Verdana" pitchFamily="34" charset="0"/>
              </a:defRPr>
            </a:lvl5pPr>
            <a:lvl6pPr marL="457125" algn="l" rtl="0" fontAlgn="base">
              <a:spcBef>
                <a:spcPct val="0"/>
              </a:spcBef>
              <a:spcAft>
                <a:spcPct val="0"/>
              </a:spcAft>
              <a:defRPr sz="3800">
                <a:solidFill>
                  <a:srgbClr val="0000FF"/>
                </a:solidFill>
                <a:latin typeface="Verdana" pitchFamily="34" charset="0"/>
              </a:defRPr>
            </a:lvl6pPr>
            <a:lvl7pPr marL="914251" algn="l" rtl="0" fontAlgn="base">
              <a:spcBef>
                <a:spcPct val="0"/>
              </a:spcBef>
              <a:spcAft>
                <a:spcPct val="0"/>
              </a:spcAft>
              <a:defRPr sz="3800">
                <a:solidFill>
                  <a:srgbClr val="0000FF"/>
                </a:solidFill>
                <a:latin typeface="Verdana" pitchFamily="34" charset="0"/>
              </a:defRPr>
            </a:lvl7pPr>
            <a:lvl8pPr marL="1371376" algn="l" rtl="0" fontAlgn="base">
              <a:spcBef>
                <a:spcPct val="0"/>
              </a:spcBef>
              <a:spcAft>
                <a:spcPct val="0"/>
              </a:spcAft>
              <a:defRPr sz="3800">
                <a:solidFill>
                  <a:srgbClr val="0000FF"/>
                </a:solidFill>
                <a:latin typeface="Verdana" pitchFamily="34" charset="0"/>
              </a:defRPr>
            </a:lvl8pPr>
            <a:lvl9pPr marL="1828505" algn="l" rtl="0" fontAlgn="base">
              <a:spcBef>
                <a:spcPct val="0"/>
              </a:spcBef>
              <a:spcAft>
                <a:spcPct val="0"/>
              </a:spcAft>
              <a:defRPr sz="3800">
                <a:solidFill>
                  <a:srgbClr val="0000FF"/>
                </a:solidFill>
                <a:latin typeface="Verdana" pitchFamily="34" charset="0"/>
              </a:defRPr>
            </a:lvl9pPr>
          </a:lstStyle>
          <a:p>
            <a:r>
              <a:rPr lang="en-US" sz="2800" dirty="0" smtClean="0">
                <a:latin typeface="Verdana"/>
              </a:rPr>
              <a:t>Caltech ACN</a:t>
            </a:r>
          </a:p>
        </p:txBody>
      </p:sp>
      <p:pic>
        <p:nvPicPr>
          <p:cNvPr id="8" name="Picture 7"/>
          <p:cNvPicPr>
            <a:picLocks noChangeAspect="1"/>
          </p:cNvPicPr>
          <p:nvPr/>
        </p:nvPicPr>
        <p:blipFill>
          <a:blip r:embed="rId2"/>
          <a:stretch>
            <a:fillRect/>
          </a:stretch>
        </p:blipFill>
        <p:spPr>
          <a:xfrm>
            <a:off x="67800" y="228600"/>
            <a:ext cx="694200" cy="684690"/>
          </a:xfrm>
          <a:prstGeom prst="rect">
            <a:avLst/>
          </a:prstGeom>
        </p:spPr>
      </p:pic>
      <p:sp>
        <p:nvSpPr>
          <p:cNvPr id="11" name="TextBox 10"/>
          <p:cNvSpPr txBox="1"/>
          <p:nvPr/>
        </p:nvSpPr>
        <p:spPr>
          <a:xfrm>
            <a:off x="5867400" y="6258580"/>
            <a:ext cx="2362200" cy="523220"/>
          </a:xfrm>
          <a:prstGeom prst="rect">
            <a:avLst/>
          </a:prstGeom>
          <a:noFill/>
        </p:spPr>
        <p:txBody>
          <a:bodyPr wrap="square" rtlCol="0">
            <a:spAutoFit/>
          </a:bodyPr>
          <a:lstStyle/>
          <a:p>
            <a:r>
              <a:rPr lang="en-US" sz="1400" dirty="0" smtClean="0"/>
              <a:t>Caltech ACN</a:t>
            </a:r>
          </a:p>
          <a:p>
            <a:r>
              <a:rPr lang="en-US" sz="1400" dirty="0" smtClean="0"/>
              <a:t>April 15 </a:t>
            </a:r>
            <a:r>
              <a:rPr lang="mr-IN" sz="1400" dirty="0" smtClean="0"/>
              <a:t>–</a:t>
            </a:r>
            <a:r>
              <a:rPr lang="en-US" sz="1400" dirty="0" smtClean="0"/>
              <a:t> Sept 18, 2018</a:t>
            </a:r>
            <a:endParaRPr lang="en-US" sz="1400" dirty="0"/>
          </a:p>
        </p:txBody>
      </p:sp>
      <p:pic>
        <p:nvPicPr>
          <p:cNvPr id="9" name="Picture 8"/>
          <p:cNvPicPr>
            <a:picLocks noChangeAspect="1"/>
          </p:cNvPicPr>
          <p:nvPr/>
        </p:nvPicPr>
        <p:blipFill>
          <a:blip r:embed="rId3"/>
          <a:stretch>
            <a:fillRect/>
          </a:stretch>
        </p:blipFill>
        <p:spPr>
          <a:xfrm>
            <a:off x="3869153" y="874762"/>
            <a:ext cx="5181928" cy="3643132"/>
          </a:xfrm>
          <a:prstGeom prst="rect">
            <a:avLst/>
          </a:prstGeom>
          <a:ln>
            <a:solidFill>
              <a:schemeClr val="bg1">
                <a:lumMod val="75000"/>
              </a:schemeClr>
            </a:solidFill>
          </a:ln>
        </p:spPr>
      </p:pic>
      <p:pic>
        <p:nvPicPr>
          <p:cNvPr id="10" name="Picture 9"/>
          <p:cNvPicPr>
            <a:picLocks noChangeAspect="1"/>
          </p:cNvPicPr>
          <p:nvPr/>
        </p:nvPicPr>
        <p:blipFill>
          <a:blip r:embed="rId4"/>
          <a:stretch>
            <a:fillRect/>
          </a:stretch>
        </p:blipFill>
        <p:spPr>
          <a:xfrm>
            <a:off x="228601" y="4325856"/>
            <a:ext cx="3631871" cy="2532144"/>
          </a:xfrm>
          <a:prstGeom prst="rect">
            <a:avLst/>
          </a:prstGeom>
        </p:spPr>
      </p:pic>
    </p:spTree>
    <p:extLst>
      <p:ext uri="{BB962C8B-B14F-4D97-AF65-F5344CB8AC3E}">
        <p14:creationId xmlns:p14="http://schemas.microsoft.com/office/powerpoint/2010/main" val="1658007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838200" y="304800"/>
            <a:ext cx="8077200" cy="762000"/>
          </a:xfrm>
          <a:prstGeom prst="rect">
            <a:avLst/>
          </a:prstGeom>
          <a:noFill/>
          <a:ln w="9525">
            <a:noFill/>
            <a:miter lim="800000"/>
            <a:headEnd/>
            <a:tailEnd/>
          </a:ln>
          <a:effectLst/>
        </p:spPr>
        <p:txBody>
          <a:bodyPr vert="horz" wrap="square" lIns="91426" tIns="45712" rIns="91426" bIns="45712" numCol="1" anchor="t" anchorCtr="0" compatLnSpc="1">
            <a:prstTxWarp prst="textNoShape">
              <a:avLst/>
            </a:prstTxWarp>
          </a:bodyPr>
          <a:lstStyle>
            <a:lvl1pPr algn="l" rtl="0" fontAlgn="base">
              <a:spcBef>
                <a:spcPct val="0"/>
              </a:spcBef>
              <a:spcAft>
                <a:spcPct val="0"/>
              </a:spcAft>
              <a:defRPr sz="3800">
                <a:solidFill>
                  <a:srgbClr val="0000FF"/>
                </a:solidFill>
                <a:latin typeface="+mj-lt"/>
                <a:ea typeface="+mj-ea"/>
                <a:cs typeface="+mj-cs"/>
              </a:defRPr>
            </a:lvl1pPr>
            <a:lvl2pPr algn="l" rtl="0" fontAlgn="base">
              <a:spcBef>
                <a:spcPct val="0"/>
              </a:spcBef>
              <a:spcAft>
                <a:spcPct val="0"/>
              </a:spcAft>
              <a:defRPr sz="3800">
                <a:solidFill>
                  <a:srgbClr val="0000FF"/>
                </a:solidFill>
                <a:latin typeface="Verdana" pitchFamily="34" charset="0"/>
              </a:defRPr>
            </a:lvl2pPr>
            <a:lvl3pPr algn="l" rtl="0" fontAlgn="base">
              <a:spcBef>
                <a:spcPct val="0"/>
              </a:spcBef>
              <a:spcAft>
                <a:spcPct val="0"/>
              </a:spcAft>
              <a:defRPr sz="3800">
                <a:solidFill>
                  <a:srgbClr val="0000FF"/>
                </a:solidFill>
                <a:latin typeface="Verdana" pitchFamily="34" charset="0"/>
              </a:defRPr>
            </a:lvl3pPr>
            <a:lvl4pPr algn="l" rtl="0" fontAlgn="base">
              <a:spcBef>
                <a:spcPct val="0"/>
              </a:spcBef>
              <a:spcAft>
                <a:spcPct val="0"/>
              </a:spcAft>
              <a:defRPr sz="3800">
                <a:solidFill>
                  <a:srgbClr val="0000FF"/>
                </a:solidFill>
                <a:latin typeface="Verdana" pitchFamily="34" charset="0"/>
              </a:defRPr>
            </a:lvl4pPr>
            <a:lvl5pPr algn="l" rtl="0" fontAlgn="base">
              <a:spcBef>
                <a:spcPct val="0"/>
              </a:spcBef>
              <a:spcAft>
                <a:spcPct val="0"/>
              </a:spcAft>
              <a:defRPr sz="3800">
                <a:solidFill>
                  <a:srgbClr val="0000FF"/>
                </a:solidFill>
                <a:latin typeface="Verdana" pitchFamily="34" charset="0"/>
              </a:defRPr>
            </a:lvl5pPr>
            <a:lvl6pPr marL="457125" algn="l" rtl="0" fontAlgn="base">
              <a:spcBef>
                <a:spcPct val="0"/>
              </a:spcBef>
              <a:spcAft>
                <a:spcPct val="0"/>
              </a:spcAft>
              <a:defRPr sz="3800">
                <a:solidFill>
                  <a:srgbClr val="0000FF"/>
                </a:solidFill>
                <a:latin typeface="Verdana" pitchFamily="34" charset="0"/>
              </a:defRPr>
            </a:lvl6pPr>
            <a:lvl7pPr marL="914251" algn="l" rtl="0" fontAlgn="base">
              <a:spcBef>
                <a:spcPct val="0"/>
              </a:spcBef>
              <a:spcAft>
                <a:spcPct val="0"/>
              </a:spcAft>
              <a:defRPr sz="3800">
                <a:solidFill>
                  <a:srgbClr val="0000FF"/>
                </a:solidFill>
                <a:latin typeface="Verdana" pitchFamily="34" charset="0"/>
              </a:defRPr>
            </a:lvl7pPr>
            <a:lvl8pPr marL="1371376" algn="l" rtl="0" fontAlgn="base">
              <a:spcBef>
                <a:spcPct val="0"/>
              </a:spcBef>
              <a:spcAft>
                <a:spcPct val="0"/>
              </a:spcAft>
              <a:defRPr sz="3800">
                <a:solidFill>
                  <a:srgbClr val="0000FF"/>
                </a:solidFill>
                <a:latin typeface="Verdana" pitchFamily="34" charset="0"/>
              </a:defRPr>
            </a:lvl8pPr>
            <a:lvl9pPr marL="1828505" algn="l" rtl="0" fontAlgn="base">
              <a:spcBef>
                <a:spcPct val="0"/>
              </a:spcBef>
              <a:spcAft>
                <a:spcPct val="0"/>
              </a:spcAft>
              <a:defRPr sz="3800">
                <a:solidFill>
                  <a:srgbClr val="0000FF"/>
                </a:solidFill>
                <a:latin typeface="Verdana" pitchFamily="34" charset="0"/>
              </a:defRPr>
            </a:lvl9pPr>
          </a:lstStyle>
          <a:p>
            <a:r>
              <a:rPr lang="en-US" sz="2800" dirty="0" smtClean="0">
                <a:latin typeface="Verdana"/>
              </a:rPr>
              <a:t>Caltech ACN</a:t>
            </a:r>
          </a:p>
        </p:txBody>
      </p:sp>
      <p:pic>
        <p:nvPicPr>
          <p:cNvPr id="8" name="Picture 7"/>
          <p:cNvPicPr>
            <a:picLocks noChangeAspect="1"/>
          </p:cNvPicPr>
          <p:nvPr/>
        </p:nvPicPr>
        <p:blipFill>
          <a:blip r:embed="rId2"/>
          <a:stretch>
            <a:fillRect/>
          </a:stretch>
        </p:blipFill>
        <p:spPr>
          <a:xfrm>
            <a:off x="67800" y="228600"/>
            <a:ext cx="694200" cy="684690"/>
          </a:xfrm>
          <a:prstGeom prst="rect">
            <a:avLst/>
          </a:prstGeom>
        </p:spPr>
      </p:pic>
      <p:sp>
        <p:nvSpPr>
          <p:cNvPr id="5" name="TextBox 4"/>
          <p:cNvSpPr txBox="1"/>
          <p:nvPr/>
        </p:nvSpPr>
        <p:spPr>
          <a:xfrm>
            <a:off x="7440585" y="6248400"/>
            <a:ext cx="1703415" cy="646331"/>
          </a:xfrm>
          <a:prstGeom prst="rect">
            <a:avLst/>
          </a:prstGeom>
          <a:noFill/>
        </p:spPr>
        <p:txBody>
          <a:bodyPr wrap="none" rtlCol="0">
            <a:spAutoFit/>
          </a:bodyPr>
          <a:lstStyle/>
          <a:p>
            <a:r>
              <a:rPr lang="en-US" sz="1200" smtClean="0"/>
              <a:t>Caltech ACN</a:t>
            </a:r>
            <a:endParaRPr lang="en-US" sz="1200" dirty="0" smtClean="0"/>
          </a:p>
          <a:p>
            <a:r>
              <a:rPr lang="en-US" sz="1200" dirty="0" smtClean="0"/>
              <a:t>June 1-29, 2018</a:t>
            </a:r>
          </a:p>
          <a:p>
            <a:r>
              <a:rPr lang="en-US" sz="1200" dirty="0" smtClean="0"/>
              <a:t>Total# sessions: 1,780</a:t>
            </a:r>
            <a:endParaRPr lang="en-US" sz="1200" dirty="0"/>
          </a:p>
        </p:txBody>
      </p:sp>
      <p:pic>
        <p:nvPicPr>
          <p:cNvPr id="6" name="Picture 5"/>
          <p:cNvPicPr>
            <a:picLocks noChangeAspect="1"/>
          </p:cNvPicPr>
          <p:nvPr/>
        </p:nvPicPr>
        <p:blipFill rotWithShape="1">
          <a:blip r:embed="rId3"/>
          <a:srcRect t="5538" b="3082"/>
          <a:stretch/>
        </p:blipFill>
        <p:spPr>
          <a:xfrm>
            <a:off x="0" y="1828800"/>
            <a:ext cx="9144000" cy="4266090"/>
          </a:xfrm>
          <a:prstGeom prst="rect">
            <a:avLst/>
          </a:prstGeom>
        </p:spPr>
      </p:pic>
      <p:sp>
        <p:nvSpPr>
          <p:cNvPr id="2" name="TextBox 1"/>
          <p:cNvSpPr txBox="1"/>
          <p:nvPr/>
        </p:nvSpPr>
        <p:spPr>
          <a:xfrm>
            <a:off x="452302" y="1447800"/>
            <a:ext cx="2443298" cy="338554"/>
          </a:xfrm>
          <a:prstGeom prst="rect">
            <a:avLst/>
          </a:prstGeom>
          <a:noFill/>
          <a:ln>
            <a:solidFill>
              <a:schemeClr val="bg1">
                <a:lumMod val="75000"/>
              </a:schemeClr>
            </a:solidFill>
          </a:ln>
        </p:spPr>
        <p:txBody>
          <a:bodyPr wrap="none" rtlCol="0">
            <a:spAutoFit/>
          </a:bodyPr>
          <a:lstStyle/>
          <a:p>
            <a:r>
              <a:rPr lang="en-US" sz="1600"/>
              <a:t>a</a:t>
            </a:r>
            <a:r>
              <a:rPr lang="en-US" sz="1600" smtClean="0"/>
              <a:t>rrival &amp; departure hours</a:t>
            </a:r>
            <a:endParaRPr lang="en-US" sz="1600"/>
          </a:p>
        </p:txBody>
      </p:sp>
      <p:sp>
        <p:nvSpPr>
          <p:cNvPr id="9" name="TextBox 8"/>
          <p:cNvSpPr txBox="1"/>
          <p:nvPr/>
        </p:nvSpPr>
        <p:spPr>
          <a:xfrm>
            <a:off x="3505200" y="1447800"/>
            <a:ext cx="2438400" cy="338554"/>
          </a:xfrm>
          <a:prstGeom prst="rect">
            <a:avLst/>
          </a:prstGeom>
          <a:noFill/>
          <a:ln>
            <a:solidFill>
              <a:schemeClr val="bg1">
                <a:lumMod val="75000"/>
              </a:schemeClr>
            </a:solidFill>
          </a:ln>
        </p:spPr>
        <p:txBody>
          <a:bodyPr wrap="square" rtlCol="0">
            <a:spAutoFit/>
          </a:bodyPr>
          <a:lstStyle/>
          <a:p>
            <a:pPr algn="ctr"/>
            <a:r>
              <a:rPr lang="en-US" sz="1600" smtClean="0"/>
              <a:t>duration</a:t>
            </a:r>
            <a:endParaRPr lang="en-US" sz="1600" dirty="0"/>
          </a:p>
        </p:txBody>
      </p:sp>
      <p:sp>
        <p:nvSpPr>
          <p:cNvPr id="10" name="TextBox 9"/>
          <p:cNvSpPr txBox="1"/>
          <p:nvPr/>
        </p:nvSpPr>
        <p:spPr>
          <a:xfrm>
            <a:off x="6553200" y="1450694"/>
            <a:ext cx="2438400" cy="338554"/>
          </a:xfrm>
          <a:prstGeom prst="rect">
            <a:avLst/>
          </a:prstGeom>
          <a:noFill/>
          <a:ln>
            <a:solidFill>
              <a:schemeClr val="bg1">
                <a:lumMod val="75000"/>
              </a:schemeClr>
            </a:solidFill>
          </a:ln>
        </p:spPr>
        <p:txBody>
          <a:bodyPr wrap="square" rtlCol="0">
            <a:spAutoFit/>
          </a:bodyPr>
          <a:lstStyle/>
          <a:p>
            <a:pPr algn="ctr"/>
            <a:r>
              <a:rPr lang="en-US" sz="1600" dirty="0"/>
              <a:t>e</a:t>
            </a:r>
            <a:r>
              <a:rPr lang="en-US" sz="1600" dirty="0" smtClean="0"/>
              <a:t>nergy delivered</a:t>
            </a:r>
            <a:endParaRPr lang="en-US" sz="1600" dirty="0"/>
          </a:p>
        </p:txBody>
      </p:sp>
    </p:spTree>
    <p:extLst>
      <p:ext uri="{BB962C8B-B14F-4D97-AF65-F5344CB8AC3E}">
        <p14:creationId xmlns:p14="http://schemas.microsoft.com/office/powerpoint/2010/main" val="1320718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838200" y="304800"/>
            <a:ext cx="8077200" cy="762000"/>
          </a:xfrm>
          <a:prstGeom prst="rect">
            <a:avLst/>
          </a:prstGeom>
          <a:noFill/>
          <a:ln w="9525">
            <a:noFill/>
            <a:miter lim="800000"/>
            <a:headEnd/>
            <a:tailEnd/>
          </a:ln>
          <a:effectLst/>
        </p:spPr>
        <p:txBody>
          <a:bodyPr vert="horz" wrap="square" lIns="91426" tIns="45712" rIns="91426" bIns="45712" numCol="1" anchor="t" anchorCtr="0" compatLnSpc="1">
            <a:prstTxWarp prst="textNoShape">
              <a:avLst/>
            </a:prstTxWarp>
          </a:bodyPr>
          <a:lstStyle>
            <a:lvl1pPr algn="l" rtl="0" fontAlgn="base">
              <a:spcBef>
                <a:spcPct val="0"/>
              </a:spcBef>
              <a:spcAft>
                <a:spcPct val="0"/>
              </a:spcAft>
              <a:defRPr sz="3800">
                <a:solidFill>
                  <a:srgbClr val="0000FF"/>
                </a:solidFill>
                <a:latin typeface="+mj-lt"/>
                <a:ea typeface="+mj-ea"/>
                <a:cs typeface="+mj-cs"/>
              </a:defRPr>
            </a:lvl1pPr>
            <a:lvl2pPr algn="l" rtl="0" fontAlgn="base">
              <a:spcBef>
                <a:spcPct val="0"/>
              </a:spcBef>
              <a:spcAft>
                <a:spcPct val="0"/>
              </a:spcAft>
              <a:defRPr sz="3800">
                <a:solidFill>
                  <a:srgbClr val="0000FF"/>
                </a:solidFill>
                <a:latin typeface="Verdana" pitchFamily="34" charset="0"/>
              </a:defRPr>
            </a:lvl2pPr>
            <a:lvl3pPr algn="l" rtl="0" fontAlgn="base">
              <a:spcBef>
                <a:spcPct val="0"/>
              </a:spcBef>
              <a:spcAft>
                <a:spcPct val="0"/>
              </a:spcAft>
              <a:defRPr sz="3800">
                <a:solidFill>
                  <a:srgbClr val="0000FF"/>
                </a:solidFill>
                <a:latin typeface="Verdana" pitchFamily="34" charset="0"/>
              </a:defRPr>
            </a:lvl3pPr>
            <a:lvl4pPr algn="l" rtl="0" fontAlgn="base">
              <a:spcBef>
                <a:spcPct val="0"/>
              </a:spcBef>
              <a:spcAft>
                <a:spcPct val="0"/>
              </a:spcAft>
              <a:defRPr sz="3800">
                <a:solidFill>
                  <a:srgbClr val="0000FF"/>
                </a:solidFill>
                <a:latin typeface="Verdana" pitchFamily="34" charset="0"/>
              </a:defRPr>
            </a:lvl4pPr>
            <a:lvl5pPr algn="l" rtl="0" fontAlgn="base">
              <a:spcBef>
                <a:spcPct val="0"/>
              </a:spcBef>
              <a:spcAft>
                <a:spcPct val="0"/>
              </a:spcAft>
              <a:defRPr sz="3800">
                <a:solidFill>
                  <a:srgbClr val="0000FF"/>
                </a:solidFill>
                <a:latin typeface="Verdana" pitchFamily="34" charset="0"/>
              </a:defRPr>
            </a:lvl5pPr>
            <a:lvl6pPr marL="457125" algn="l" rtl="0" fontAlgn="base">
              <a:spcBef>
                <a:spcPct val="0"/>
              </a:spcBef>
              <a:spcAft>
                <a:spcPct val="0"/>
              </a:spcAft>
              <a:defRPr sz="3800">
                <a:solidFill>
                  <a:srgbClr val="0000FF"/>
                </a:solidFill>
                <a:latin typeface="Verdana" pitchFamily="34" charset="0"/>
              </a:defRPr>
            </a:lvl6pPr>
            <a:lvl7pPr marL="914251" algn="l" rtl="0" fontAlgn="base">
              <a:spcBef>
                <a:spcPct val="0"/>
              </a:spcBef>
              <a:spcAft>
                <a:spcPct val="0"/>
              </a:spcAft>
              <a:defRPr sz="3800">
                <a:solidFill>
                  <a:srgbClr val="0000FF"/>
                </a:solidFill>
                <a:latin typeface="Verdana" pitchFamily="34" charset="0"/>
              </a:defRPr>
            </a:lvl7pPr>
            <a:lvl8pPr marL="1371376" algn="l" rtl="0" fontAlgn="base">
              <a:spcBef>
                <a:spcPct val="0"/>
              </a:spcBef>
              <a:spcAft>
                <a:spcPct val="0"/>
              </a:spcAft>
              <a:defRPr sz="3800">
                <a:solidFill>
                  <a:srgbClr val="0000FF"/>
                </a:solidFill>
                <a:latin typeface="Verdana" pitchFamily="34" charset="0"/>
              </a:defRPr>
            </a:lvl8pPr>
            <a:lvl9pPr marL="1828505" algn="l" rtl="0" fontAlgn="base">
              <a:spcBef>
                <a:spcPct val="0"/>
              </a:spcBef>
              <a:spcAft>
                <a:spcPct val="0"/>
              </a:spcAft>
              <a:defRPr sz="3800">
                <a:solidFill>
                  <a:srgbClr val="0000FF"/>
                </a:solidFill>
                <a:latin typeface="Verdana" pitchFamily="34" charset="0"/>
              </a:defRPr>
            </a:lvl9pPr>
          </a:lstStyle>
          <a:p>
            <a:r>
              <a:rPr lang="en-US" sz="2800" dirty="0" smtClean="0">
                <a:latin typeface="Verdana"/>
              </a:rPr>
              <a:t>Caltech ACN</a:t>
            </a:r>
          </a:p>
        </p:txBody>
      </p:sp>
      <p:pic>
        <p:nvPicPr>
          <p:cNvPr id="8" name="Picture 7"/>
          <p:cNvPicPr>
            <a:picLocks noChangeAspect="1"/>
          </p:cNvPicPr>
          <p:nvPr/>
        </p:nvPicPr>
        <p:blipFill>
          <a:blip r:embed="rId2"/>
          <a:stretch>
            <a:fillRect/>
          </a:stretch>
        </p:blipFill>
        <p:spPr>
          <a:xfrm>
            <a:off x="67800" y="228600"/>
            <a:ext cx="694200" cy="684690"/>
          </a:xfrm>
          <a:prstGeom prst="rect">
            <a:avLst/>
          </a:prstGeom>
        </p:spPr>
      </p:pic>
      <p:grpSp>
        <p:nvGrpSpPr>
          <p:cNvPr id="4" name="Group 3"/>
          <p:cNvGrpSpPr/>
          <p:nvPr/>
        </p:nvGrpSpPr>
        <p:grpSpPr>
          <a:xfrm>
            <a:off x="0" y="1295400"/>
            <a:ext cx="9144000" cy="5065448"/>
            <a:chOff x="0" y="1295400"/>
            <a:chExt cx="9144000" cy="5065448"/>
          </a:xfrm>
        </p:grpSpPr>
        <p:pic>
          <p:nvPicPr>
            <p:cNvPr id="10" name="Picture 9"/>
            <p:cNvPicPr>
              <a:picLocks noChangeAspect="1"/>
            </p:cNvPicPr>
            <p:nvPr/>
          </p:nvPicPr>
          <p:blipFill rotWithShape="1">
            <a:blip r:embed="rId3"/>
            <a:srcRect t="2867"/>
            <a:stretch/>
          </p:blipFill>
          <p:spPr>
            <a:xfrm>
              <a:off x="0" y="1295400"/>
              <a:ext cx="9144000" cy="5065448"/>
            </a:xfrm>
            <a:prstGeom prst="rect">
              <a:avLst/>
            </a:prstGeom>
          </p:spPr>
        </p:pic>
        <p:sp>
          <p:nvSpPr>
            <p:cNvPr id="3" name="TextBox 2"/>
            <p:cNvSpPr txBox="1"/>
            <p:nvPr/>
          </p:nvSpPr>
          <p:spPr>
            <a:xfrm>
              <a:off x="3429000" y="1295400"/>
              <a:ext cx="2557110" cy="523220"/>
            </a:xfrm>
            <a:prstGeom prst="rect">
              <a:avLst/>
            </a:prstGeom>
            <a:solidFill>
              <a:schemeClr val="tx1"/>
            </a:solidFill>
          </p:spPr>
          <p:txBody>
            <a:bodyPr wrap="none" rtlCol="0">
              <a:spAutoFit/>
            </a:bodyPr>
            <a:lstStyle/>
            <a:p>
              <a:r>
                <a:rPr lang="en-US" sz="1600">
                  <a:solidFill>
                    <a:schemeClr val="bg1"/>
                  </a:solidFill>
                </a:rPr>
                <a:t>c</a:t>
              </a:r>
              <a:r>
                <a:rPr lang="en-US" sz="1600" smtClean="0">
                  <a:solidFill>
                    <a:schemeClr val="bg1"/>
                  </a:solidFill>
                </a:rPr>
                <a:t>umulate charging current</a:t>
              </a:r>
              <a:endParaRPr lang="en-US" sz="1600" dirty="0" smtClean="0">
                <a:solidFill>
                  <a:schemeClr val="bg1"/>
                </a:solidFill>
              </a:endParaRPr>
            </a:p>
            <a:p>
              <a:pPr algn="ctr"/>
              <a:r>
                <a:rPr lang="en-US" sz="1200" dirty="0" smtClean="0">
                  <a:solidFill>
                    <a:schemeClr val="bg1"/>
                  </a:solidFill>
                </a:rPr>
                <a:t>Jan 2018</a:t>
              </a:r>
              <a:endParaRPr lang="en-US" sz="1200" dirty="0">
                <a:solidFill>
                  <a:schemeClr val="bg1"/>
                </a:solidFill>
              </a:endParaRPr>
            </a:p>
          </p:txBody>
        </p:sp>
      </p:grpSp>
      <p:pic>
        <p:nvPicPr>
          <p:cNvPr id="9" name="Picture 8"/>
          <p:cNvPicPr>
            <a:picLocks noChangeAspect="1"/>
          </p:cNvPicPr>
          <p:nvPr/>
        </p:nvPicPr>
        <p:blipFill>
          <a:blip r:embed="rId4"/>
          <a:stretch>
            <a:fillRect/>
          </a:stretch>
        </p:blipFill>
        <p:spPr>
          <a:xfrm>
            <a:off x="8686800" y="6449013"/>
            <a:ext cx="304800" cy="304800"/>
          </a:xfrm>
          <a:prstGeom prst="rect">
            <a:avLst/>
          </a:prstGeom>
        </p:spPr>
      </p:pic>
    </p:spTree>
    <p:extLst>
      <p:ext uri="{BB962C8B-B14F-4D97-AF65-F5344CB8AC3E}">
        <p14:creationId xmlns:p14="http://schemas.microsoft.com/office/powerpoint/2010/main" val="931109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 xmlns:a16="http://schemas.microsoft.com/office/drawing/2014/main" id="{5587BD26-CD15-4143-96F4-B5CA848A6B1C}"/>
              </a:ext>
            </a:extLst>
          </p:cNvPr>
          <p:cNvSpPr/>
          <p:nvPr/>
        </p:nvSpPr>
        <p:spPr bwMode="auto">
          <a:xfrm rot="10800000">
            <a:off x="-1" y="3969727"/>
            <a:ext cx="9143999" cy="2031023"/>
          </a:xfrm>
          <a:prstGeom prst="rect">
            <a:avLst/>
          </a:prstGeom>
          <a:gradFill>
            <a:gsLst>
              <a:gs pos="18000">
                <a:schemeClr val="tx1">
                  <a:lumMod val="0"/>
                </a:schemeClr>
              </a:gs>
              <a:gs pos="100000">
                <a:srgbClr val="00B0F0">
                  <a:lumMod val="64000"/>
                  <a:alpha val="86000"/>
                </a:srgbClr>
              </a:gs>
            </a:gsLst>
            <a:lin ang="16200000" scaled="0"/>
          </a:gra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fontAlgn="auto">
              <a:spcBef>
                <a:spcPts val="0"/>
              </a:spcBef>
              <a:spcAft>
                <a:spcPts val="0"/>
              </a:spcAft>
            </a:pPr>
            <a:endParaRPr lang="en-US">
              <a:solidFill>
                <a:srgbClr val="000000"/>
              </a:solidFill>
              <a:ea typeface="ＭＳ Ｐゴシック" charset="0"/>
              <a:cs typeface="ＭＳ Ｐゴシック" charset="0"/>
            </a:endParaRPr>
          </a:p>
        </p:txBody>
      </p:sp>
      <p:cxnSp>
        <p:nvCxnSpPr>
          <p:cNvPr id="15" name="Straight Connector 14">
            <a:extLst>
              <a:ext uri="{FF2B5EF4-FFF2-40B4-BE49-F238E27FC236}">
                <a16:creationId xmlns="" xmlns:a16="http://schemas.microsoft.com/office/drawing/2014/main" id="{166D9B20-E78D-E249-9674-007EEFCD4A01}"/>
              </a:ext>
            </a:extLst>
          </p:cNvPr>
          <p:cNvCxnSpPr/>
          <p:nvPr/>
        </p:nvCxnSpPr>
        <p:spPr bwMode="auto">
          <a:xfrm>
            <a:off x="1247501" y="2928898"/>
            <a:ext cx="0" cy="1115454"/>
          </a:xfrm>
          <a:prstGeom prst="line">
            <a:avLst/>
          </a:prstGeom>
          <a:solidFill>
            <a:schemeClr val="accent1"/>
          </a:solidFill>
          <a:ln w="38100" cap="flat" cmpd="sng" algn="ctr">
            <a:solidFill>
              <a:srgbClr val="29ABE5"/>
            </a:solidFill>
            <a:prstDash val="solid"/>
            <a:round/>
            <a:headEnd type="none" w="med" len="med"/>
            <a:tailEnd type="none" w="med" len="med"/>
          </a:ln>
          <a:effectLst/>
        </p:spPr>
      </p:cxnSp>
      <p:cxnSp>
        <p:nvCxnSpPr>
          <p:cNvPr id="31" name="Straight Connector 30">
            <a:extLst>
              <a:ext uri="{FF2B5EF4-FFF2-40B4-BE49-F238E27FC236}">
                <a16:creationId xmlns="" xmlns:a16="http://schemas.microsoft.com/office/drawing/2014/main" id="{434051D0-BA14-A149-928C-01082E8CA97A}"/>
              </a:ext>
            </a:extLst>
          </p:cNvPr>
          <p:cNvCxnSpPr/>
          <p:nvPr/>
        </p:nvCxnSpPr>
        <p:spPr bwMode="auto">
          <a:xfrm>
            <a:off x="5204042" y="3468618"/>
            <a:ext cx="0" cy="1078309"/>
          </a:xfrm>
          <a:prstGeom prst="line">
            <a:avLst/>
          </a:prstGeom>
          <a:solidFill>
            <a:schemeClr val="accent1"/>
          </a:solidFill>
          <a:ln w="38100" cap="flat" cmpd="sng" algn="ctr">
            <a:solidFill>
              <a:srgbClr val="29ABE5"/>
            </a:solidFill>
            <a:prstDash val="solid"/>
            <a:round/>
            <a:headEnd type="none" w="med" len="med"/>
            <a:tailEnd type="none" w="med" len="med"/>
          </a:ln>
          <a:effectLst/>
        </p:spPr>
      </p:cxnSp>
      <p:sp>
        <p:nvSpPr>
          <p:cNvPr id="40" name="Rectangle 39">
            <a:extLst>
              <a:ext uri="{FF2B5EF4-FFF2-40B4-BE49-F238E27FC236}">
                <a16:creationId xmlns="" xmlns:a16="http://schemas.microsoft.com/office/drawing/2014/main" id="{A2A21E86-85E8-074C-9E81-FFA5BB4DF525}"/>
              </a:ext>
            </a:extLst>
          </p:cNvPr>
          <p:cNvSpPr/>
          <p:nvPr/>
        </p:nvSpPr>
        <p:spPr>
          <a:xfrm>
            <a:off x="605947" y="3881805"/>
            <a:ext cx="1497613" cy="1650755"/>
          </a:xfrm>
          <a:prstGeom prst="rect">
            <a:avLst/>
          </a:prstGeom>
          <a:solidFill>
            <a:schemeClr val="bg1"/>
          </a:solidFill>
          <a:ln w="25400">
            <a:solidFill>
              <a:srgbClr val="29AB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4" name="Rectangle 13">
            <a:extLst>
              <a:ext uri="{FF2B5EF4-FFF2-40B4-BE49-F238E27FC236}">
                <a16:creationId xmlns="" xmlns:a16="http://schemas.microsoft.com/office/drawing/2014/main" id="{5CB86C57-C98D-E44A-963D-A8E0D1EF1514}"/>
              </a:ext>
            </a:extLst>
          </p:cNvPr>
          <p:cNvSpPr/>
          <p:nvPr/>
        </p:nvSpPr>
        <p:spPr bwMode="auto">
          <a:xfrm>
            <a:off x="-1" y="857250"/>
            <a:ext cx="9144001" cy="1252904"/>
          </a:xfrm>
          <a:prstGeom prst="rect">
            <a:avLst/>
          </a:prstGeom>
          <a:gradFill>
            <a:gsLst>
              <a:gs pos="18000">
                <a:schemeClr val="tx1">
                  <a:lumMod val="0"/>
                </a:schemeClr>
              </a:gs>
              <a:gs pos="100000">
                <a:srgbClr val="00B0F0">
                  <a:lumMod val="64000"/>
                  <a:alpha val="86000"/>
                </a:srgbClr>
              </a:gs>
            </a:gsLst>
            <a:lin ang="16200000" scaled="0"/>
          </a:gradFill>
          <a:ln w="1587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fontAlgn="auto">
              <a:spcBef>
                <a:spcPts val="0"/>
              </a:spcBef>
              <a:spcAft>
                <a:spcPts val="0"/>
              </a:spcAft>
            </a:pPr>
            <a:endParaRPr lang="en-US">
              <a:solidFill>
                <a:srgbClr val="000000"/>
              </a:solidFill>
              <a:ea typeface="ＭＳ Ｐゴシック" charset="0"/>
              <a:cs typeface="ＭＳ Ｐゴシック" charset="0"/>
            </a:endParaRPr>
          </a:p>
        </p:txBody>
      </p:sp>
      <p:sp>
        <p:nvSpPr>
          <p:cNvPr id="2" name="Rectangle 1">
            <a:extLst>
              <a:ext uri="{FF2B5EF4-FFF2-40B4-BE49-F238E27FC236}">
                <a16:creationId xmlns="" xmlns:a16="http://schemas.microsoft.com/office/drawing/2014/main" id="{428F4378-1997-7F45-84D6-49D31199D31A}"/>
              </a:ext>
            </a:extLst>
          </p:cNvPr>
          <p:cNvSpPr/>
          <p:nvPr/>
        </p:nvSpPr>
        <p:spPr>
          <a:xfrm>
            <a:off x="605563" y="1691864"/>
            <a:ext cx="2081270" cy="1258064"/>
          </a:xfrm>
          <a:prstGeom prst="rect">
            <a:avLst/>
          </a:prstGeom>
          <a:solidFill>
            <a:schemeClr val="bg1"/>
          </a:solidFill>
          <a:ln w="15875">
            <a:solidFill>
              <a:srgbClr val="29AB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pic>
        <p:nvPicPr>
          <p:cNvPr id="8" name="Picture 7" descr="Caltech_wordmark_white.eps">
            <a:extLst>
              <a:ext uri="{FF2B5EF4-FFF2-40B4-BE49-F238E27FC236}">
                <a16:creationId xmlns="" xmlns:a16="http://schemas.microsoft.com/office/drawing/2014/main" id="{79D4BF22-6DDA-564E-82FC-A1673C8263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328" y="5725411"/>
            <a:ext cx="568541" cy="137609"/>
          </a:xfrm>
          <a:prstGeom prst="rect">
            <a:avLst/>
          </a:prstGeom>
        </p:spPr>
      </p:pic>
      <p:sp>
        <p:nvSpPr>
          <p:cNvPr id="11" name="Rectangle 10">
            <a:extLst>
              <a:ext uri="{FF2B5EF4-FFF2-40B4-BE49-F238E27FC236}">
                <a16:creationId xmlns="" xmlns:a16="http://schemas.microsoft.com/office/drawing/2014/main" id="{AE5E8BD3-1933-9D4C-B3E4-3D27E0C3483F}"/>
              </a:ext>
            </a:extLst>
          </p:cNvPr>
          <p:cNvSpPr/>
          <p:nvPr/>
        </p:nvSpPr>
        <p:spPr>
          <a:xfrm>
            <a:off x="430668" y="1015493"/>
            <a:ext cx="3717877" cy="553998"/>
          </a:xfrm>
          <a:prstGeom prst="rect">
            <a:avLst/>
          </a:prstGeom>
        </p:spPr>
        <p:txBody>
          <a:bodyPr wrap="none">
            <a:spAutoFit/>
          </a:bodyPr>
          <a:lstStyle/>
          <a:p>
            <a:pPr eaLnBrk="1" fontAlgn="auto" hangingPunct="1">
              <a:spcBef>
                <a:spcPts val="0"/>
              </a:spcBef>
              <a:spcAft>
                <a:spcPts val="0"/>
              </a:spcAft>
            </a:pPr>
            <a:r>
              <a:rPr lang="en-US" sz="3000" b="1" dirty="0">
                <a:solidFill>
                  <a:prstClr val="white"/>
                </a:solidFill>
                <a:latin typeface="Arial" panose="020B0604020202020204" pitchFamily="34" charset="0"/>
                <a:cs typeface="Arial" panose="020B0604020202020204" pitchFamily="34" charset="0"/>
              </a:rPr>
              <a:t>Watershed Moment</a:t>
            </a:r>
          </a:p>
        </p:txBody>
      </p:sp>
      <p:cxnSp>
        <p:nvCxnSpPr>
          <p:cNvPr id="16" name="Straight Connector 15">
            <a:extLst>
              <a:ext uri="{FF2B5EF4-FFF2-40B4-BE49-F238E27FC236}">
                <a16:creationId xmlns="" xmlns:a16="http://schemas.microsoft.com/office/drawing/2014/main" id="{5AAA2E66-2104-A041-9AD2-6393075947F9}"/>
              </a:ext>
            </a:extLst>
          </p:cNvPr>
          <p:cNvCxnSpPr/>
          <p:nvPr/>
        </p:nvCxnSpPr>
        <p:spPr bwMode="auto">
          <a:xfrm>
            <a:off x="5889842" y="2950838"/>
            <a:ext cx="0" cy="1106703"/>
          </a:xfrm>
          <a:prstGeom prst="line">
            <a:avLst/>
          </a:prstGeom>
          <a:solidFill>
            <a:schemeClr val="accent1"/>
          </a:solidFill>
          <a:ln w="38100" cap="flat" cmpd="sng" algn="ctr">
            <a:solidFill>
              <a:srgbClr val="29ABE5"/>
            </a:solidFill>
            <a:prstDash val="solid"/>
            <a:round/>
            <a:headEnd type="none" w="med" len="med"/>
            <a:tailEnd type="none" w="med" len="med"/>
          </a:ln>
          <a:effectLst/>
        </p:spPr>
      </p:cxnSp>
      <p:cxnSp>
        <p:nvCxnSpPr>
          <p:cNvPr id="17" name="Straight Arrow Connector 16">
            <a:extLst>
              <a:ext uri="{FF2B5EF4-FFF2-40B4-BE49-F238E27FC236}">
                <a16:creationId xmlns="" xmlns:a16="http://schemas.microsoft.com/office/drawing/2014/main" id="{861A40E1-6C6A-BC4E-BD9B-3DFEF9AC66D1}"/>
              </a:ext>
            </a:extLst>
          </p:cNvPr>
          <p:cNvCxnSpPr/>
          <p:nvPr/>
        </p:nvCxnSpPr>
        <p:spPr bwMode="auto">
          <a:xfrm>
            <a:off x="1302370" y="3427862"/>
            <a:ext cx="6686550" cy="1191"/>
          </a:xfrm>
          <a:prstGeom prst="straightConnector1">
            <a:avLst/>
          </a:prstGeom>
          <a:solidFill>
            <a:schemeClr val="accent1"/>
          </a:solidFill>
          <a:ln w="127000" cap="sq" cmpd="sng" algn="ctr">
            <a:solidFill>
              <a:srgbClr val="29ABE5"/>
            </a:solidFill>
            <a:prstDash val="solid"/>
            <a:round/>
            <a:headEnd type="none" w="med" len="med"/>
            <a:tailEnd type="triangle"/>
          </a:ln>
          <a:effectLst/>
        </p:spPr>
      </p:cxnSp>
      <p:sp>
        <p:nvSpPr>
          <p:cNvPr id="18" name="TextBox 17">
            <a:extLst>
              <a:ext uri="{FF2B5EF4-FFF2-40B4-BE49-F238E27FC236}">
                <a16:creationId xmlns="" xmlns:a16="http://schemas.microsoft.com/office/drawing/2014/main" id="{88C6343E-E905-C945-B9F4-79FB0A5CE4BF}"/>
              </a:ext>
            </a:extLst>
          </p:cNvPr>
          <p:cNvSpPr txBox="1"/>
          <p:nvPr/>
        </p:nvSpPr>
        <p:spPr>
          <a:xfrm>
            <a:off x="681159" y="3907042"/>
            <a:ext cx="1792792" cy="346243"/>
          </a:xfrm>
          <a:prstGeom prst="rect">
            <a:avLst/>
          </a:prstGeom>
          <a:solidFill>
            <a:schemeClr val="bg1"/>
          </a:solidFill>
          <a:ln w="19050">
            <a:solidFill>
              <a:schemeClr val="bg1"/>
            </a:solidFill>
          </a:ln>
        </p:spPr>
        <p:txBody>
          <a:bodyPr wrap="none" lIns="68577" tIns="34287" rIns="68577" bIns="34287" rtlCol="0">
            <a:spAutoFit/>
          </a:bodyPr>
          <a:lstStyle/>
          <a:p>
            <a:pPr eaLnBrk="1" fontAlgn="auto" hangingPunct="1">
              <a:spcBef>
                <a:spcPts val="0"/>
              </a:spcBef>
              <a:spcAft>
                <a:spcPts val="0"/>
              </a:spcAft>
            </a:pPr>
            <a:r>
              <a:rPr lang="en-US" b="1" dirty="0">
                <a:solidFill>
                  <a:srgbClr val="29ABE5"/>
                </a:solidFill>
                <a:latin typeface="Arial" panose="020B0604020202020204" pitchFamily="34" charset="0"/>
                <a:cs typeface="Arial" panose="020B0604020202020204" pitchFamily="34" charset="0"/>
              </a:rPr>
              <a:t>Bell: telephone</a:t>
            </a:r>
          </a:p>
        </p:txBody>
      </p:sp>
      <p:sp>
        <p:nvSpPr>
          <p:cNvPr id="19" name="TextBox 18">
            <a:extLst>
              <a:ext uri="{FF2B5EF4-FFF2-40B4-BE49-F238E27FC236}">
                <a16:creationId xmlns="" xmlns:a16="http://schemas.microsoft.com/office/drawing/2014/main" id="{CFB6F533-633D-694B-A701-02D2838202D5}"/>
              </a:ext>
            </a:extLst>
          </p:cNvPr>
          <p:cNvSpPr txBox="1"/>
          <p:nvPr/>
        </p:nvSpPr>
        <p:spPr>
          <a:xfrm>
            <a:off x="1268291" y="3524537"/>
            <a:ext cx="478330" cy="253910"/>
          </a:xfrm>
          <a:prstGeom prst="rect">
            <a:avLst/>
          </a:prstGeom>
          <a:noFill/>
        </p:spPr>
        <p:txBody>
          <a:bodyPr wrap="none" lIns="68577" tIns="34287" rIns="68577" bIns="34287" rtlCol="0">
            <a:spAutoFit/>
          </a:bodyPr>
          <a:lstStyle/>
          <a:p>
            <a:pPr eaLnBrk="1" fontAlgn="auto" hangingPunct="1">
              <a:spcBef>
                <a:spcPts val="0"/>
              </a:spcBef>
              <a:spcAft>
                <a:spcPts val="0"/>
              </a:spcAft>
            </a:pPr>
            <a:r>
              <a:rPr lang="en-US" sz="1200" b="1" dirty="0">
                <a:solidFill>
                  <a:srgbClr val="29ABE5"/>
                </a:solidFill>
                <a:latin typeface="Arial" panose="020B0604020202020204" pitchFamily="34" charset="0"/>
                <a:cs typeface="Arial" panose="020B0604020202020204" pitchFamily="34" charset="0"/>
              </a:rPr>
              <a:t>1876</a:t>
            </a:r>
          </a:p>
        </p:txBody>
      </p:sp>
      <p:sp>
        <p:nvSpPr>
          <p:cNvPr id="20" name="TextBox 19">
            <a:extLst>
              <a:ext uri="{FF2B5EF4-FFF2-40B4-BE49-F238E27FC236}">
                <a16:creationId xmlns="" xmlns:a16="http://schemas.microsoft.com/office/drawing/2014/main" id="{A294733B-8C20-0C46-9828-FE03C3E3FBF9}"/>
              </a:ext>
            </a:extLst>
          </p:cNvPr>
          <p:cNvSpPr txBox="1"/>
          <p:nvPr/>
        </p:nvSpPr>
        <p:spPr>
          <a:xfrm>
            <a:off x="658107" y="2637391"/>
            <a:ext cx="2536650" cy="346243"/>
          </a:xfrm>
          <a:prstGeom prst="rect">
            <a:avLst/>
          </a:prstGeom>
          <a:solidFill>
            <a:schemeClr val="bg1"/>
          </a:solidFill>
          <a:ln w="19050">
            <a:solidFill>
              <a:schemeClr val="bg1"/>
            </a:solidFill>
          </a:ln>
        </p:spPr>
        <p:txBody>
          <a:bodyPr wrap="none" lIns="68577" tIns="34287" rIns="68577" bIns="34287" rtlCol="0">
            <a:spAutoFit/>
          </a:bodyPr>
          <a:lstStyle/>
          <a:p>
            <a:pPr eaLnBrk="1" fontAlgn="auto" hangingPunct="1">
              <a:spcBef>
                <a:spcPts val="0"/>
              </a:spcBef>
              <a:spcAft>
                <a:spcPts val="0"/>
              </a:spcAft>
            </a:pPr>
            <a:r>
              <a:rPr lang="en-US" b="1" dirty="0">
                <a:solidFill>
                  <a:srgbClr val="29ABE5"/>
                </a:solidFill>
                <a:latin typeface="Arial" panose="020B0604020202020204" pitchFamily="34" charset="0"/>
                <a:cs typeface="Arial" panose="020B0604020202020204" pitchFamily="34" charset="0"/>
              </a:rPr>
              <a:t>Tesla: multi-phase AC</a:t>
            </a:r>
          </a:p>
        </p:txBody>
      </p:sp>
      <p:sp>
        <p:nvSpPr>
          <p:cNvPr id="21" name="TextBox 20">
            <a:extLst>
              <a:ext uri="{FF2B5EF4-FFF2-40B4-BE49-F238E27FC236}">
                <a16:creationId xmlns="" xmlns:a16="http://schemas.microsoft.com/office/drawing/2014/main" id="{AF573042-ED6A-7A4E-BBF3-B6C32D798FC0}"/>
              </a:ext>
            </a:extLst>
          </p:cNvPr>
          <p:cNvSpPr txBox="1"/>
          <p:nvPr/>
        </p:nvSpPr>
        <p:spPr>
          <a:xfrm>
            <a:off x="1268291" y="3122288"/>
            <a:ext cx="478330" cy="253910"/>
          </a:xfrm>
          <a:prstGeom prst="rect">
            <a:avLst/>
          </a:prstGeom>
          <a:noFill/>
        </p:spPr>
        <p:txBody>
          <a:bodyPr wrap="none" lIns="68577" tIns="34287" rIns="68577" bIns="34287" rtlCol="0">
            <a:spAutoFit/>
          </a:bodyPr>
          <a:lstStyle/>
          <a:p>
            <a:pPr eaLnBrk="1" fontAlgn="auto" hangingPunct="1">
              <a:spcBef>
                <a:spcPts val="0"/>
              </a:spcBef>
              <a:spcAft>
                <a:spcPts val="0"/>
              </a:spcAft>
            </a:pPr>
            <a:r>
              <a:rPr lang="en-US" sz="1200" b="1" dirty="0">
                <a:solidFill>
                  <a:srgbClr val="29ABE5"/>
                </a:solidFill>
                <a:latin typeface="Arial" panose="020B0604020202020204" pitchFamily="34" charset="0"/>
                <a:cs typeface="Arial" panose="020B0604020202020204" pitchFamily="34" charset="0"/>
              </a:rPr>
              <a:t>1888</a:t>
            </a:r>
          </a:p>
        </p:txBody>
      </p:sp>
      <p:sp>
        <p:nvSpPr>
          <p:cNvPr id="22" name="TextBox 21">
            <a:extLst>
              <a:ext uri="{FF2B5EF4-FFF2-40B4-BE49-F238E27FC236}">
                <a16:creationId xmlns="" xmlns:a16="http://schemas.microsoft.com/office/drawing/2014/main" id="{12288C4D-F5F2-AE48-8860-F089576468E6}"/>
              </a:ext>
            </a:extLst>
          </p:cNvPr>
          <p:cNvSpPr txBox="1"/>
          <p:nvPr/>
        </p:nvSpPr>
        <p:spPr>
          <a:xfrm>
            <a:off x="1940900" y="3078265"/>
            <a:ext cx="3780516" cy="900240"/>
          </a:xfrm>
          <a:prstGeom prst="rect">
            <a:avLst/>
          </a:prstGeom>
          <a:solidFill>
            <a:schemeClr val="bg1"/>
          </a:solidFill>
          <a:ln w="15875">
            <a:solidFill>
              <a:srgbClr val="29ABE5"/>
            </a:solidFill>
          </a:ln>
        </p:spPr>
        <p:txBody>
          <a:bodyPr wrap="none" lIns="68577" tIns="34287" rIns="68577" bIns="34287" rtlCol="0">
            <a:spAutoFit/>
          </a:bodyPr>
          <a:lstStyle/>
          <a:p>
            <a:pPr eaLnBrk="1" fontAlgn="auto" hangingPunct="1">
              <a:spcBef>
                <a:spcPts val="0"/>
              </a:spcBef>
              <a:spcAft>
                <a:spcPts val="0"/>
              </a:spcAft>
            </a:pPr>
            <a:r>
              <a:rPr lang="en-US" dirty="0">
                <a:solidFill>
                  <a:srgbClr val="000000"/>
                </a:solidFill>
                <a:latin typeface="Arial" panose="020B0604020202020204" pitchFamily="34" charset="0"/>
                <a:cs typeface="Arial" panose="020B0604020202020204" pitchFamily="34" charset="0"/>
              </a:rPr>
              <a:t>both started as natural monopolies</a:t>
            </a:r>
          </a:p>
          <a:p>
            <a:pPr eaLnBrk="1" fontAlgn="auto" hangingPunct="1">
              <a:spcBef>
                <a:spcPts val="0"/>
              </a:spcBef>
              <a:spcAft>
                <a:spcPts val="0"/>
              </a:spcAft>
            </a:pPr>
            <a:r>
              <a:rPr lang="en-US" dirty="0">
                <a:solidFill>
                  <a:srgbClr val="000000"/>
                </a:solidFill>
                <a:latin typeface="Arial" panose="020B0604020202020204" pitchFamily="34" charset="0"/>
                <a:cs typeface="Arial" panose="020B0604020202020204" pitchFamily="34" charset="0"/>
              </a:rPr>
              <a:t>both provided a single commodity</a:t>
            </a:r>
          </a:p>
          <a:p>
            <a:pPr eaLnBrk="1" fontAlgn="auto" hangingPunct="1">
              <a:spcBef>
                <a:spcPts val="0"/>
              </a:spcBef>
              <a:spcAft>
                <a:spcPts val="0"/>
              </a:spcAft>
            </a:pPr>
            <a:r>
              <a:rPr lang="en-US" dirty="0">
                <a:solidFill>
                  <a:srgbClr val="000000"/>
                </a:solidFill>
                <a:latin typeface="Arial" panose="020B0604020202020204" pitchFamily="34" charset="0"/>
                <a:cs typeface="Arial" panose="020B0604020202020204" pitchFamily="34" charset="0"/>
              </a:rPr>
              <a:t>both grew rapidly through two WWs</a:t>
            </a:r>
          </a:p>
        </p:txBody>
      </p:sp>
      <p:sp>
        <p:nvSpPr>
          <p:cNvPr id="24" name="TextBox 23">
            <a:extLst>
              <a:ext uri="{FF2B5EF4-FFF2-40B4-BE49-F238E27FC236}">
                <a16:creationId xmlns="" xmlns:a16="http://schemas.microsoft.com/office/drawing/2014/main" id="{CBA1AEB0-1D18-C54C-892F-BBECDE273DDF}"/>
              </a:ext>
            </a:extLst>
          </p:cNvPr>
          <p:cNvSpPr txBox="1"/>
          <p:nvPr/>
        </p:nvSpPr>
        <p:spPr>
          <a:xfrm>
            <a:off x="5901108" y="3045313"/>
            <a:ext cx="784504" cy="253910"/>
          </a:xfrm>
          <a:prstGeom prst="rect">
            <a:avLst/>
          </a:prstGeom>
          <a:noFill/>
        </p:spPr>
        <p:txBody>
          <a:bodyPr wrap="none" lIns="68577" tIns="34287" rIns="68577" bIns="34287" rtlCol="0">
            <a:spAutoFit/>
          </a:bodyPr>
          <a:lstStyle/>
          <a:p>
            <a:pPr eaLnBrk="1" fontAlgn="auto" hangingPunct="1">
              <a:spcBef>
                <a:spcPts val="0"/>
              </a:spcBef>
              <a:spcAft>
                <a:spcPts val="0"/>
              </a:spcAft>
            </a:pPr>
            <a:r>
              <a:rPr lang="en-US" sz="1200" b="1" dirty="0">
                <a:solidFill>
                  <a:srgbClr val="29ABE5"/>
                </a:solidFill>
                <a:latin typeface="Arial" panose="020B0604020202020204" pitchFamily="34" charset="0"/>
                <a:cs typeface="Arial" panose="020B0604020202020204" pitchFamily="34" charset="0"/>
              </a:rPr>
              <a:t>1980-90s</a:t>
            </a:r>
          </a:p>
        </p:txBody>
      </p:sp>
      <p:sp>
        <p:nvSpPr>
          <p:cNvPr id="25" name="TextBox 24">
            <a:extLst>
              <a:ext uri="{FF2B5EF4-FFF2-40B4-BE49-F238E27FC236}">
                <a16:creationId xmlns="" xmlns:a16="http://schemas.microsoft.com/office/drawing/2014/main" id="{FA9CD9D8-118F-E443-9C49-9FC1C2FF4B2F}"/>
              </a:ext>
            </a:extLst>
          </p:cNvPr>
          <p:cNvSpPr txBox="1"/>
          <p:nvPr/>
        </p:nvSpPr>
        <p:spPr>
          <a:xfrm>
            <a:off x="5360273" y="2510094"/>
            <a:ext cx="1079457" cy="438576"/>
          </a:xfrm>
          <a:prstGeom prst="rect">
            <a:avLst/>
          </a:prstGeom>
          <a:solidFill>
            <a:schemeClr val="bg1"/>
          </a:solidFill>
          <a:ln>
            <a:solidFill>
              <a:srgbClr val="29ABE5"/>
            </a:solidFill>
          </a:ln>
        </p:spPr>
        <p:txBody>
          <a:bodyPr wrap="none" lIns="68577" tIns="34287" rIns="68577" bIns="34287" rtlCol="0">
            <a:spAutoFit/>
          </a:bodyPr>
          <a:lstStyle/>
          <a:p>
            <a:pPr algn="ctr" eaLnBrk="1" fontAlgn="auto" hangingPunct="1">
              <a:spcBef>
                <a:spcPts val="0"/>
              </a:spcBef>
              <a:spcAft>
                <a:spcPts val="0"/>
              </a:spcAft>
            </a:pPr>
            <a:r>
              <a:rPr lang="en-US" sz="1200" b="1" dirty="0">
                <a:solidFill>
                  <a:prstClr val="black"/>
                </a:solidFill>
                <a:latin typeface="Arial" panose="020B0604020202020204" pitchFamily="34" charset="0"/>
                <a:cs typeface="Arial" panose="020B0604020202020204" pitchFamily="34" charset="0"/>
              </a:rPr>
              <a:t>Deregulation</a:t>
            </a:r>
          </a:p>
          <a:p>
            <a:pPr algn="ctr" eaLnBrk="1" fontAlgn="auto" hangingPunct="1">
              <a:spcBef>
                <a:spcPts val="0"/>
              </a:spcBef>
              <a:spcAft>
                <a:spcPts val="0"/>
              </a:spcAft>
            </a:pPr>
            <a:r>
              <a:rPr lang="en-US" sz="1200" b="1" dirty="0">
                <a:solidFill>
                  <a:prstClr val="black"/>
                </a:solidFill>
                <a:latin typeface="Arial" panose="020B0604020202020204" pitchFamily="34" charset="0"/>
                <a:cs typeface="Arial" panose="020B0604020202020204" pitchFamily="34" charset="0"/>
              </a:rPr>
              <a:t>started</a:t>
            </a:r>
          </a:p>
        </p:txBody>
      </p:sp>
      <p:cxnSp>
        <p:nvCxnSpPr>
          <p:cNvPr id="28" name="Straight Arrow Connector 27">
            <a:extLst>
              <a:ext uri="{FF2B5EF4-FFF2-40B4-BE49-F238E27FC236}">
                <a16:creationId xmlns="" xmlns:a16="http://schemas.microsoft.com/office/drawing/2014/main" id="{1BA5809F-5F77-F642-852C-668F776E3389}"/>
              </a:ext>
            </a:extLst>
          </p:cNvPr>
          <p:cNvCxnSpPr>
            <a:cxnSpLocks/>
          </p:cNvCxnSpPr>
          <p:nvPr/>
        </p:nvCxnSpPr>
        <p:spPr bwMode="auto">
          <a:xfrm flipV="1">
            <a:off x="6485488" y="2712647"/>
            <a:ext cx="1185800" cy="23330"/>
          </a:xfrm>
          <a:prstGeom prst="straightConnector1">
            <a:avLst/>
          </a:prstGeom>
          <a:solidFill>
            <a:schemeClr val="accent1"/>
          </a:solidFill>
          <a:ln w="34925" cap="flat" cmpd="sng" algn="ctr">
            <a:solidFill>
              <a:srgbClr val="00B050"/>
            </a:solidFill>
            <a:prstDash val="solid"/>
            <a:round/>
            <a:headEnd type="none" w="med" len="med"/>
            <a:tailEnd type="arrow"/>
          </a:ln>
          <a:effectLst/>
        </p:spPr>
      </p:cxnSp>
      <p:sp>
        <p:nvSpPr>
          <p:cNvPr id="29" name="TextBox 28">
            <a:extLst>
              <a:ext uri="{FF2B5EF4-FFF2-40B4-BE49-F238E27FC236}">
                <a16:creationId xmlns="" xmlns:a16="http://schemas.microsoft.com/office/drawing/2014/main" id="{088E4C8F-D036-0142-9A38-8EA011465F5B}"/>
              </a:ext>
            </a:extLst>
          </p:cNvPr>
          <p:cNvSpPr txBox="1"/>
          <p:nvPr/>
        </p:nvSpPr>
        <p:spPr>
          <a:xfrm>
            <a:off x="7748221" y="2585717"/>
            <a:ext cx="369332" cy="461665"/>
          </a:xfrm>
          <a:prstGeom prst="rect">
            <a:avLst/>
          </a:prstGeom>
          <a:solidFill>
            <a:srgbClr val="01B650"/>
          </a:solidFill>
          <a:ln w="15875">
            <a:solidFill>
              <a:srgbClr val="00B050"/>
            </a:solidFill>
          </a:ln>
        </p:spPr>
        <p:txBody>
          <a:bodyPr wrap="square" rtlCol="0">
            <a:spAutoFit/>
          </a:bodyPr>
          <a:lstStyle/>
          <a:p>
            <a:pPr eaLnBrk="1" fontAlgn="auto" hangingPunct="1">
              <a:spcBef>
                <a:spcPts val="0"/>
              </a:spcBef>
              <a:spcAft>
                <a:spcPts val="0"/>
              </a:spcAft>
            </a:pPr>
            <a:r>
              <a:rPr lang="en-US" sz="1200" b="1" dirty="0" err="1">
                <a:solidFill>
                  <a:prstClr val="white"/>
                </a:solidFill>
                <a:latin typeface="Arial" panose="020B0604020202020204" pitchFamily="34" charset="0"/>
                <a:cs typeface="Arial" panose="020B0604020202020204" pitchFamily="34" charset="0"/>
              </a:rPr>
              <a:t>IoT</a:t>
            </a:r>
            <a:endParaRPr lang="en-US" sz="1200" b="1" dirty="0">
              <a:solidFill>
                <a:prstClr val="white"/>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 xmlns:a16="http://schemas.microsoft.com/office/drawing/2014/main" id="{21892461-DC4B-EF44-AC0D-8F207D237981}"/>
              </a:ext>
            </a:extLst>
          </p:cNvPr>
          <p:cNvSpPr txBox="1"/>
          <p:nvPr/>
        </p:nvSpPr>
        <p:spPr>
          <a:xfrm>
            <a:off x="4480414" y="4527926"/>
            <a:ext cx="1468969" cy="276999"/>
          </a:xfrm>
          <a:prstGeom prst="rect">
            <a:avLst/>
          </a:prstGeom>
          <a:solidFill>
            <a:schemeClr val="bg1"/>
          </a:solidFill>
          <a:ln w="25400">
            <a:solidFill>
              <a:srgbClr val="29ABE5"/>
            </a:solidFill>
          </a:ln>
        </p:spPr>
        <p:txBody>
          <a:bodyPr wrap="square" rtlCol="0">
            <a:spAutoFit/>
          </a:bodyPr>
          <a:lstStyle/>
          <a:p>
            <a:pPr eaLnBrk="1" fontAlgn="auto" hangingPunct="1">
              <a:spcBef>
                <a:spcPts val="0"/>
              </a:spcBef>
              <a:spcAft>
                <a:spcPts val="0"/>
              </a:spcAft>
            </a:pPr>
            <a:r>
              <a:rPr lang="en-US" sz="1200" b="1" dirty="0">
                <a:solidFill>
                  <a:srgbClr val="29ABE5"/>
                </a:solidFill>
                <a:latin typeface="Arial" panose="020B0604020202020204" pitchFamily="34" charset="0"/>
                <a:cs typeface="Arial" panose="020B0604020202020204" pitchFamily="34" charset="0"/>
              </a:rPr>
              <a:t>1969: </a:t>
            </a:r>
            <a:r>
              <a:rPr lang="en-US" sz="1200" b="1" dirty="0" err="1">
                <a:solidFill>
                  <a:srgbClr val="29ABE5"/>
                </a:solidFill>
                <a:latin typeface="Arial" panose="020B0604020202020204" pitchFamily="34" charset="0"/>
                <a:cs typeface="Arial" panose="020B0604020202020204" pitchFamily="34" charset="0"/>
              </a:rPr>
              <a:t>DARPAnet</a:t>
            </a:r>
            <a:endParaRPr lang="en-US" sz="1200" b="1" dirty="0">
              <a:solidFill>
                <a:srgbClr val="29ABE5"/>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 xmlns:a16="http://schemas.microsoft.com/office/drawing/2014/main" id="{736021BE-2581-9D49-85F6-B8C20624D84A}"/>
              </a:ext>
            </a:extLst>
          </p:cNvPr>
          <p:cNvSpPr txBox="1"/>
          <p:nvPr/>
        </p:nvSpPr>
        <p:spPr>
          <a:xfrm>
            <a:off x="7569912" y="4307846"/>
            <a:ext cx="1132041" cy="461665"/>
          </a:xfrm>
          <a:prstGeom prst="rect">
            <a:avLst/>
          </a:prstGeom>
          <a:solidFill>
            <a:srgbClr val="01B650"/>
          </a:solidFill>
        </p:spPr>
        <p:txBody>
          <a:bodyPr wrap="none" rtlCol="0">
            <a:spAutoFit/>
          </a:bodyPr>
          <a:lstStyle>
            <a:defPPr>
              <a:defRPr lang="en-US"/>
            </a:defPPr>
            <a:lvl1pPr>
              <a:defRPr sz="1600" b="1">
                <a:solidFill>
                  <a:srgbClr val="00B050"/>
                </a:solidFill>
              </a:defRPr>
            </a:lvl1pPr>
          </a:lstStyle>
          <a:p>
            <a:pPr algn="ctr" eaLnBrk="1" fontAlgn="auto" hangingPunct="1">
              <a:spcBef>
                <a:spcPts val="0"/>
              </a:spcBef>
              <a:spcAft>
                <a:spcPts val="0"/>
              </a:spcAft>
            </a:pPr>
            <a:r>
              <a:rPr lang="en-US" sz="1200" dirty="0">
                <a:solidFill>
                  <a:prstClr val="white"/>
                </a:solidFill>
                <a:latin typeface="Arial" panose="020B0604020202020204" pitchFamily="34" charset="0"/>
                <a:cs typeface="Arial" panose="020B0604020202020204" pitchFamily="34" charset="0"/>
              </a:rPr>
              <a:t>convergence</a:t>
            </a:r>
          </a:p>
          <a:p>
            <a:pPr algn="ctr" eaLnBrk="1" fontAlgn="auto" hangingPunct="1">
              <a:spcBef>
                <a:spcPts val="0"/>
              </a:spcBef>
              <a:spcAft>
                <a:spcPts val="0"/>
              </a:spcAft>
            </a:pPr>
            <a:r>
              <a:rPr lang="en-US" sz="1200" dirty="0">
                <a:solidFill>
                  <a:prstClr val="white"/>
                </a:solidFill>
                <a:latin typeface="Arial" panose="020B0604020202020204" pitchFamily="34" charset="0"/>
                <a:cs typeface="Arial" panose="020B0604020202020204" pitchFamily="34" charset="0"/>
              </a:rPr>
              <a:t>to Internet</a:t>
            </a:r>
          </a:p>
        </p:txBody>
      </p:sp>
      <p:cxnSp>
        <p:nvCxnSpPr>
          <p:cNvPr id="35" name="Straight Arrow Connector 34">
            <a:extLst>
              <a:ext uri="{FF2B5EF4-FFF2-40B4-BE49-F238E27FC236}">
                <a16:creationId xmlns="" xmlns:a16="http://schemas.microsoft.com/office/drawing/2014/main" id="{5978AD44-331D-DB45-BFB2-4D66B85A6AC4}"/>
              </a:ext>
            </a:extLst>
          </p:cNvPr>
          <p:cNvCxnSpPr>
            <a:cxnSpLocks/>
          </p:cNvCxnSpPr>
          <p:nvPr/>
        </p:nvCxnSpPr>
        <p:spPr bwMode="auto">
          <a:xfrm>
            <a:off x="6501911" y="4088423"/>
            <a:ext cx="1022106" cy="336306"/>
          </a:xfrm>
          <a:prstGeom prst="straightConnector1">
            <a:avLst/>
          </a:prstGeom>
          <a:solidFill>
            <a:schemeClr val="accent1"/>
          </a:solidFill>
          <a:ln w="34925" cap="flat" cmpd="sng" algn="ctr">
            <a:solidFill>
              <a:srgbClr val="00B050"/>
            </a:solidFill>
            <a:prstDash val="solid"/>
            <a:round/>
            <a:headEnd type="none" w="med" len="med"/>
            <a:tailEnd type="arrow"/>
          </a:ln>
          <a:effectLst/>
        </p:spPr>
      </p:cxnSp>
      <p:cxnSp>
        <p:nvCxnSpPr>
          <p:cNvPr id="36" name="Straight Arrow Connector 35">
            <a:extLst>
              <a:ext uri="{FF2B5EF4-FFF2-40B4-BE49-F238E27FC236}">
                <a16:creationId xmlns="" xmlns:a16="http://schemas.microsoft.com/office/drawing/2014/main" id="{4BE79E33-BEA6-B44B-8FBC-5A8CA4E9FD47}"/>
              </a:ext>
            </a:extLst>
          </p:cNvPr>
          <p:cNvCxnSpPr>
            <a:cxnSpLocks/>
          </p:cNvCxnSpPr>
          <p:nvPr/>
        </p:nvCxnSpPr>
        <p:spPr bwMode="auto">
          <a:xfrm flipV="1">
            <a:off x="6011498" y="4660818"/>
            <a:ext cx="1499331" cy="1"/>
          </a:xfrm>
          <a:prstGeom prst="straightConnector1">
            <a:avLst/>
          </a:prstGeom>
          <a:solidFill>
            <a:schemeClr val="accent1"/>
          </a:solidFill>
          <a:ln w="34925" cap="flat" cmpd="sng" algn="ctr">
            <a:solidFill>
              <a:srgbClr val="00B050"/>
            </a:solidFill>
            <a:prstDash val="solid"/>
            <a:round/>
            <a:headEnd type="none" w="med" len="med"/>
            <a:tailEnd type="arrow"/>
          </a:ln>
          <a:effectLst/>
        </p:spPr>
      </p:cxnSp>
      <p:pic>
        <p:nvPicPr>
          <p:cNvPr id="37" name="Picture 36">
            <a:extLst>
              <a:ext uri="{FF2B5EF4-FFF2-40B4-BE49-F238E27FC236}">
                <a16:creationId xmlns="" xmlns:a16="http://schemas.microsoft.com/office/drawing/2014/main" id="{6F272521-1874-E043-AA3E-D210E9845CA0}"/>
              </a:ext>
            </a:extLst>
          </p:cNvPr>
          <p:cNvPicPr>
            <a:picLocks noChangeAspect="1"/>
          </p:cNvPicPr>
          <p:nvPr/>
        </p:nvPicPr>
        <p:blipFill rotWithShape="1">
          <a:blip r:embed="rId3"/>
          <a:srcRect t="7476"/>
          <a:stretch/>
        </p:blipFill>
        <p:spPr>
          <a:xfrm>
            <a:off x="859449" y="4180743"/>
            <a:ext cx="1045426" cy="1269070"/>
          </a:xfrm>
          <a:prstGeom prst="rect">
            <a:avLst/>
          </a:prstGeom>
        </p:spPr>
      </p:pic>
      <p:pic>
        <p:nvPicPr>
          <p:cNvPr id="38" name="Picture 37">
            <a:extLst>
              <a:ext uri="{FF2B5EF4-FFF2-40B4-BE49-F238E27FC236}">
                <a16:creationId xmlns="" xmlns:a16="http://schemas.microsoft.com/office/drawing/2014/main" id="{CE5B56D3-25DC-EC43-9FD2-44B17CE87C1E}"/>
              </a:ext>
            </a:extLst>
          </p:cNvPr>
          <p:cNvPicPr>
            <a:picLocks noChangeAspect="1"/>
          </p:cNvPicPr>
          <p:nvPr/>
        </p:nvPicPr>
        <p:blipFill>
          <a:blip r:embed="rId4"/>
          <a:stretch>
            <a:fillRect/>
          </a:stretch>
        </p:blipFill>
        <p:spPr>
          <a:xfrm rot="5400000">
            <a:off x="1100645" y="1552469"/>
            <a:ext cx="893163" cy="1397537"/>
          </a:xfrm>
          <a:prstGeom prst="rect">
            <a:avLst/>
          </a:prstGeom>
        </p:spPr>
      </p:pic>
      <p:sp>
        <p:nvSpPr>
          <p:cNvPr id="41" name="TextBox 40">
            <a:extLst>
              <a:ext uri="{FF2B5EF4-FFF2-40B4-BE49-F238E27FC236}">
                <a16:creationId xmlns="" xmlns:a16="http://schemas.microsoft.com/office/drawing/2014/main" id="{2F0829FC-61EF-B141-921B-500DFE461A39}"/>
              </a:ext>
            </a:extLst>
          </p:cNvPr>
          <p:cNvSpPr txBox="1"/>
          <p:nvPr/>
        </p:nvSpPr>
        <p:spPr>
          <a:xfrm>
            <a:off x="5373461" y="3835644"/>
            <a:ext cx="1079457" cy="438576"/>
          </a:xfrm>
          <a:prstGeom prst="rect">
            <a:avLst/>
          </a:prstGeom>
          <a:solidFill>
            <a:schemeClr val="bg1"/>
          </a:solidFill>
          <a:ln>
            <a:solidFill>
              <a:srgbClr val="29ABE5"/>
            </a:solidFill>
          </a:ln>
        </p:spPr>
        <p:txBody>
          <a:bodyPr wrap="none" lIns="68577" tIns="34287" rIns="68577" bIns="34287" rtlCol="0">
            <a:spAutoFit/>
          </a:bodyPr>
          <a:lstStyle/>
          <a:p>
            <a:pPr algn="ctr" eaLnBrk="1" fontAlgn="auto" hangingPunct="1">
              <a:spcBef>
                <a:spcPts val="0"/>
              </a:spcBef>
              <a:spcAft>
                <a:spcPts val="0"/>
              </a:spcAft>
            </a:pPr>
            <a:r>
              <a:rPr lang="en-US" sz="1200" b="1" dirty="0">
                <a:solidFill>
                  <a:prstClr val="black"/>
                </a:solidFill>
                <a:latin typeface="Arial" panose="020B0604020202020204" pitchFamily="34" charset="0"/>
                <a:cs typeface="Arial" panose="020B0604020202020204" pitchFamily="34" charset="0"/>
              </a:rPr>
              <a:t>Deregulation</a:t>
            </a:r>
          </a:p>
          <a:p>
            <a:pPr algn="ctr" eaLnBrk="1" fontAlgn="auto" hangingPunct="1">
              <a:spcBef>
                <a:spcPts val="0"/>
              </a:spcBef>
              <a:spcAft>
                <a:spcPts val="0"/>
              </a:spcAft>
            </a:pPr>
            <a:r>
              <a:rPr lang="en-US" sz="1200" b="1" dirty="0">
                <a:solidFill>
                  <a:prstClr val="black"/>
                </a:solidFill>
                <a:latin typeface="Arial" panose="020B0604020202020204" pitchFamily="34" charset="0"/>
                <a:cs typeface="Arial" panose="020B0604020202020204" pitchFamily="34" charset="0"/>
              </a:rPr>
              <a:t>started</a:t>
            </a:r>
          </a:p>
        </p:txBody>
      </p:sp>
      <p:sp>
        <p:nvSpPr>
          <p:cNvPr id="42" name="TextBox 41">
            <a:extLst>
              <a:ext uri="{FF2B5EF4-FFF2-40B4-BE49-F238E27FC236}">
                <a16:creationId xmlns="" xmlns:a16="http://schemas.microsoft.com/office/drawing/2014/main" id="{5E9180CC-2BB4-8744-B90D-D155576CEB59}"/>
              </a:ext>
            </a:extLst>
          </p:cNvPr>
          <p:cNvSpPr txBox="1"/>
          <p:nvPr/>
        </p:nvSpPr>
        <p:spPr>
          <a:xfrm>
            <a:off x="5907702" y="3525715"/>
            <a:ext cx="784504" cy="253910"/>
          </a:xfrm>
          <a:prstGeom prst="rect">
            <a:avLst/>
          </a:prstGeom>
          <a:noFill/>
        </p:spPr>
        <p:txBody>
          <a:bodyPr wrap="none" lIns="68577" tIns="34287" rIns="68577" bIns="34287" rtlCol="0">
            <a:spAutoFit/>
          </a:bodyPr>
          <a:lstStyle/>
          <a:p>
            <a:pPr eaLnBrk="1" fontAlgn="auto" hangingPunct="1">
              <a:spcBef>
                <a:spcPts val="0"/>
              </a:spcBef>
              <a:spcAft>
                <a:spcPts val="0"/>
              </a:spcAft>
            </a:pPr>
            <a:r>
              <a:rPr lang="en-US" sz="1200" b="1" dirty="0">
                <a:solidFill>
                  <a:srgbClr val="29ABE5"/>
                </a:solidFill>
                <a:latin typeface="Arial" panose="020B0604020202020204" pitchFamily="34" charset="0"/>
                <a:cs typeface="Arial" panose="020B0604020202020204" pitchFamily="34" charset="0"/>
              </a:rPr>
              <a:t>1980-90s</a:t>
            </a:r>
          </a:p>
        </p:txBody>
      </p:sp>
      <p:pic>
        <p:nvPicPr>
          <p:cNvPr id="44" name="Picture 11" descr="resnick_White.eps">
            <a:extLst>
              <a:ext uri="{FF2B5EF4-FFF2-40B4-BE49-F238E27FC236}">
                <a16:creationId xmlns="" xmlns:a16="http://schemas.microsoft.com/office/drawing/2014/main" id="{E7F3D8DB-F269-634F-83E6-F77BC75416F8}"/>
              </a:ext>
            </a:extLst>
          </p:cNvPr>
          <p:cNvPicPr>
            <a:picLocks noChangeAspect="1"/>
          </p:cNvPicPr>
          <p:nvPr/>
        </p:nvPicPr>
        <p:blipFill>
          <a:blip r:embed="rId5">
            <a:alphaModFix/>
            <a:lum contrast="20000"/>
            <a:extLst>
              <a:ext uri="{28A0092B-C50C-407E-A947-70E740481C1C}">
                <a14:useLocalDpi xmlns:a14="http://schemas.microsoft.com/office/drawing/2010/main" val="0"/>
              </a:ext>
            </a:extLst>
          </a:blip>
          <a:srcRect/>
          <a:stretch>
            <a:fillRect/>
          </a:stretch>
        </p:blipFill>
        <p:spPr bwMode="auto">
          <a:xfrm>
            <a:off x="7543800" y="1051148"/>
            <a:ext cx="1386987" cy="5177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49453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838200" y="304800"/>
            <a:ext cx="8077200" cy="762000"/>
          </a:xfrm>
          <a:prstGeom prst="rect">
            <a:avLst/>
          </a:prstGeom>
          <a:noFill/>
          <a:ln w="9525">
            <a:noFill/>
            <a:miter lim="800000"/>
            <a:headEnd/>
            <a:tailEnd/>
          </a:ln>
          <a:effectLst/>
        </p:spPr>
        <p:txBody>
          <a:bodyPr vert="horz" wrap="square" lIns="91426" tIns="45712" rIns="91426" bIns="45712" numCol="1" anchor="t" anchorCtr="0" compatLnSpc="1">
            <a:prstTxWarp prst="textNoShape">
              <a:avLst/>
            </a:prstTxWarp>
          </a:bodyPr>
          <a:lstStyle>
            <a:lvl1pPr algn="l" rtl="0" fontAlgn="base">
              <a:spcBef>
                <a:spcPct val="0"/>
              </a:spcBef>
              <a:spcAft>
                <a:spcPct val="0"/>
              </a:spcAft>
              <a:defRPr sz="3800">
                <a:solidFill>
                  <a:srgbClr val="0000FF"/>
                </a:solidFill>
                <a:latin typeface="+mj-lt"/>
                <a:ea typeface="+mj-ea"/>
                <a:cs typeface="+mj-cs"/>
              </a:defRPr>
            </a:lvl1pPr>
            <a:lvl2pPr algn="l" rtl="0" fontAlgn="base">
              <a:spcBef>
                <a:spcPct val="0"/>
              </a:spcBef>
              <a:spcAft>
                <a:spcPct val="0"/>
              </a:spcAft>
              <a:defRPr sz="3800">
                <a:solidFill>
                  <a:srgbClr val="0000FF"/>
                </a:solidFill>
                <a:latin typeface="Verdana" pitchFamily="34" charset="0"/>
              </a:defRPr>
            </a:lvl2pPr>
            <a:lvl3pPr algn="l" rtl="0" fontAlgn="base">
              <a:spcBef>
                <a:spcPct val="0"/>
              </a:spcBef>
              <a:spcAft>
                <a:spcPct val="0"/>
              </a:spcAft>
              <a:defRPr sz="3800">
                <a:solidFill>
                  <a:srgbClr val="0000FF"/>
                </a:solidFill>
                <a:latin typeface="Verdana" pitchFamily="34" charset="0"/>
              </a:defRPr>
            </a:lvl3pPr>
            <a:lvl4pPr algn="l" rtl="0" fontAlgn="base">
              <a:spcBef>
                <a:spcPct val="0"/>
              </a:spcBef>
              <a:spcAft>
                <a:spcPct val="0"/>
              </a:spcAft>
              <a:defRPr sz="3800">
                <a:solidFill>
                  <a:srgbClr val="0000FF"/>
                </a:solidFill>
                <a:latin typeface="Verdana" pitchFamily="34" charset="0"/>
              </a:defRPr>
            </a:lvl4pPr>
            <a:lvl5pPr algn="l" rtl="0" fontAlgn="base">
              <a:spcBef>
                <a:spcPct val="0"/>
              </a:spcBef>
              <a:spcAft>
                <a:spcPct val="0"/>
              </a:spcAft>
              <a:defRPr sz="3800">
                <a:solidFill>
                  <a:srgbClr val="0000FF"/>
                </a:solidFill>
                <a:latin typeface="Verdana" pitchFamily="34" charset="0"/>
              </a:defRPr>
            </a:lvl5pPr>
            <a:lvl6pPr marL="457125" algn="l" rtl="0" fontAlgn="base">
              <a:spcBef>
                <a:spcPct val="0"/>
              </a:spcBef>
              <a:spcAft>
                <a:spcPct val="0"/>
              </a:spcAft>
              <a:defRPr sz="3800">
                <a:solidFill>
                  <a:srgbClr val="0000FF"/>
                </a:solidFill>
                <a:latin typeface="Verdana" pitchFamily="34" charset="0"/>
              </a:defRPr>
            </a:lvl6pPr>
            <a:lvl7pPr marL="914251" algn="l" rtl="0" fontAlgn="base">
              <a:spcBef>
                <a:spcPct val="0"/>
              </a:spcBef>
              <a:spcAft>
                <a:spcPct val="0"/>
              </a:spcAft>
              <a:defRPr sz="3800">
                <a:solidFill>
                  <a:srgbClr val="0000FF"/>
                </a:solidFill>
                <a:latin typeface="Verdana" pitchFamily="34" charset="0"/>
              </a:defRPr>
            </a:lvl7pPr>
            <a:lvl8pPr marL="1371376" algn="l" rtl="0" fontAlgn="base">
              <a:spcBef>
                <a:spcPct val="0"/>
              </a:spcBef>
              <a:spcAft>
                <a:spcPct val="0"/>
              </a:spcAft>
              <a:defRPr sz="3800">
                <a:solidFill>
                  <a:srgbClr val="0000FF"/>
                </a:solidFill>
                <a:latin typeface="Verdana" pitchFamily="34" charset="0"/>
              </a:defRPr>
            </a:lvl8pPr>
            <a:lvl9pPr marL="1828505" algn="l" rtl="0" fontAlgn="base">
              <a:spcBef>
                <a:spcPct val="0"/>
              </a:spcBef>
              <a:spcAft>
                <a:spcPct val="0"/>
              </a:spcAft>
              <a:defRPr sz="3800">
                <a:solidFill>
                  <a:srgbClr val="0000FF"/>
                </a:solidFill>
                <a:latin typeface="Verdana" pitchFamily="34" charset="0"/>
              </a:defRPr>
            </a:lvl9pPr>
          </a:lstStyle>
          <a:p>
            <a:r>
              <a:rPr lang="en-US" sz="2800" dirty="0" smtClean="0">
                <a:latin typeface="Verdana"/>
              </a:rPr>
              <a:t>Caltech ACN</a:t>
            </a:r>
          </a:p>
        </p:txBody>
      </p:sp>
      <p:pic>
        <p:nvPicPr>
          <p:cNvPr id="8" name="Picture 7"/>
          <p:cNvPicPr>
            <a:picLocks noChangeAspect="1"/>
          </p:cNvPicPr>
          <p:nvPr/>
        </p:nvPicPr>
        <p:blipFill>
          <a:blip r:embed="rId2"/>
          <a:stretch>
            <a:fillRect/>
          </a:stretch>
        </p:blipFill>
        <p:spPr>
          <a:xfrm>
            <a:off x="67800" y="228600"/>
            <a:ext cx="694200" cy="684690"/>
          </a:xfrm>
          <a:prstGeom prst="rect">
            <a:avLst/>
          </a:prstGeom>
        </p:spPr>
      </p:pic>
      <p:pic>
        <p:nvPicPr>
          <p:cNvPr id="9" name="Picture 8"/>
          <p:cNvPicPr>
            <a:picLocks noChangeAspect="1"/>
          </p:cNvPicPr>
          <p:nvPr/>
        </p:nvPicPr>
        <p:blipFill>
          <a:blip r:embed="rId3"/>
          <a:stretch>
            <a:fillRect/>
          </a:stretch>
        </p:blipFill>
        <p:spPr>
          <a:xfrm>
            <a:off x="2667000" y="4654575"/>
            <a:ext cx="3962400" cy="2127225"/>
          </a:xfrm>
          <a:prstGeom prst="rect">
            <a:avLst/>
          </a:prstGeom>
        </p:spPr>
      </p:pic>
      <p:sp>
        <p:nvSpPr>
          <p:cNvPr id="2" name="TextBox 1"/>
          <p:cNvSpPr txBox="1"/>
          <p:nvPr/>
        </p:nvSpPr>
        <p:spPr>
          <a:xfrm>
            <a:off x="533400" y="1067765"/>
            <a:ext cx="5750420" cy="369332"/>
          </a:xfrm>
          <a:prstGeom prst="rect">
            <a:avLst/>
          </a:prstGeom>
          <a:noFill/>
        </p:spPr>
        <p:txBody>
          <a:bodyPr wrap="none" rtlCol="0">
            <a:spAutoFit/>
          </a:bodyPr>
          <a:lstStyle/>
          <a:p>
            <a:r>
              <a:rPr lang="en-US" dirty="0" smtClean="0"/>
              <a:t>Spatial utilization snapshot (June 1 </a:t>
            </a:r>
            <a:r>
              <a:rPr lang="mr-IN" dirty="0" smtClean="0"/>
              <a:t>–</a:t>
            </a:r>
            <a:r>
              <a:rPr lang="en-US" dirty="0" smtClean="0"/>
              <a:t> August 31, 2018)</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639185240"/>
              </p:ext>
            </p:extLst>
          </p:nvPr>
        </p:nvGraphicFramePr>
        <p:xfrm>
          <a:off x="609600" y="1524000"/>
          <a:ext cx="8458200" cy="2834640"/>
        </p:xfrm>
        <a:graphic>
          <a:graphicData uri="http://schemas.openxmlformats.org/drawingml/2006/table">
            <a:tbl>
              <a:tblPr firstRow="1" bandRow="1">
                <a:tableStyleId>{5C22544A-7EE6-4342-B048-85BDC9FD1C3A}</a:tableStyleId>
              </a:tblPr>
              <a:tblGrid>
                <a:gridCol w="2819400"/>
                <a:gridCol w="1066800"/>
                <a:gridCol w="838200"/>
                <a:gridCol w="914400"/>
                <a:gridCol w="2819400"/>
              </a:tblGrid>
              <a:tr h="370840">
                <a:tc>
                  <a:txBody>
                    <a:bodyPr/>
                    <a:lstStyle/>
                    <a:p>
                      <a:pPr algn="ctr"/>
                      <a:endParaRPr lang="en-US" sz="1600" dirty="0"/>
                    </a:p>
                  </a:txBody>
                  <a:tcPr/>
                </a:tc>
                <a:tc>
                  <a:txBody>
                    <a:bodyPr/>
                    <a:lstStyle/>
                    <a:p>
                      <a:pPr algn="ctr"/>
                      <a:endParaRPr lang="en-US" sz="1600" dirty="0" smtClean="0"/>
                    </a:p>
                    <a:p>
                      <a:pPr algn="ctr"/>
                      <a:r>
                        <a:rPr lang="en-US" sz="1600" dirty="0" smtClean="0"/>
                        <a:t>total</a:t>
                      </a:r>
                      <a:endParaRPr lang="en-US" sz="1600" dirty="0"/>
                    </a:p>
                  </a:txBody>
                  <a:tcPr/>
                </a:tc>
                <a:tc>
                  <a:txBody>
                    <a:bodyPr/>
                    <a:lstStyle/>
                    <a:p>
                      <a:pPr algn="ctr"/>
                      <a:r>
                        <a:rPr lang="en-US" sz="1600" dirty="0" smtClean="0"/>
                        <a:t>per day</a:t>
                      </a:r>
                      <a:endParaRPr lang="en-US" sz="1600" dirty="0"/>
                    </a:p>
                  </a:txBody>
                  <a:tcPr/>
                </a:tc>
                <a:tc>
                  <a:txBody>
                    <a:bodyPr/>
                    <a:lstStyle/>
                    <a:p>
                      <a:pPr algn="ctr"/>
                      <a:r>
                        <a:rPr lang="en-US" sz="1600" dirty="0" smtClean="0"/>
                        <a:t>per space</a:t>
                      </a:r>
                      <a:endParaRPr lang="en-US" sz="1600" dirty="0"/>
                    </a:p>
                  </a:txBody>
                  <a:tcPr/>
                </a:tc>
                <a:tc>
                  <a:txBody>
                    <a:bodyPr/>
                    <a:lstStyle/>
                    <a:p>
                      <a:pPr algn="r"/>
                      <a:endParaRPr lang="en-US" dirty="0" smtClean="0"/>
                    </a:p>
                    <a:p>
                      <a:pPr algn="ctr"/>
                      <a:r>
                        <a:rPr lang="en-US" sz="1600" dirty="0" smtClean="0"/>
                        <a:t>remark</a:t>
                      </a:r>
                      <a:endParaRPr lang="en-US" sz="1600" dirty="0"/>
                    </a:p>
                  </a:txBody>
                  <a:tcPr/>
                </a:tc>
              </a:tr>
              <a:tr h="370840">
                <a:tc>
                  <a:txBody>
                    <a:bodyPr/>
                    <a:lstStyle/>
                    <a:p>
                      <a:r>
                        <a:rPr lang="en-US" sz="1600" dirty="0" smtClean="0"/>
                        <a:t>#parking spaces</a:t>
                      </a:r>
                      <a:endParaRPr lang="en-US" sz="1600" dirty="0"/>
                    </a:p>
                  </a:txBody>
                  <a:tcPr/>
                </a:tc>
                <a:tc>
                  <a:txBody>
                    <a:bodyPr/>
                    <a:lstStyle/>
                    <a:p>
                      <a:pPr algn="r"/>
                      <a:r>
                        <a:rPr lang="en-US" sz="1600" dirty="0" smtClean="0"/>
                        <a:t>53</a:t>
                      </a:r>
                      <a:endParaRPr lang="en-US" sz="1600" dirty="0"/>
                    </a:p>
                  </a:txBody>
                  <a:tcPr/>
                </a:tc>
                <a:tc>
                  <a:txBody>
                    <a:bodyPr/>
                    <a:lstStyle/>
                    <a:p>
                      <a:pPr algn="r"/>
                      <a:endParaRPr lang="en-US" sz="1600"/>
                    </a:p>
                  </a:txBody>
                  <a:tcPr/>
                </a:tc>
                <a:tc>
                  <a:txBody>
                    <a:bodyPr/>
                    <a:lstStyle/>
                    <a:p>
                      <a:pPr algn="r"/>
                      <a:endParaRPr lang="en-US" sz="1600"/>
                    </a:p>
                  </a:txBody>
                  <a:tcPr/>
                </a:tc>
                <a:tc>
                  <a:txBody>
                    <a:bodyPr/>
                    <a:lstStyle/>
                    <a:p>
                      <a:pPr algn="r"/>
                      <a:endParaRPr lang="en-US" sz="1600" dirty="0"/>
                    </a:p>
                  </a:txBody>
                  <a:tcPr/>
                </a:tc>
              </a:tr>
              <a:tr h="370840">
                <a:tc>
                  <a:txBody>
                    <a:bodyPr/>
                    <a:lstStyle/>
                    <a:p>
                      <a:r>
                        <a:rPr lang="en-US" sz="1600" dirty="0" smtClean="0"/>
                        <a:t>#days </a:t>
                      </a:r>
                      <a:r>
                        <a:rPr lang="en-US" sz="1200" dirty="0" smtClean="0"/>
                        <a:t>(June</a:t>
                      </a:r>
                      <a:r>
                        <a:rPr lang="en-US" sz="1200" baseline="0" dirty="0" smtClean="0"/>
                        <a:t> 1 </a:t>
                      </a:r>
                      <a:r>
                        <a:rPr lang="mr-IN" sz="1200" baseline="0" dirty="0" smtClean="0"/>
                        <a:t>–</a:t>
                      </a:r>
                      <a:r>
                        <a:rPr lang="en-US" sz="1200" baseline="0" dirty="0" smtClean="0"/>
                        <a:t> Aug 31, 2018)</a:t>
                      </a:r>
                      <a:endParaRPr lang="en-US" sz="1200" dirty="0"/>
                    </a:p>
                  </a:txBody>
                  <a:tcPr/>
                </a:tc>
                <a:tc>
                  <a:txBody>
                    <a:bodyPr/>
                    <a:lstStyle/>
                    <a:p>
                      <a:pPr algn="r"/>
                      <a:r>
                        <a:rPr lang="en-US" sz="1600" dirty="0" smtClean="0"/>
                        <a:t>92</a:t>
                      </a:r>
                      <a:endParaRPr lang="en-US" sz="1600" dirty="0"/>
                    </a:p>
                  </a:txBody>
                  <a:tcPr/>
                </a:tc>
                <a:tc>
                  <a:txBody>
                    <a:bodyPr/>
                    <a:lstStyle/>
                    <a:p>
                      <a:pPr algn="r"/>
                      <a:endParaRPr lang="en-US" sz="1600" dirty="0"/>
                    </a:p>
                  </a:txBody>
                  <a:tcPr/>
                </a:tc>
                <a:tc>
                  <a:txBody>
                    <a:bodyPr/>
                    <a:lstStyle/>
                    <a:p>
                      <a:pPr algn="r"/>
                      <a:endParaRPr lang="en-US" sz="1600"/>
                    </a:p>
                  </a:txBody>
                  <a:tcPr/>
                </a:tc>
                <a:tc>
                  <a:txBody>
                    <a:bodyPr/>
                    <a:lstStyle/>
                    <a:p>
                      <a:pPr algn="r"/>
                      <a:r>
                        <a:rPr lang="en-US" sz="1600" dirty="0" err="1" smtClean="0"/>
                        <a:t>inc.</a:t>
                      </a:r>
                      <a:r>
                        <a:rPr lang="en-US" sz="1600" dirty="0" smtClean="0"/>
                        <a:t> weekends</a:t>
                      </a:r>
                      <a:endParaRPr lang="en-US" sz="1600" dirty="0"/>
                    </a:p>
                  </a:txBody>
                  <a:tcPr/>
                </a:tc>
              </a:tr>
              <a:tr h="370840">
                <a:tc>
                  <a:txBody>
                    <a:bodyPr/>
                    <a:lstStyle/>
                    <a:p>
                      <a:r>
                        <a:rPr lang="en-US" sz="1600" dirty="0" smtClean="0"/>
                        <a:t>#charging</a:t>
                      </a:r>
                      <a:r>
                        <a:rPr lang="en-US" sz="1600" baseline="0" dirty="0" smtClean="0"/>
                        <a:t> sessions</a:t>
                      </a:r>
                      <a:endParaRPr lang="en-US" sz="1600" dirty="0"/>
                    </a:p>
                  </a:txBody>
                  <a:tcPr/>
                </a:tc>
                <a:tc>
                  <a:txBody>
                    <a:bodyPr/>
                    <a:lstStyle/>
                    <a:p>
                      <a:pPr algn="r"/>
                      <a:r>
                        <a:rPr lang="en-US" sz="1600" dirty="0" smtClean="0"/>
                        <a:t>6,103</a:t>
                      </a:r>
                      <a:endParaRPr lang="en-US" sz="1600" dirty="0"/>
                    </a:p>
                  </a:txBody>
                  <a:tcPr/>
                </a:tc>
                <a:tc>
                  <a:txBody>
                    <a:bodyPr/>
                    <a:lstStyle/>
                    <a:p>
                      <a:pPr algn="r"/>
                      <a:r>
                        <a:rPr lang="en-US" sz="1600" dirty="0" smtClean="0"/>
                        <a:t>66</a:t>
                      </a:r>
                      <a:endParaRPr lang="en-US" sz="1600" dirty="0"/>
                    </a:p>
                  </a:txBody>
                  <a:tcPr/>
                </a:tc>
                <a:tc>
                  <a:txBody>
                    <a:bodyPr/>
                    <a:lstStyle/>
                    <a:p>
                      <a:pPr algn="r"/>
                      <a:r>
                        <a:rPr lang="en-US" sz="1600" dirty="0" smtClean="0"/>
                        <a:t>115</a:t>
                      </a:r>
                      <a:endParaRPr lang="en-US" sz="1600" dirty="0"/>
                    </a:p>
                  </a:txBody>
                  <a:tcPr/>
                </a:tc>
                <a:tc>
                  <a:txBody>
                    <a:bodyPr/>
                    <a:lstStyle/>
                    <a:p>
                      <a:pPr algn="r"/>
                      <a:r>
                        <a:rPr lang="en-US" sz="1600" dirty="0" smtClean="0">
                          <a:solidFill>
                            <a:srgbClr val="0432FF"/>
                          </a:solidFill>
                        </a:rPr>
                        <a:t>&gt;1 session /space/day </a:t>
                      </a:r>
                      <a:endParaRPr lang="en-US" sz="1600" dirty="0">
                        <a:solidFill>
                          <a:srgbClr val="0432FF"/>
                        </a:solidFill>
                      </a:endParaRPr>
                    </a:p>
                  </a:txBody>
                  <a:tcPr/>
                </a:tc>
              </a:tr>
              <a:tr h="370840">
                <a:tc>
                  <a:txBody>
                    <a:bodyPr/>
                    <a:lstStyle/>
                    <a:p>
                      <a:r>
                        <a:rPr lang="en-US" sz="1600" dirty="0" smtClean="0"/>
                        <a:t>occupancy </a:t>
                      </a:r>
                      <a:r>
                        <a:rPr lang="en-US" sz="1200" dirty="0" smtClean="0"/>
                        <a:t>(space-day)</a:t>
                      </a:r>
                      <a:endParaRPr lang="en-US" sz="1200" dirty="0"/>
                    </a:p>
                  </a:txBody>
                  <a:tcPr/>
                </a:tc>
                <a:tc>
                  <a:txBody>
                    <a:bodyPr/>
                    <a:lstStyle/>
                    <a:p>
                      <a:pPr algn="r"/>
                      <a:r>
                        <a:rPr lang="en-US" sz="1600" dirty="0" smtClean="0"/>
                        <a:t>3,374</a:t>
                      </a:r>
                      <a:endParaRPr lang="en-US" sz="1600" dirty="0"/>
                    </a:p>
                  </a:txBody>
                  <a:tcPr/>
                </a:tc>
                <a:tc>
                  <a:txBody>
                    <a:bodyPr/>
                    <a:lstStyle/>
                    <a:p>
                      <a:pPr algn="r"/>
                      <a:r>
                        <a:rPr lang="en-US" sz="1600" dirty="0" smtClean="0"/>
                        <a:t>37</a:t>
                      </a:r>
                      <a:endParaRPr lang="en-US" sz="1600" dirty="0"/>
                    </a:p>
                  </a:txBody>
                  <a:tcPr/>
                </a:tc>
                <a:tc>
                  <a:txBody>
                    <a:bodyPr/>
                    <a:lstStyle/>
                    <a:p>
                      <a:pPr algn="r"/>
                      <a:r>
                        <a:rPr lang="en-US" sz="1600" dirty="0" smtClean="0"/>
                        <a:t>64</a:t>
                      </a:r>
                      <a:endParaRPr lang="en-US" sz="1600" dirty="0"/>
                    </a:p>
                  </a:txBody>
                  <a:tcPr/>
                </a:tc>
                <a:tc>
                  <a:txBody>
                    <a:bodyPr/>
                    <a:lstStyle/>
                    <a:p>
                      <a:pPr algn="r"/>
                      <a:r>
                        <a:rPr lang="en-US" sz="1600" dirty="0" smtClean="0">
                          <a:solidFill>
                            <a:srgbClr val="0432FF"/>
                          </a:solidFill>
                        </a:rPr>
                        <a:t>69% occupancy</a:t>
                      </a:r>
                      <a:endParaRPr lang="en-US" sz="1600" dirty="0">
                        <a:solidFill>
                          <a:srgbClr val="0432FF"/>
                        </a:solidFill>
                      </a:endParaRPr>
                    </a:p>
                  </a:txBody>
                  <a:tcPr/>
                </a:tc>
              </a:tr>
              <a:tr h="370840">
                <a:tc>
                  <a:txBody>
                    <a:bodyPr/>
                    <a:lstStyle/>
                    <a:p>
                      <a:r>
                        <a:rPr lang="en-US" sz="1600" dirty="0" smtClean="0"/>
                        <a:t>energy delivered (kWh)</a:t>
                      </a:r>
                      <a:endParaRPr lang="en-US" sz="1600" dirty="0"/>
                    </a:p>
                  </a:txBody>
                  <a:tcPr/>
                </a:tc>
                <a:tc>
                  <a:txBody>
                    <a:bodyPr/>
                    <a:lstStyle/>
                    <a:p>
                      <a:pPr algn="r"/>
                      <a:r>
                        <a:rPr lang="en-US" sz="1600" dirty="0" smtClean="0"/>
                        <a:t>54,562</a:t>
                      </a:r>
                      <a:endParaRPr lang="en-US" sz="1600" dirty="0"/>
                    </a:p>
                  </a:txBody>
                  <a:tcPr/>
                </a:tc>
                <a:tc>
                  <a:txBody>
                    <a:bodyPr/>
                    <a:lstStyle/>
                    <a:p>
                      <a:pPr algn="r"/>
                      <a:r>
                        <a:rPr lang="en-US" sz="1600" dirty="0" smtClean="0"/>
                        <a:t>593</a:t>
                      </a:r>
                      <a:endParaRPr lang="en-US" sz="1600" dirty="0"/>
                    </a:p>
                  </a:txBody>
                  <a:tcPr/>
                </a:tc>
                <a:tc>
                  <a:txBody>
                    <a:bodyPr/>
                    <a:lstStyle/>
                    <a:p>
                      <a:pPr algn="r"/>
                      <a:r>
                        <a:rPr lang="en-US" sz="1600" dirty="0" smtClean="0"/>
                        <a:t>1,029</a:t>
                      </a:r>
                      <a:endParaRPr lang="en-US" sz="1600" dirty="0"/>
                    </a:p>
                  </a:txBody>
                  <a:tcPr/>
                </a:tc>
                <a:tc>
                  <a:txBody>
                    <a:bodyPr/>
                    <a:lstStyle/>
                    <a:p>
                      <a:pPr algn="r"/>
                      <a:r>
                        <a:rPr lang="en-US" sz="1600" kern="1200" dirty="0" smtClean="0">
                          <a:solidFill>
                            <a:srgbClr val="0432FF"/>
                          </a:solidFill>
                          <a:latin typeface="+mn-lt"/>
                          <a:ea typeface="+mn-ea"/>
                          <a:cs typeface="+mn-cs"/>
                        </a:rPr>
                        <a:t>11 kWh /space/day</a:t>
                      </a:r>
                      <a:endParaRPr lang="en-US" sz="1600" kern="1200" dirty="0">
                        <a:solidFill>
                          <a:srgbClr val="0432FF"/>
                        </a:solidFill>
                        <a:latin typeface="+mn-lt"/>
                        <a:ea typeface="+mn-ea"/>
                        <a:cs typeface="+mn-cs"/>
                      </a:endParaRPr>
                    </a:p>
                  </a:txBody>
                  <a:tcPr/>
                </a:tc>
              </a:tr>
              <a:tr h="370840">
                <a:tc>
                  <a:txBody>
                    <a:bodyPr/>
                    <a:lstStyle/>
                    <a:p>
                      <a:r>
                        <a:rPr lang="en-US" sz="1600" dirty="0" smtClean="0"/>
                        <a:t>#hours occupied</a:t>
                      </a:r>
                      <a:endParaRPr lang="en-US" sz="1600" dirty="0"/>
                    </a:p>
                  </a:txBody>
                  <a:tcPr/>
                </a:tc>
                <a:tc>
                  <a:txBody>
                    <a:bodyPr/>
                    <a:lstStyle/>
                    <a:p>
                      <a:pPr algn="r"/>
                      <a:r>
                        <a:rPr lang="en-US" sz="1600" dirty="0" smtClean="0"/>
                        <a:t>28,407</a:t>
                      </a:r>
                      <a:endParaRPr lang="en-US" sz="1600" dirty="0"/>
                    </a:p>
                  </a:txBody>
                  <a:tcPr/>
                </a:tc>
                <a:tc>
                  <a:txBody>
                    <a:bodyPr/>
                    <a:lstStyle/>
                    <a:p>
                      <a:pPr algn="r"/>
                      <a:r>
                        <a:rPr lang="en-US" sz="1600" dirty="0" smtClean="0"/>
                        <a:t>309</a:t>
                      </a:r>
                      <a:endParaRPr lang="en-US" sz="1600" dirty="0"/>
                    </a:p>
                  </a:txBody>
                  <a:tcPr/>
                </a:tc>
                <a:tc>
                  <a:txBody>
                    <a:bodyPr/>
                    <a:lstStyle/>
                    <a:p>
                      <a:pPr algn="r"/>
                      <a:r>
                        <a:rPr lang="en-US" sz="1600" dirty="0" smtClean="0"/>
                        <a:t>536</a:t>
                      </a:r>
                      <a:endParaRPr lang="en-US" sz="1600" dirty="0"/>
                    </a:p>
                  </a:txBody>
                  <a:tcPr/>
                </a:tc>
                <a:tc>
                  <a:txBody>
                    <a:bodyPr/>
                    <a:lstStyle/>
                    <a:p>
                      <a:pPr algn="r"/>
                      <a:r>
                        <a:rPr lang="en-US" sz="1600" dirty="0" smtClean="0">
                          <a:solidFill>
                            <a:srgbClr val="0432FF"/>
                          </a:solidFill>
                        </a:rPr>
                        <a:t>5.8 hours /space/day</a:t>
                      </a:r>
                      <a:endParaRPr lang="en-US" sz="1600" dirty="0">
                        <a:solidFill>
                          <a:srgbClr val="0432FF"/>
                        </a:solidFill>
                      </a:endParaRPr>
                    </a:p>
                  </a:txBody>
                  <a:tcPr/>
                </a:tc>
              </a:tr>
            </a:tbl>
          </a:graphicData>
        </a:graphic>
      </p:graphicFrame>
    </p:spTree>
    <p:extLst>
      <p:ext uri="{BB962C8B-B14F-4D97-AF65-F5344CB8AC3E}">
        <p14:creationId xmlns:p14="http://schemas.microsoft.com/office/powerpoint/2010/main" val="795064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295405"/>
            <a:ext cx="7315200" cy="4648199"/>
          </a:xfrm>
        </p:spPr>
        <p:txBody>
          <a:bodyPr/>
          <a:lstStyle/>
          <a:p>
            <a:pPr marL="0" indent="0" algn="ctr">
              <a:buNone/>
            </a:pPr>
            <a:r>
              <a:rPr lang="en-US" dirty="0" smtClean="0"/>
              <a:t>CAN: ongoing research</a:t>
            </a:r>
            <a:endParaRPr lang="en-US" sz="1100" dirty="0" smtClean="0"/>
          </a:p>
          <a:p>
            <a:pPr marL="0" indent="0">
              <a:buNone/>
            </a:pPr>
            <a:endParaRPr lang="en-US" dirty="0"/>
          </a:p>
        </p:txBody>
      </p:sp>
    </p:spTree>
    <p:extLst>
      <p:ext uri="{BB962C8B-B14F-4D97-AF65-F5344CB8AC3E}">
        <p14:creationId xmlns:p14="http://schemas.microsoft.com/office/powerpoint/2010/main" val="317686516"/>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Undergrad research</a:t>
            </a:r>
            <a:endParaRPr lang="en-US" dirty="0"/>
          </a:p>
        </p:txBody>
      </p:sp>
      <p:sp>
        <p:nvSpPr>
          <p:cNvPr id="3" name="Content Placeholder 2"/>
          <p:cNvSpPr>
            <a:spLocks noGrp="1"/>
          </p:cNvSpPr>
          <p:nvPr>
            <p:ph idx="1"/>
          </p:nvPr>
        </p:nvSpPr>
        <p:spPr>
          <a:xfrm>
            <a:off x="838200" y="1186850"/>
            <a:ext cx="8077199" cy="1708750"/>
          </a:xfrm>
        </p:spPr>
        <p:txBody>
          <a:bodyPr/>
          <a:lstStyle/>
          <a:p>
            <a:pPr marL="0" indent="0">
              <a:buNone/>
            </a:pPr>
            <a:r>
              <a:rPr lang="en-US" sz="2200" dirty="0" smtClean="0"/>
              <a:t>ACN used for 16 undergrad projects </a:t>
            </a:r>
            <a:r>
              <a:rPr lang="en-US" sz="1400" dirty="0" smtClean="0"/>
              <a:t>(2016 </a:t>
            </a:r>
            <a:r>
              <a:rPr lang="mr-IN" sz="1400" dirty="0" smtClean="0"/>
              <a:t>–</a:t>
            </a:r>
            <a:r>
              <a:rPr lang="en-US" sz="1400" dirty="0" smtClean="0"/>
              <a:t> 2018)</a:t>
            </a:r>
            <a:endParaRPr lang="en-US" sz="1400" dirty="0"/>
          </a:p>
          <a:p>
            <a:pPr lvl="1"/>
            <a:r>
              <a:rPr lang="en-US" sz="1800" dirty="0" smtClean="0"/>
              <a:t>22 undergrads: 20 Caltech, 2 Lund (Sweden), 4 female</a:t>
            </a:r>
            <a:endParaRPr lang="en-US" sz="1800" dirty="0"/>
          </a:p>
          <a:p>
            <a:pPr lvl="1"/>
            <a:r>
              <a:rPr lang="en-US" sz="1800" dirty="0" smtClean="0"/>
              <a:t>2016: 1 class project, 1 </a:t>
            </a:r>
            <a:r>
              <a:rPr lang="en-US" sz="1800" dirty="0"/>
              <a:t>Directed Study, 4 SURF </a:t>
            </a:r>
            <a:r>
              <a:rPr lang="en-US" sz="1800" dirty="0" smtClean="0"/>
              <a:t>projects</a:t>
            </a:r>
          </a:p>
          <a:p>
            <a:pPr lvl="1"/>
            <a:r>
              <a:rPr lang="en-US" sz="1800" dirty="0" smtClean="0"/>
              <a:t>2017: 1 class project, 2 Directed Studies</a:t>
            </a:r>
          </a:p>
          <a:p>
            <a:pPr lvl="1"/>
            <a:r>
              <a:rPr lang="en-US" sz="1800" dirty="0" smtClean="0"/>
              <a:t>2018: 5 class projects, 1 Directed Studies, 1 SURF project</a:t>
            </a:r>
          </a:p>
          <a:p>
            <a:pPr lvl="1"/>
            <a:endParaRPr lang="en-US" sz="1800" dirty="0"/>
          </a:p>
        </p:txBody>
      </p:sp>
    </p:spTree>
    <p:extLst>
      <p:ext uri="{BB962C8B-B14F-4D97-AF65-F5344CB8AC3E}">
        <p14:creationId xmlns:p14="http://schemas.microsoft.com/office/powerpoint/2010/main" val="1857553472"/>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Undergrad research</a:t>
            </a:r>
            <a:endParaRPr lang="en-US" dirty="0"/>
          </a:p>
        </p:txBody>
      </p:sp>
      <p:pic>
        <p:nvPicPr>
          <p:cNvPr id="7" name="Demo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bwMode="auto">
          <a:xfrm>
            <a:off x="822767" y="1393533"/>
            <a:ext cx="8001000" cy="5464467"/>
          </a:xfrm>
          <a:prstGeom prst="rect">
            <a:avLst/>
          </a:prstGeom>
          <a:noFill/>
          <a:ln w="9525">
            <a:noFill/>
            <a:miter lim="800000"/>
            <a:headEnd/>
            <a:tailEnd/>
          </a:ln>
          <a:effectLst/>
        </p:spPr>
      </p:pic>
      <p:sp>
        <p:nvSpPr>
          <p:cNvPr id="3" name="Content Placeholder 2"/>
          <p:cNvSpPr>
            <a:spLocks noGrp="1"/>
          </p:cNvSpPr>
          <p:nvPr>
            <p:ph idx="1"/>
          </p:nvPr>
        </p:nvSpPr>
        <p:spPr>
          <a:xfrm>
            <a:off x="838201" y="1186850"/>
            <a:ext cx="7086600" cy="794350"/>
          </a:xfrm>
        </p:spPr>
        <p:txBody>
          <a:bodyPr/>
          <a:lstStyle/>
          <a:p>
            <a:pPr marL="0" indent="0">
              <a:buNone/>
            </a:pPr>
            <a:r>
              <a:rPr lang="en-US" sz="2000" dirty="0" smtClean="0"/>
              <a:t>Karl </a:t>
            </a:r>
            <a:r>
              <a:rPr lang="en-US" sz="2000" dirty="0" err="1" smtClean="0"/>
              <a:t>Erliksson</a:t>
            </a:r>
            <a:r>
              <a:rPr lang="en-US" sz="2000" dirty="0" smtClean="0"/>
              <a:t> 2016 SURF (Lund)</a:t>
            </a:r>
            <a:endParaRPr lang="en-US" sz="2000" dirty="0"/>
          </a:p>
          <a:p>
            <a:pPr lvl="1"/>
            <a:r>
              <a:rPr lang="en-US" sz="1600" dirty="0" smtClean="0"/>
              <a:t>ACN visualization</a:t>
            </a:r>
          </a:p>
          <a:p>
            <a:pPr lvl="1"/>
            <a:endParaRPr lang="en-US" sz="1600" dirty="0"/>
          </a:p>
        </p:txBody>
      </p:sp>
    </p:spTree>
    <p:extLst>
      <p:ext uri="{BB962C8B-B14F-4D97-AF65-F5344CB8AC3E}">
        <p14:creationId xmlns:p14="http://schemas.microsoft.com/office/powerpoint/2010/main" val="204862033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Live testbed</a:t>
            </a:r>
            <a:endParaRPr lang="en-US" dirty="0"/>
          </a:p>
        </p:txBody>
      </p:sp>
      <p:sp>
        <p:nvSpPr>
          <p:cNvPr id="3" name="Content Placeholder 2"/>
          <p:cNvSpPr>
            <a:spLocks noGrp="1"/>
          </p:cNvSpPr>
          <p:nvPr>
            <p:ph idx="1"/>
          </p:nvPr>
        </p:nvSpPr>
        <p:spPr>
          <a:xfrm>
            <a:off x="838200" y="4984137"/>
            <a:ext cx="8077199" cy="1708750"/>
          </a:xfrm>
        </p:spPr>
        <p:txBody>
          <a:bodyPr/>
          <a:lstStyle/>
          <a:p>
            <a:pPr marL="0" indent="0">
              <a:buNone/>
            </a:pPr>
            <a:r>
              <a:rPr lang="en-US" sz="2200" dirty="0" smtClean="0"/>
              <a:t>Motivation</a:t>
            </a:r>
            <a:endParaRPr lang="en-US" sz="2200" dirty="0"/>
          </a:p>
          <a:p>
            <a:pPr lvl="1"/>
            <a:r>
              <a:rPr lang="en-US" sz="1800" dirty="0" smtClean="0"/>
              <a:t>Math or simulation models in algorithms research tend to be unrealistic</a:t>
            </a:r>
            <a:endParaRPr lang="en-US" sz="1800" dirty="0"/>
          </a:p>
          <a:p>
            <a:pPr lvl="1"/>
            <a:r>
              <a:rPr lang="en-US" sz="1800" dirty="0" smtClean="0"/>
              <a:t>Bridging gap between theory and practice requires realistic models &amp; data for simulations and opportunity for field test</a:t>
            </a:r>
            <a:endParaRPr lang="en-US" sz="1800" dirty="0"/>
          </a:p>
        </p:txBody>
      </p:sp>
      <p:pic>
        <p:nvPicPr>
          <p:cNvPr id="9" name="Picture 8"/>
          <p:cNvPicPr>
            <a:picLocks noChangeAspect="1"/>
          </p:cNvPicPr>
          <p:nvPr/>
        </p:nvPicPr>
        <p:blipFill>
          <a:blip r:embed="rId3"/>
          <a:stretch>
            <a:fillRect/>
          </a:stretch>
        </p:blipFill>
        <p:spPr>
          <a:xfrm>
            <a:off x="2136203" y="1170568"/>
            <a:ext cx="4712794" cy="3621129"/>
          </a:xfrm>
          <a:prstGeom prst="rect">
            <a:avLst/>
          </a:prstGeom>
        </p:spPr>
      </p:pic>
    </p:spTree>
    <p:extLst>
      <p:ext uri="{BB962C8B-B14F-4D97-AF65-F5344CB8AC3E}">
        <p14:creationId xmlns:p14="http://schemas.microsoft.com/office/powerpoint/2010/main" val="198078250"/>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67800" y="228600"/>
            <a:ext cx="694200" cy="684690"/>
          </a:xfrm>
          <a:prstGeom prst="rect">
            <a:avLst/>
          </a:prstGeom>
        </p:spPr>
      </p:pic>
      <p:pic>
        <p:nvPicPr>
          <p:cNvPr id="9" name="Picture 8"/>
          <p:cNvPicPr>
            <a:picLocks noChangeAspect="1"/>
          </p:cNvPicPr>
          <p:nvPr/>
        </p:nvPicPr>
        <p:blipFill>
          <a:blip r:embed="rId4"/>
          <a:stretch>
            <a:fillRect/>
          </a:stretch>
        </p:blipFill>
        <p:spPr>
          <a:xfrm>
            <a:off x="876679" y="1190280"/>
            <a:ext cx="6434671" cy="5554716"/>
          </a:xfrm>
          <a:prstGeom prst="rect">
            <a:avLst/>
          </a:prstGeom>
        </p:spPr>
      </p:pic>
      <p:sp>
        <p:nvSpPr>
          <p:cNvPr id="6" name="Title 1"/>
          <p:cNvSpPr txBox="1">
            <a:spLocks/>
          </p:cNvSpPr>
          <p:nvPr/>
        </p:nvSpPr>
        <p:spPr bwMode="auto">
          <a:xfrm>
            <a:off x="838200" y="228600"/>
            <a:ext cx="8077200" cy="83820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l" rtl="0" fontAlgn="base">
              <a:spcBef>
                <a:spcPct val="0"/>
              </a:spcBef>
              <a:spcAft>
                <a:spcPct val="0"/>
              </a:spcAft>
              <a:defRPr sz="3800">
                <a:solidFill>
                  <a:srgbClr val="0000FF"/>
                </a:solidFill>
                <a:latin typeface="+mj-lt"/>
                <a:ea typeface="+mj-ea"/>
                <a:cs typeface="+mj-cs"/>
              </a:defRPr>
            </a:lvl1pPr>
            <a:lvl2pPr algn="l" rtl="0" fontAlgn="base">
              <a:spcBef>
                <a:spcPct val="0"/>
              </a:spcBef>
              <a:spcAft>
                <a:spcPct val="0"/>
              </a:spcAft>
              <a:defRPr sz="3800">
                <a:solidFill>
                  <a:srgbClr val="0000FF"/>
                </a:solidFill>
                <a:latin typeface="Verdana" pitchFamily="34" charset="0"/>
              </a:defRPr>
            </a:lvl2pPr>
            <a:lvl3pPr algn="l" rtl="0" fontAlgn="base">
              <a:spcBef>
                <a:spcPct val="0"/>
              </a:spcBef>
              <a:spcAft>
                <a:spcPct val="0"/>
              </a:spcAft>
              <a:defRPr sz="3800">
                <a:solidFill>
                  <a:srgbClr val="0000FF"/>
                </a:solidFill>
                <a:latin typeface="Verdana" pitchFamily="34" charset="0"/>
              </a:defRPr>
            </a:lvl3pPr>
            <a:lvl4pPr algn="l" rtl="0" fontAlgn="base">
              <a:spcBef>
                <a:spcPct val="0"/>
              </a:spcBef>
              <a:spcAft>
                <a:spcPct val="0"/>
              </a:spcAft>
              <a:defRPr sz="3800">
                <a:solidFill>
                  <a:srgbClr val="0000FF"/>
                </a:solidFill>
                <a:latin typeface="Verdana" pitchFamily="34" charset="0"/>
              </a:defRPr>
            </a:lvl4pPr>
            <a:lvl5pPr algn="l" rtl="0" fontAlgn="base">
              <a:spcBef>
                <a:spcPct val="0"/>
              </a:spcBef>
              <a:spcAft>
                <a:spcPct val="0"/>
              </a:spcAft>
              <a:defRPr sz="3800">
                <a:solidFill>
                  <a:srgbClr val="0000FF"/>
                </a:solidFill>
                <a:latin typeface="Verdana" pitchFamily="34" charset="0"/>
              </a:defRPr>
            </a:lvl5pPr>
            <a:lvl6pPr marL="457153" algn="l" rtl="0" fontAlgn="base">
              <a:spcBef>
                <a:spcPct val="0"/>
              </a:spcBef>
              <a:spcAft>
                <a:spcPct val="0"/>
              </a:spcAft>
              <a:defRPr sz="3800">
                <a:solidFill>
                  <a:srgbClr val="0000FF"/>
                </a:solidFill>
                <a:latin typeface="Verdana" pitchFamily="34" charset="0"/>
              </a:defRPr>
            </a:lvl6pPr>
            <a:lvl7pPr marL="914307" algn="l" rtl="0" fontAlgn="base">
              <a:spcBef>
                <a:spcPct val="0"/>
              </a:spcBef>
              <a:spcAft>
                <a:spcPct val="0"/>
              </a:spcAft>
              <a:defRPr sz="3800">
                <a:solidFill>
                  <a:srgbClr val="0000FF"/>
                </a:solidFill>
                <a:latin typeface="Verdana" pitchFamily="34" charset="0"/>
              </a:defRPr>
            </a:lvl7pPr>
            <a:lvl8pPr marL="1371459" algn="l" rtl="0" fontAlgn="base">
              <a:spcBef>
                <a:spcPct val="0"/>
              </a:spcBef>
              <a:spcAft>
                <a:spcPct val="0"/>
              </a:spcAft>
              <a:defRPr sz="3800">
                <a:solidFill>
                  <a:srgbClr val="0000FF"/>
                </a:solidFill>
                <a:latin typeface="Verdana" pitchFamily="34" charset="0"/>
              </a:defRPr>
            </a:lvl8pPr>
            <a:lvl9pPr marL="1828613" algn="l" rtl="0" fontAlgn="base">
              <a:spcBef>
                <a:spcPct val="0"/>
              </a:spcBef>
              <a:spcAft>
                <a:spcPct val="0"/>
              </a:spcAft>
              <a:defRPr sz="3800">
                <a:solidFill>
                  <a:srgbClr val="0000FF"/>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800" b="0" i="0" u="none" strike="noStrike" kern="0" cap="none" spc="0" normalizeH="0" baseline="0" noProof="0" dirty="0" smtClean="0">
                <a:ln>
                  <a:noFill/>
                </a:ln>
                <a:solidFill>
                  <a:srgbClr val="0000FF"/>
                </a:solidFill>
                <a:effectLst/>
                <a:uLnTx/>
                <a:uFillTx/>
                <a:latin typeface="Verdana"/>
                <a:ea typeface=""/>
                <a:cs typeface=""/>
              </a:rPr>
              <a:t>Live testbed</a:t>
            </a:r>
            <a:endParaRPr kumimoji="0" lang="en-US" sz="3800" b="0" i="0" u="none" strike="noStrike" kern="0" cap="none" spc="0" normalizeH="0" baseline="0" noProof="0" dirty="0">
              <a:ln>
                <a:noFill/>
              </a:ln>
              <a:solidFill>
                <a:srgbClr val="0000FF"/>
              </a:solidFill>
              <a:effectLst/>
              <a:uLnTx/>
              <a:uFillTx/>
              <a:latin typeface="Verdana"/>
              <a:ea typeface=""/>
              <a:cs typeface=""/>
            </a:endParaRPr>
          </a:p>
        </p:txBody>
      </p:sp>
      <p:sp>
        <p:nvSpPr>
          <p:cNvPr id="5" name="Rectangle 4"/>
          <p:cNvSpPr/>
          <p:nvPr/>
        </p:nvSpPr>
        <p:spPr bwMode="auto">
          <a:xfrm>
            <a:off x="914400" y="3048000"/>
            <a:ext cx="6477000" cy="3733800"/>
          </a:xfrm>
          <a:prstGeom prst="rect">
            <a:avLst/>
          </a:prstGeom>
          <a:noFill/>
          <a:ln w="9525"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898953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86"/>
          <p:cNvSpPr/>
          <p:nvPr/>
        </p:nvSpPr>
        <p:spPr>
          <a:xfrm>
            <a:off x="1367640" y="1028700"/>
            <a:ext cx="6461325" cy="627975"/>
          </a:xfrm>
          <a:prstGeom prst="rect">
            <a:avLst/>
          </a:prstGeom>
          <a:noFill/>
          <a:ln>
            <a:noFill/>
          </a:ln>
        </p:spPr>
        <p:txBody>
          <a:bodyPr spcFirstLastPara="1" wrap="square" lIns="67500" tIns="33750" rIns="67500" bIns="33750" anchor="t" anchorCtr="0">
            <a:noAutofit/>
          </a:bodyPr>
          <a:lstStyle/>
          <a:p>
            <a:endParaRPr dirty="0"/>
          </a:p>
        </p:txBody>
      </p:sp>
      <p:pic>
        <p:nvPicPr>
          <p:cNvPr id="4" name="Picture 3"/>
          <p:cNvPicPr>
            <a:picLocks noChangeAspect="1"/>
          </p:cNvPicPr>
          <p:nvPr/>
        </p:nvPicPr>
        <p:blipFill>
          <a:blip r:embed="rId3"/>
          <a:stretch>
            <a:fillRect/>
          </a:stretch>
        </p:blipFill>
        <p:spPr>
          <a:xfrm>
            <a:off x="540422" y="3202748"/>
            <a:ext cx="3284220" cy="2316548"/>
          </a:xfrm>
          <a:prstGeom prst="rect">
            <a:avLst/>
          </a:prstGeom>
        </p:spPr>
      </p:pic>
      <p:sp>
        <p:nvSpPr>
          <p:cNvPr id="12" name="TextBox 11"/>
          <p:cNvSpPr txBox="1"/>
          <p:nvPr/>
        </p:nvSpPr>
        <p:spPr>
          <a:xfrm>
            <a:off x="1658693" y="3221264"/>
            <a:ext cx="1024639" cy="357790"/>
          </a:xfrm>
          <a:prstGeom prst="rect">
            <a:avLst/>
          </a:prstGeom>
          <a:noFill/>
        </p:spPr>
        <p:txBody>
          <a:bodyPr wrap="none" rtlCol="0">
            <a:spAutoFit/>
          </a:bodyPr>
          <a:lstStyle/>
          <a:p>
            <a:pPr algn="ctr"/>
            <a:r>
              <a:rPr lang="en-US" sz="900" b="1" dirty="0"/>
              <a:t>CA Duck Curve</a:t>
            </a:r>
          </a:p>
          <a:p>
            <a:pPr algn="ctr"/>
            <a:r>
              <a:rPr lang="en-US" sz="825" dirty="0"/>
              <a:t>Oct 22, 2016</a:t>
            </a:r>
          </a:p>
        </p:txBody>
      </p:sp>
      <p:grpSp>
        <p:nvGrpSpPr>
          <p:cNvPr id="17" name="Group 16"/>
          <p:cNvGrpSpPr/>
          <p:nvPr/>
        </p:nvGrpSpPr>
        <p:grpSpPr>
          <a:xfrm>
            <a:off x="4155425" y="3202748"/>
            <a:ext cx="2417447" cy="2497013"/>
            <a:chOff x="5540566" y="3127330"/>
            <a:chExt cx="3223263" cy="3329351"/>
          </a:xfrm>
        </p:grpSpPr>
        <p:pic>
          <p:nvPicPr>
            <p:cNvPr id="13" name="Picture 12"/>
            <p:cNvPicPr>
              <a:picLocks noChangeAspect="1"/>
            </p:cNvPicPr>
            <p:nvPr/>
          </p:nvPicPr>
          <p:blipFill>
            <a:blip r:embed="rId4"/>
            <a:stretch>
              <a:fillRect/>
            </a:stretch>
          </p:blipFill>
          <p:spPr>
            <a:xfrm>
              <a:off x="5540566" y="3127330"/>
              <a:ext cx="2729438" cy="1533160"/>
            </a:xfrm>
            <a:prstGeom prst="rect">
              <a:avLst/>
            </a:prstGeom>
          </p:spPr>
        </p:pic>
        <p:pic>
          <p:nvPicPr>
            <p:cNvPr id="14" name="Picture 13"/>
            <p:cNvPicPr>
              <a:picLocks noChangeAspect="1"/>
            </p:cNvPicPr>
            <p:nvPr/>
          </p:nvPicPr>
          <p:blipFill>
            <a:blip r:embed="rId5"/>
            <a:stretch>
              <a:fillRect/>
            </a:stretch>
          </p:blipFill>
          <p:spPr>
            <a:xfrm>
              <a:off x="5540567" y="4800779"/>
              <a:ext cx="2729438" cy="1442995"/>
            </a:xfrm>
            <a:prstGeom prst="rect">
              <a:avLst/>
            </a:prstGeom>
          </p:spPr>
        </p:pic>
        <p:sp>
          <p:nvSpPr>
            <p:cNvPr id="6" name="TextBox 5"/>
            <p:cNvSpPr txBox="1"/>
            <p:nvPr/>
          </p:nvSpPr>
          <p:spPr>
            <a:xfrm>
              <a:off x="5909187" y="4277034"/>
              <a:ext cx="1015663" cy="292388"/>
            </a:xfrm>
            <a:prstGeom prst="rect">
              <a:avLst/>
            </a:prstGeom>
            <a:noFill/>
          </p:spPr>
          <p:txBody>
            <a:bodyPr wrap="none" rtlCol="0">
              <a:spAutoFit/>
            </a:bodyPr>
            <a:lstStyle/>
            <a:p>
              <a:r>
                <a:rPr lang="en-US" sz="825" dirty="0"/>
                <a:t>Shift service</a:t>
              </a:r>
            </a:p>
          </p:txBody>
        </p:sp>
        <p:sp>
          <p:nvSpPr>
            <p:cNvPr id="16" name="TextBox 15"/>
            <p:cNvSpPr txBox="1"/>
            <p:nvPr/>
          </p:nvSpPr>
          <p:spPr>
            <a:xfrm>
              <a:off x="5835445" y="5839690"/>
              <a:ext cx="1244359" cy="292388"/>
            </a:xfrm>
            <a:prstGeom prst="rect">
              <a:avLst/>
            </a:prstGeom>
            <a:noFill/>
          </p:spPr>
          <p:txBody>
            <a:bodyPr wrap="none" rtlCol="0">
              <a:spAutoFit/>
            </a:bodyPr>
            <a:lstStyle/>
            <a:p>
              <a:r>
                <a:rPr lang="en-US" sz="825" dirty="0"/>
                <a:t>Shimmy service</a:t>
              </a:r>
            </a:p>
          </p:txBody>
        </p:sp>
        <p:sp>
          <p:nvSpPr>
            <p:cNvPr id="11" name="TextBox 10"/>
            <p:cNvSpPr txBox="1"/>
            <p:nvPr/>
          </p:nvSpPr>
          <p:spPr>
            <a:xfrm>
              <a:off x="6194321" y="6210460"/>
              <a:ext cx="2569508" cy="246221"/>
            </a:xfrm>
            <a:prstGeom prst="rect">
              <a:avLst/>
            </a:prstGeom>
            <a:solidFill>
              <a:schemeClr val="bg1"/>
            </a:solidFill>
          </p:spPr>
          <p:txBody>
            <a:bodyPr wrap="none" rtlCol="0">
              <a:spAutoFit/>
            </a:bodyPr>
            <a:lstStyle/>
            <a:p>
              <a:r>
                <a:rPr lang="en-US" sz="600" dirty="0"/>
                <a:t>Source: 2025 CA DR Potential Study (LBNL 2017) </a:t>
              </a:r>
            </a:p>
          </p:txBody>
        </p:sp>
      </p:grpSp>
      <p:sp>
        <p:nvSpPr>
          <p:cNvPr id="18" name="Title 1"/>
          <p:cNvSpPr txBox="1">
            <a:spLocks/>
          </p:cNvSpPr>
          <p:nvPr/>
        </p:nvSpPr>
        <p:spPr bwMode="auto">
          <a:xfrm>
            <a:off x="838200" y="228600"/>
            <a:ext cx="8077200" cy="83820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l" rtl="0" fontAlgn="base">
              <a:spcBef>
                <a:spcPct val="0"/>
              </a:spcBef>
              <a:spcAft>
                <a:spcPct val="0"/>
              </a:spcAft>
              <a:defRPr sz="3800">
                <a:solidFill>
                  <a:srgbClr val="0000FF"/>
                </a:solidFill>
                <a:latin typeface="+mj-lt"/>
                <a:ea typeface="+mj-ea"/>
                <a:cs typeface="+mj-cs"/>
              </a:defRPr>
            </a:lvl1pPr>
            <a:lvl2pPr algn="l" rtl="0" fontAlgn="base">
              <a:spcBef>
                <a:spcPct val="0"/>
              </a:spcBef>
              <a:spcAft>
                <a:spcPct val="0"/>
              </a:spcAft>
              <a:defRPr sz="3800">
                <a:solidFill>
                  <a:srgbClr val="0000FF"/>
                </a:solidFill>
                <a:latin typeface="Verdana" pitchFamily="34" charset="0"/>
              </a:defRPr>
            </a:lvl2pPr>
            <a:lvl3pPr algn="l" rtl="0" fontAlgn="base">
              <a:spcBef>
                <a:spcPct val="0"/>
              </a:spcBef>
              <a:spcAft>
                <a:spcPct val="0"/>
              </a:spcAft>
              <a:defRPr sz="3800">
                <a:solidFill>
                  <a:srgbClr val="0000FF"/>
                </a:solidFill>
                <a:latin typeface="Verdana" pitchFamily="34" charset="0"/>
              </a:defRPr>
            </a:lvl3pPr>
            <a:lvl4pPr algn="l" rtl="0" fontAlgn="base">
              <a:spcBef>
                <a:spcPct val="0"/>
              </a:spcBef>
              <a:spcAft>
                <a:spcPct val="0"/>
              </a:spcAft>
              <a:defRPr sz="3800">
                <a:solidFill>
                  <a:srgbClr val="0000FF"/>
                </a:solidFill>
                <a:latin typeface="Verdana" pitchFamily="34" charset="0"/>
              </a:defRPr>
            </a:lvl4pPr>
            <a:lvl5pPr algn="l" rtl="0" fontAlgn="base">
              <a:spcBef>
                <a:spcPct val="0"/>
              </a:spcBef>
              <a:spcAft>
                <a:spcPct val="0"/>
              </a:spcAft>
              <a:defRPr sz="3800">
                <a:solidFill>
                  <a:srgbClr val="0000FF"/>
                </a:solidFill>
                <a:latin typeface="Verdana" pitchFamily="34" charset="0"/>
              </a:defRPr>
            </a:lvl5pPr>
            <a:lvl6pPr marL="457153" algn="l" rtl="0" fontAlgn="base">
              <a:spcBef>
                <a:spcPct val="0"/>
              </a:spcBef>
              <a:spcAft>
                <a:spcPct val="0"/>
              </a:spcAft>
              <a:defRPr sz="3800">
                <a:solidFill>
                  <a:srgbClr val="0000FF"/>
                </a:solidFill>
                <a:latin typeface="Verdana" pitchFamily="34" charset="0"/>
              </a:defRPr>
            </a:lvl6pPr>
            <a:lvl7pPr marL="914307" algn="l" rtl="0" fontAlgn="base">
              <a:spcBef>
                <a:spcPct val="0"/>
              </a:spcBef>
              <a:spcAft>
                <a:spcPct val="0"/>
              </a:spcAft>
              <a:defRPr sz="3800">
                <a:solidFill>
                  <a:srgbClr val="0000FF"/>
                </a:solidFill>
                <a:latin typeface="Verdana" pitchFamily="34" charset="0"/>
              </a:defRPr>
            </a:lvl7pPr>
            <a:lvl8pPr marL="1371459" algn="l" rtl="0" fontAlgn="base">
              <a:spcBef>
                <a:spcPct val="0"/>
              </a:spcBef>
              <a:spcAft>
                <a:spcPct val="0"/>
              </a:spcAft>
              <a:defRPr sz="3800">
                <a:solidFill>
                  <a:srgbClr val="0000FF"/>
                </a:solidFill>
                <a:latin typeface="Verdana" pitchFamily="34" charset="0"/>
              </a:defRPr>
            </a:lvl8pPr>
            <a:lvl9pPr marL="1828613" algn="l" rtl="0" fontAlgn="base">
              <a:spcBef>
                <a:spcPct val="0"/>
              </a:spcBef>
              <a:spcAft>
                <a:spcPct val="0"/>
              </a:spcAft>
              <a:defRPr sz="3800">
                <a:solidFill>
                  <a:srgbClr val="0000FF"/>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FF"/>
                </a:solidFill>
                <a:effectLst/>
                <a:uLnTx/>
                <a:uFillTx/>
                <a:latin typeface="Verdana"/>
                <a:ea typeface=""/>
                <a:cs typeface=""/>
              </a:rPr>
              <a:t>EV potential for</a:t>
            </a:r>
            <a:r>
              <a:rPr kumimoji="0" lang="en-US" sz="3600" b="0" i="0" u="none" strike="noStrike" kern="0" cap="none" spc="0" normalizeH="0" noProof="0" dirty="0" smtClean="0">
                <a:ln>
                  <a:noFill/>
                </a:ln>
                <a:solidFill>
                  <a:srgbClr val="0000FF"/>
                </a:solidFill>
                <a:effectLst/>
                <a:uLnTx/>
                <a:uFillTx/>
                <a:latin typeface="Verdana"/>
                <a:ea typeface=""/>
                <a:cs typeface=""/>
              </a:rPr>
              <a:t> </a:t>
            </a:r>
            <a:r>
              <a:rPr kumimoji="0" lang="en-US" sz="3600" b="0" i="0" u="none" strike="noStrike" kern="0" cap="none" spc="0" normalizeH="0" noProof="0" smtClean="0">
                <a:ln>
                  <a:noFill/>
                </a:ln>
                <a:solidFill>
                  <a:srgbClr val="0000FF"/>
                </a:solidFill>
                <a:effectLst/>
                <a:uLnTx/>
                <a:uFillTx/>
                <a:latin typeface="Verdana"/>
                <a:ea typeface=""/>
                <a:cs typeface=""/>
              </a:rPr>
              <a:t>grid service</a:t>
            </a:r>
            <a:endParaRPr kumimoji="0" lang="en-US" sz="3600" b="0" i="0" u="none" strike="noStrike" kern="0" cap="none" spc="0" normalizeH="0" baseline="0" noProof="0" dirty="0">
              <a:ln>
                <a:noFill/>
              </a:ln>
              <a:solidFill>
                <a:srgbClr val="0000FF"/>
              </a:solidFill>
              <a:effectLst/>
              <a:uLnTx/>
              <a:uFillTx/>
              <a:latin typeface="Verdana"/>
              <a:ea typeface=""/>
              <a:cs typeface=""/>
            </a:endParaRPr>
          </a:p>
        </p:txBody>
      </p:sp>
      <p:sp>
        <p:nvSpPr>
          <p:cNvPr id="19" name="Google Shape;287;p24"/>
          <p:cNvSpPr txBox="1">
            <a:spLocks/>
          </p:cNvSpPr>
          <p:nvPr/>
        </p:nvSpPr>
        <p:spPr>
          <a:xfrm>
            <a:off x="951054" y="1092599"/>
            <a:ext cx="7964346" cy="1621336"/>
          </a:xfrm>
          <a:prstGeom prst="rect">
            <a:avLst/>
          </a:prstGeom>
          <a:noFill/>
          <a:ln>
            <a:noFill/>
          </a:ln>
        </p:spPr>
        <p:txBody>
          <a:bodyPr spcFirstLastPara="1" wrap="square" lIns="68569" tIns="34275" rIns="68569" bIns="3427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0936" lvl="1" indent="-328511">
              <a:lnSpc>
                <a:spcPct val="100000"/>
              </a:lnSpc>
              <a:spcBef>
                <a:spcPts val="270"/>
              </a:spcBef>
              <a:buClr>
                <a:schemeClr val="dk1"/>
              </a:buClr>
              <a:buSzPts val="1800"/>
              <a:buFont typeface="Lato"/>
              <a:buChar char="■"/>
            </a:pPr>
            <a:r>
              <a:rPr lang="en-US" sz="1600" dirty="0" smtClean="0">
                <a:solidFill>
                  <a:schemeClr val="dk1"/>
                </a:solidFill>
                <a:ea typeface="Arial"/>
                <a:cs typeface="Arial"/>
                <a:sym typeface="Arial"/>
              </a:rPr>
              <a:t>Behind-the-meter </a:t>
            </a:r>
            <a:r>
              <a:rPr lang="en-US" sz="1600" smtClean="0">
                <a:solidFill>
                  <a:schemeClr val="dk1"/>
                </a:solidFill>
                <a:ea typeface="Arial"/>
                <a:cs typeface="Arial"/>
                <a:sym typeface="Arial"/>
              </a:rPr>
              <a:t>DR potential will </a:t>
            </a:r>
            <a:r>
              <a:rPr lang="en-US" sz="1600" dirty="0" smtClean="0">
                <a:solidFill>
                  <a:schemeClr val="dk1"/>
                </a:solidFill>
                <a:ea typeface="Arial"/>
                <a:cs typeface="Arial"/>
                <a:sym typeface="Arial"/>
              </a:rPr>
              <a:t>only increase </a:t>
            </a:r>
            <a:endParaRPr lang="en-US" sz="1600" dirty="0">
              <a:solidFill>
                <a:schemeClr val="dk1"/>
              </a:solidFill>
              <a:ea typeface="Arial"/>
              <a:cs typeface="Arial"/>
              <a:sym typeface="Arial"/>
            </a:endParaRPr>
          </a:p>
          <a:p>
            <a:pPr marL="1023836" lvl="2" indent="-328511">
              <a:lnSpc>
                <a:spcPct val="100000"/>
              </a:lnSpc>
              <a:spcBef>
                <a:spcPts val="270"/>
              </a:spcBef>
              <a:buClr>
                <a:schemeClr val="dk1"/>
              </a:buClr>
              <a:buSzPts val="1800"/>
              <a:buFont typeface="Lato"/>
              <a:buChar char="■"/>
            </a:pPr>
            <a:r>
              <a:rPr lang="en-US" sz="1400" dirty="0">
                <a:solidFill>
                  <a:schemeClr val="dk1"/>
                </a:solidFill>
                <a:ea typeface="Arial"/>
                <a:cs typeface="Arial"/>
                <a:sym typeface="Arial"/>
              </a:rPr>
              <a:t>CA: 50% renewables by 2030, 100% by </a:t>
            </a:r>
            <a:r>
              <a:rPr lang="en-US" sz="1400" dirty="0" smtClean="0">
                <a:solidFill>
                  <a:schemeClr val="dk1"/>
                </a:solidFill>
                <a:ea typeface="Arial"/>
                <a:cs typeface="Arial"/>
                <a:sym typeface="Arial"/>
              </a:rPr>
              <a:t>2045</a:t>
            </a:r>
          </a:p>
          <a:p>
            <a:pPr marL="1023836" lvl="2" indent="-328511">
              <a:lnSpc>
                <a:spcPct val="100000"/>
              </a:lnSpc>
              <a:spcBef>
                <a:spcPts val="270"/>
              </a:spcBef>
              <a:buClr>
                <a:schemeClr val="dk1"/>
              </a:buClr>
              <a:buSzPts val="1800"/>
              <a:buFont typeface="Lato"/>
              <a:buChar char="■"/>
            </a:pPr>
            <a:r>
              <a:rPr lang="en-US" sz="1400" dirty="0" smtClean="0">
                <a:solidFill>
                  <a:schemeClr val="dk1"/>
                </a:solidFill>
                <a:ea typeface="Arial"/>
                <a:cs typeface="Arial"/>
                <a:sym typeface="Arial"/>
              </a:rPr>
              <a:t>CA: 1.5M </a:t>
            </a:r>
            <a:r>
              <a:rPr lang="en-US" sz="1400" dirty="0">
                <a:solidFill>
                  <a:schemeClr val="dk1"/>
                </a:solidFill>
                <a:ea typeface="Arial"/>
                <a:cs typeface="Arial"/>
                <a:sym typeface="Arial"/>
              </a:rPr>
              <a:t>ZEV by 2025, 5M by </a:t>
            </a:r>
            <a:r>
              <a:rPr lang="en-US" sz="1400" dirty="0" smtClean="0">
                <a:solidFill>
                  <a:schemeClr val="dk1"/>
                </a:solidFill>
                <a:ea typeface="Arial"/>
                <a:cs typeface="Arial"/>
                <a:sym typeface="Arial"/>
              </a:rPr>
              <a:t>2030</a:t>
            </a:r>
          </a:p>
          <a:p>
            <a:pPr marL="1023836" lvl="2" indent="-328511">
              <a:lnSpc>
                <a:spcPct val="100000"/>
              </a:lnSpc>
              <a:spcBef>
                <a:spcPts val="270"/>
              </a:spcBef>
              <a:buClr>
                <a:schemeClr val="dk1"/>
              </a:buClr>
              <a:buSzPts val="1800"/>
              <a:buFont typeface="Lato"/>
              <a:buChar char="■"/>
            </a:pPr>
            <a:endParaRPr lang="en-US" sz="800" dirty="0">
              <a:solidFill>
                <a:schemeClr val="dk1"/>
              </a:solidFill>
              <a:ea typeface="Arial"/>
              <a:cs typeface="Arial"/>
              <a:sym typeface="Arial"/>
            </a:endParaRPr>
          </a:p>
          <a:p>
            <a:pPr marL="680936" lvl="1" indent="-328511">
              <a:lnSpc>
                <a:spcPct val="100000"/>
              </a:lnSpc>
              <a:spcBef>
                <a:spcPts val="270"/>
              </a:spcBef>
              <a:buClr>
                <a:schemeClr val="dk1"/>
              </a:buClr>
              <a:buSzPts val="1800"/>
              <a:buFont typeface="Lato"/>
              <a:buChar char="■"/>
            </a:pPr>
            <a:r>
              <a:rPr lang="en-US" sz="1600" dirty="0" smtClean="0">
                <a:solidFill>
                  <a:schemeClr val="dk1"/>
                </a:solidFill>
                <a:ea typeface="Arial"/>
                <a:cs typeface="Arial"/>
                <a:sym typeface="Arial"/>
              </a:rPr>
              <a:t>Potential value </a:t>
            </a:r>
            <a:r>
              <a:rPr lang="en-US" sz="1600" dirty="0">
                <a:solidFill>
                  <a:schemeClr val="dk1"/>
                </a:solidFill>
                <a:ea typeface="Arial"/>
                <a:cs typeface="Arial"/>
                <a:sym typeface="Arial"/>
              </a:rPr>
              <a:t>of EV for DR service @</a:t>
            </a:r>
            <a:r>
              <a:rPr lang="en-US" sz="1600" dirty="0" smtClean="0">
                <a:solidFill>
                  <a:schemeClr val="dk1"/>
                </a:solidFill>
                <a:ea typeface="Arial"/>
                <a:cs typeface="Arial"/>
                <a:sym typeface="Arial"/>
              </a:rPr>
              <a:t>1.5M </a:t>
            </a:r>
            <a:r>
              <a:rPr lang="en-US" sz="1600" dirty="0">
                <a:solidFill>
                  <a:schemeClr val="dk1"/>
                </a:solidFill>
                <a:ea typeface="Arial"/>
                <a:cs typeface="Arial"/>
                <a:sym typeface="Arial"/>
              </a:rPr>
              <a:t>EVs : </a:t>
            </a:r>
            <a:r>
              <a:rPr lang="en-US" sz="1600" dirty="0" smtClean="0">
                <a:solidFill>
                  <a:schemeClr val="dk1"/>
                </a:solidFill>
                <a:ea typeface="Arial"/>
                <a:cs typeface="Arial"/>
                <a:sym typeface="Arial"/>
              </a:rPr>
              <a:t>$50B </a:t>
            </a:r>
            <a:r>
              <a:rPr lang="en-US" sz="1600" dirty="0">
                <a:solidFill>
                  <a:schemeClr val="dk1"/>
                </a:solidFill>
                <a:ea typeface="Arial"/>
                <a:cs typeface="Arial"/>
                <a:sym typeface="Arial"/>
              </a:rPr>
              <a:t>/ </a:t>
            </a:r>
            <a:r>
              <a:rPr lang="en-US" sz="1600" dirty="0" err="1">
                <a:solidFill>
                  <a:schemeClr val="dk1"/>
                </a:solidFill>
                <a:ea typeface="Arial"/>
                <a:cs typeface="Arial"/>
                <a:sym typeface="Arial"/>
              </a:rPr>
              <a:t>yr</a:t>
            </a:r>
            <a:r>
              <a:rPr lang="en-US" sz="1600" dirty="0">
                <a:solidFill>
                  <a:schemeClr val="dk1"/>
                </a:solidFill>
                <a:ea typeface="Arial"/>
                <a:cs typeface="Arial"/>
                <a:sym typeface="Arial"/>
              </a:rPr>
              <a:t> </a:t>
            </a:r>
            <a:r>
              <a:rPr lang="en-US" sz="1200" dirty="0" smtClean="0">
                <a:solidFill>
                  <a:schemeClr val="dk1"/>
                </a:solidFill>
                <a:ea typeface="Arial"/>
                <a:cs typeface="Arial"/>
                <a:sym typeface="Arial"/>
              </a:rPr>
              <a:t>(2025)</a:t>
            </a:r>
            <a:endParaRPr lang="en-US" sz="1000" dirty="0">
              <a:solidFill>
                <a:schemeClr val="dk1"/>
              </a:solidFill>
              <a:ea typeface="Arial"/>
              <a:cs typeface="Arial"/>
              <a:sym typeface="Arial"/>
            </a:endParaRPr>
          </a:p>
        </p:txBody>
      </p:sp>
    </p:spTree>
    <p:extLst>
      <p:ext uri="{BB962C8B-B14F-4D97-AF65-F5344CB8AC3E}">
        <p14:creationId xmlns:p14="http://schemas.microsoft.com/office/powerpoint/2010/main" val="150211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86"/>
          <p:cNvSpPr/>
          <p:nvPr/>
        </p:nvSpPr>
        <p:spPr>
          <a:xfrm>
            <a:off x="1367640" y="1028700"/>
            <a:ext cx="6461325" cy="627975"/>
          </a:xfrm>
          <a:prstGeom prst="rect">
            <a:avLst/>
          </a:prstGeom>
          <a:noFill/>
          <a:ln>
            <a:noFill/>
          </a:ln>
        </p:spPr>
        <p:txBody>
          <a:bodyPr spcFirstLastPara="1" wrap="square" lIns="67500" tIns="33750" rIns="67500" bIns="33750" anchor="t" anchorCtr="0">
            <a:noAutofit/>
          </a:bodyPr>
          <a:lstStyle/>
          <a:p>
            <a:endParaRPr dirty="0"/>
          </a:p>
        </p:txBody>
      </p:sp>
      <p:pic>
        <p:nvPicPr>
          <p:cNvPr id="4" name="Picture 3"/>
          <p:cNvPicPr>
            <a:picLocks noChangeAspect="1"/>
          </p:cNvPicPr>
          <p:nvPr/>
        </p:nvPicPr>
        <p:blipFill>
          <a:blip r:embed="rId3"/>
          <a:stretch>
            <a:fillRect/>
          </a:stretch>
        </p:blipFill>
        <p:spPr>
          <a:xfrm>
            <a:off x="540422" y="3202748"/>
            <a:ext cx="3284220" cy="2316548"/>
          </a:xfrm>
          <a:prstGeom prst="rect">
            <a:avLst/>
          </a:prstGeom>
        </p:spPr>
      </p:pic>
      <p:sp>
        <p:nvSpPr>
          <p:cNvPr id="5" name="TextBox 4"/>
          <p:cNvSpPr txBox="1"/>
          <p:nvPr/>
        </p:nvSpPr>
        <p:spPr>
          <a:xfrm>
            <a:off x="1658693" y="3221264"/>
            <a:ext cx="1024639" cy="357790"/>
          </a:xfrm>
          <a:prstGeom prst="rect">
            <a:avLst/>
          </a:prstGeom>
          <a:noFill/>
        </p:spPr>
        <p:txBody>
          <a:bodyPr wrap="none" rtlCol="0">
            <a:spAutoFit/>
          </a:bodyPr>
          <a:lstStyle/>
          <a:p>
            <a:pPr algn="ctr"/>
            <a:r>
              <a:rPr lang="en-US" sz="900" b="1" dirty="0"/>
              <a:t>CA Duck Curve</a:t>
            </a:r>
          </a:p>
          <a:p>
            <a:pPr algn="ctr"/>
            <a:r>
              <a:rPr lang="en-US" sz="825" dirty="0"/>
              <a:t>Oct 22, 2016</a:t>
            </a:r>
          </a:p>
        </p:txBody>
      </p:sp>
      <p:grpSp>
        <p:nvGrpSpPr>
          <p:cNvPr id="652" name="Group 651"/>
          <p:cNvGrpSpPr/>
          <p:nvPr/>
        </p:nvGrpSpPr>
        <p:grpSpPr>
          <a:xfrm>
            <a:off x="1685250" y="3752851"/>
            <a:ext cx="1233210" cy="335570"/>
            <a:chOff x="2247000" y="3860800"/>
            <a:chExt cx="1644280" cy="447427"/>
          </a:xfrm>
        </p:grpSpPr>
        <p:cxnSp>
          <p:nvCxnSpPr>
            <p:cNvPr id="6" name="Straight Connector 5"/>
            <p:cNvCxnSpPr/>
            <p:nvPr/>
          </p:nvCxnSpPr>
          <p:spPr>
            <a:xfrm flipV="1">
              <a:off x="2247000" y="3860800"/>
              <a:ext cx="1644280" cy="32687"/>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2468880" y="3901440"/>
              <a:ext cx="91440" cy="15240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2540000" y="3893488"/>
              <a:ext cx="135152" cy="231472"/>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637908" y="3893488"/>
              <a:ext cx="158455" cy="266165"/>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715694" y="3881120"/>
              <a:ext cx="193394" cy="318325"/>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2807734" y="3881120"/>
              <a:ext cx="208604" cy="357899"/>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2899380" y="3881120"/>
              <a:ext cx="203674" cy="38847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2997891" y="3880118"/>
              <a:ext cx="207811" cy="389472"/>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088863" y="3880118"/>
              <a:ext cx="215350" cy="408791"/>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3181880" y="3878507"/>
              <a:ext cx="208604" cy="42972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3285074" y="3878507"/>
              <a:ext cx="207361" cy="397097"/>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3385109" y="3871657"/>
              <a:ext cx="203674" cy="38847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3507442" y="3870655"/>
              <a:ext cx="183989" cy="32879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3634732" y="3870656"/>
              <a:ext cx="150977" cy="261234"/>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2426489" y="3901440"/>
              <a:ext cx="51544" cy="92589"/>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2345713" y="3893489"/>
              <a:ext cx="38131" cy="54245"/>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653" name="TextBox 652"/>
          <p:cNvSpPr txBox="1"/>
          <p:nvPr/>
        </p:nvSpPr>
        <p:spPr>
          <a:xfrm>
            <a:off x="2584318" y="3969202"/>
            <a:ext cx="1523174" cy="334707"/>
          </a:xfrm>
          <a:prstGeom prst="rect">
            <a:avLst/>
          </a:prstGeom>
          <a:noFill/>
        </p:spPr>
        <p:txBody>
          <a:bodyPr wrap="none" rtlCol="0">
            <a:spAutoFit/>
          </a:bodyPr>
          <a:lstStyle/>
          <a:p>
            <a:r>
              <a:rPr lang="en-US" sz="825" b="1" dirty="0">
                <a:solidFill>
                  <a:srgbClr val="00B050"/>
                </a:solidFill>
              </a:rPr>
              <a:t>3</a:t>
            </a:r>
            <a:r>
              <a:rPr lang="en-US" sz="825" b="1" dirty="0" smtClean="0">
                <a:solidFill>
                  <a:srgbClr val="00B050"/>
                </a:solidFill>
              </a:rPr>
              <a:t>M </a:t>
            </a:r>
            <a:r>
              <a:rPr lang="en-US" sz="825" b="1" dirty="0">
                <a:solidFill>
                  <a:srgbClr val="00B050"/>
                </a:solidFill>
              </a:rPr>
              <a:t>EV workplace charging</a:t>
            </a:r>
          </a:p>
          <a:p>
            <a:pPr algn="ctr"/>
            <a:r>
              <a:rPr lang="en-US" sz="750" dirty="0" smtClean="0">
                <a:solidFill>
                  <a:srgbClr val="00B050"/>
                </a:solidFill>
              </a:rPr>
              <a:t>@10kWh/EV</a:t>
            </a:r>
            <a:endParaRPr lang="en-US" sz="750" dirty="0">
              <a:solidFill>
                <a:srgbClr val="00B050"/>
              </a:solidFill>
            </a:endParaRPr>
          </a:p>
        </p:txBody>
      </p:sp>
      <p:grpSp>
        <p:nvGrpSpPr>
          <p:cNvPr id="55" name="Group 54"/>
          <p:cNvGrpSpPr/>
          <p:nvPr/>
        </p:nvGrpSpPr>
        <p:grpSpPr>
          <a:xfrm>
            <a:off x="4155425" y="3202748"/>
            <a:ext cx="2417447" cy="2497013"/>
            <a:chOff x="5540566" y="3127330"/>
            <a:chExt cx="3223263" cy="3329351"/>
          </a:xfrm>
        </p:grpSpPr>
        <p:pic>
          <p:nvPicPr>
            <p:cNvPr id="56" name="Picture 55"/>
            <p:cNvPicPr>
              <a:picLocks noChangeAspect="1"/>
            </p:cNvPicPr>
            <p:nvPr/>
          </p:nvPicPr>
          <p:blipFill>
            <a:blip r:embed="rId4"/>
            <a:stretch>
              <a:fillRect/>
            </a:stretch>
          </p:blipFill>
          <p:spPr>
            <a:xfrm>
              <a:off x="5540566" y="3127330"/>
              <a:ext cx="2729438" cy="1533160"/>
            </a:xfrm>
            <a:prstGeom prst="rect">
              <a:avLst/>
            </a:prstGeom>
          </p:spPr>
        </p:pic>
        <p:pic>
          <p:nvPicPr>
            <p:cNvPr id="57" name="Picture 56"/>
            <p:cNvPicPr>
              <a:picLocks noChangeAspect="1"/>
            </p:cNvPicPr>
            <p:nvPr/>
          </p:nvPicPr>
          <p:blipFill>
            <a:blip r:embed="rId5"/>
            <a:stretch>
              <a:fillRect/>
            </a:stretch>
          </p:blipFill>
          <p:spPr>
            <a:xfrm>
              <a:off x="5540567" y="4800779"/>
              <a:ext cx="2729438" cy="1442995"/>
            </a:xfrm>
            <a:prstGeom prst="rect">
              <a:avLst/>
            </a:prstGeom>
          </p:spPr>
        </p:pic>
        <p:sp>
          <p:nvSpPr>
            <p:cNvPr id="58" name="TextBox 57"/>
            <p:cNvSpPr txBox="1"/>
            <p:nvPr/>
          </p:nvSpPr>
          <p:spPr>
            <a:xfrm>
              <a:off x="5909187" y="4277034"/>
              <a:ext cx="1015663" cy="292388"/>
            </a:xfrm>
            <a:prstGeom prst="rect">
              <a:avLst/>
            </a:prstGeom>
            <a:noFill/>
          </p:spPr>
          <p:txBody>
            <a:bodyPr wrap="none" rtlCol="0">
              <a:spAutoFit/>
            </a:bodyPr>
            <a:lstStyle/>
            <a:p>
              <a:r>
                <a:rPr lang="en-US" sz="825" dirty="0"/>
                <a:t>Shift service</a:t>
              </a:r>
            </a:p>
          </p:txBody>
        </p:sp>
        <p:sp>
          <p:nvSpPr>
            <p:cNvPr id="59" name="TextBox 58"/>
            <p:cNvSpPr txBox="1"/>
            <p:nvPr/>
          </p:nvSpPr>
          <p:spPr>
            <a:xfrm>
              <a:off x="5835445" y="5839690"/>
              <a:ext cx="1244359" cy="292388"/>
            </a:xfrm>
            <a:prstGeom prst="rect">
              <a:avLst/>
            </a:prstGeom>
            <a:noFill/>
          </p:spPr>
          <p:txBody>
            <a:bodyPr wrap="none" rtlCol="0">
              <a:spAutoFit/>
            </a:bodyPr>
            <a:lstStyle/>
            <a:p>
              <a:r>
                <a:rPr lang="en-US" sz="825" dirty="0"/>
                <a:t>Shimmy service</a:t>
              </a:r>
            </a:p>
          </p:txBody>
        </p:sp>
        <p:sp>
          <p:nvSpPr>
            <p:cNvPr id="60" name="TextBox 59"/>
            <p:cNvSpPr txBox="1"/>
            <p:nvPr/>
          </p:nvSpPr>
          <p:spPr>
            <a:xfrm>
              <a:off x="6194321" y="6210460"/>
              <a:ext cx="2569508" cy="246221"/>
            </a:xfrm>
            <a:prstGeom prst="rect">
              <a:avLst/>
            </a:prstGeom>
            <a:solidFill>
              <a:schemeClr val="bg1"/>
            </a:solidFill>
          </p:spPr>
          <p:txBody>
            <a:bodyPr wrap="none" rtlCol="0">
              <a:spAutoFit/>
            </a:bodyPr>
            <a:lstStyle/>
            <a:p>
              <a:r>
                <a:rPr lang="en-US" sz="600" dirty="0"/>
                <a:t>Source: 2025 CA DR Potential Study (LBNL 2017) </a:t>
              </a:r>
            </a:p>
          </p:txBody>
        </p:sp>
      </p:grpSp>
      <p:graphicFrame>
        <p:nvGraphicFramePr>
          <p:cNvPr id="656" name="Table 655"/>
          <p:cNvGraphicFramePr>
            <a:graphicFrameLocks noGrp="1"/>
          </p:cNvGraphicFramePr>
          <p:nvPr>
            <p:extLst>
              <p:ext uri="{D42A27DB-BD31-4B8C-83A1-F6EECF244321}">
                <p14:modId xmlns:p14="http://schemas.microsoft.com/office/powerpoint/2010/main" val="212386400"/>
              </p:ext>
            </p:extLst>
          </p:nvPr>
        </p:nvGraphicFramePr>
        <p:xfrm>
          <a:off x="6533286" y="3670628"/>
          <a:ext cx="2222627" cy="1363980"/>
        </p:xfrm>
        <a:graphic>
          <a:graphicData uri="http://schemas.openxmlformats.org/drawingml/2006/table">
            <a:tbl>
              <a:tblPr firstRow="1" bandRow="1">
                <a:tableStyleId>{5C22544A-7EE6-4342-B048-85BDC9FD1C3A}</a:tableStyleId>
              </a:tblPr>
              <a:tblGrid>
                <a:gridCol w="1015533"/>
                <a:gridCol w="1207094"/>
              </a:tblGrid>
              <a:tr h="388620">
                <a:tc>
                  <a:txBody>
                    <a:bodyPr/>
                    <a:lstStyle/>
                    <a:p>
                      <a:endParaRPr lang="en-US" sz="1100" dirty="0"/>
                    </a:p>
                  </a:txBody>
                  <a:tcPr marL="68580" marR="68580" marT="34290" marB="34290"/>
                </a:tc>
                <a:tc>
                  <a:txBody>
                    <a:bodyPr/>
                    <a:lstStyle/>
                    <a:p>
                      <a:pPr algn="r"/>
                      <a:r>
                        <a:rPr lang="en-US" sz="1100" dirty="0" smtClean="0"/>
                        <a:t>Annual DR value</a:t>
                      </a:r>
                    </a:p>
                  </a:txBody>
                  <a:tcPr marL="68580" marR="68580" marT="34290" marB="34290"/>
                </a:tc>
              </a:tr>
              <a:tr h="278130">
                <a:tc>
                  <a:txBody>
                    <a:bodyPr/>
                    <a:lstStyle/>
                    <a:p>
                      <a:r>
                        <a:rPr lang="en-US" sz="1100" dirty="0" smtClean="0"/>
                        <a:t>Shift service</a:t>
                      </a:r>
                      <a:endParaRPr lang="en-US" sz="1100" dirty="0"/>
                    </a:p>
                  </a:txBody>
                  <a:tcPr marL="68580" marR="68580" marT="34290" marB="34290"/>
                </a:tc>
                <a:tc>
                  <a:txBody>
                    <a:bodyPr/>
                    <a:lstStyle/>
                    <a:p>
                      <a:pPr algn="r"/>
                      <a:r>
                        <a:rPr lang="en-US" sz="1100" dirty="0" smtClean="0"/>
                        <a:t>$190 / EV</a:t>
                      </a:r>
                      <a:endParaRPr lang="en-US" sz="1100" dirty="0"/>
                    </a:p>
                  </a:txBody>
                  <a:tcPr marL="68580" marR="68580" marT="34290" marB="34290"/>
                </a:tc>
              </a:tr>
              <a:tr h="388620">
                <a:tc>
                  <a:txBody>
                    <a:bodyPr/>
                    <a:lstStyle/>
                    <a:p>
                      <a:r>
                        <a:rPr lang="en-US" sz="1100" dirty="0" smtClean="0"/>
                        <a:t>Shimmy service</a:t>
                      </a:r>
                      <a:endParaRPr lang="en-US" sz="1100" dirty="0"/>
                    </a:p>
                  </a:txBody>
                  <a:tcPr marL="68580" marR="68580" marT="34290" marB="34290"/>
                </a:tc>
                <a:tc>
                  <a:txBody>
                    <a:bodyPr/>
                    <a:lstStyle/>
                    <a:p>
                      <a:pPr algn="r"/>
                      <a:r>
                        <a:rPr lang="en-US" sz="1100" dirty="0" smtClean="0"/>
                        <a:t>$150</a:t>
                      </a:r>
                      <a:r>
                        <a:rPr lang="en-US" sz="1100" baseline="0" dirty="0" smtClean="0"/>
                        <a:t> / EV</a:t>
                      </a:r>
                      <a:endParaRPr lang="en-US" sz="1100" dirty="0"/>
                    </a:p>
                  </a:txBody>
                  <a:tcPr marL="68580" marR="68580" marT="34290" marB="34290"/>
                </a:tc>
              </a:tr>
              <a:tr h="278130">
                <a:tc>
                  <a:txBody>
                    <a:bodyPr/>
                    <a:lstStyle/>
                    <a:p>
                      <a:r>
                        <a:rPr lang="en-US" sz="1100" dirty="0" smtClean="0"/>
                        <a:t>@1.5M EV</a:t>
                      </a:r>
                      <a:endParaRPr lang="en-US" sz="1100" dirty="0"/>
                    </a:p>
                  </a:txBody>
                  <a:tcPr marL="68580" marR="68580" marT="34290" marB="34290"/>
                </a:tc>
                <a:tc>
                  <a:txBody>
                    <a:bodyPr/>
                    <a:lstStyle/>
                    <a:p>
                      <a:pPr algn="r"/>
                      <a:r>
                        <a:rPr lang="en-US" sz="1100" dirty="0" smtClean="0"/>
                        <a:t>$50B</a:t>
                      </a:r>
                      <a:endParaRPr lang="en-US" sz="1100" dirty="0"/>
                    </a:p>
                  </a:txBody>
                  <a:tcPr marL="68580" marR="68580" marT="34290" marB="34290"/>
                </a:tc>
              </a:tr>
            </a:tbl>
          </a:graphicData>
        </a:graphic>
      </p:graphicFrame>
      <p:sp>
        <p:nvSpPr>
          <p:cNvPr id="37" name="Title 1"/>
          <p:cNvSpPr txBox="1">
            <a:spLocks/>
          </p:cNvSpPr>
          <p:nvPr/>
        </p:nvSpPr>
        <p:spPr bwMode="auto">
          <a:xfrm>
            <a:off x="838200" y="228600"/>
            <a:ext cx="8077200" cy="83820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l" rtl="0" fontAlgn="base">
              <a:spcBef>
                <a:spcPct val="0"/>
              </a:spcBef>
              <a:spcAft>
                <a:spcPct val="0"/>
              </a:spcAft>
              <a:defRPr sz="3800">
                <a:solidFill>
                  <a:srgbClr val="0000FF"/>
                </a:solidFill>
                <a:latin typeface="+mj-lt"/>
                <a:ea typeface="+mj-ea"/>
                <a:cs typeface="+mj-cs"/>
              </a:defRPr>
            </a:lvl1pPr>
            <a:lvl2pPr algn="l" rtl="0" fontAlgn="base">
              <a:spcBef>
                <a:spcPct val="0"/>
              </a:spcBef>
              <a:spcAft>
                <a:spcPct val="0"/>
              </a:spcAft>
              <a:defRPr sz="3800">
                <a:solidFill>
                  <a:srgbClr val="0000FF"/>
                </a:solidFill>
                <a:latin typeface="Verdana" pitchFamily="34" charset="0"/>
              </a:defRPr>
            </a:lvl2pPr>
            <a:lvl3pPr algn="l" rtl="0" fontAlgn="base">
              <a:spcBef>
                <a:spcPct val="0"/>
              </a:spcBef>
              <a:spcAft>
                <a:spcPct val="0"/>
              </a:spcAft>
              <a:defRPr sz="3800">
                <a:solidFill>
                  <a:srgbClr val="0000FF"/>
                </a:solidFill>
                <a:latin typeface="Verdana" pitchFamily="34" charset="0"/>
              </a:defRPr>
            </a:lvl3pPr>
            <a:lvl4pPr algn="l" rtl="0" fontAlgn="base">
              <a:spcBef>
                <a:spcPct val="0"/>
              </a:spcBef>
              <a:spcAft>
                <a:spcPct val="0"/>
              </a:spcAft>
              <a:defRPr sz="3800">
                <a:solidFill>
                  <a:srgbClr val="0000FF"/>
                </a:solidFill>
                <a:latin typeface="Verdana" pitchFamily="34" charset="0"/>
              </a:defRPr>
            </a:lvl4pPr>
            <a:lvl5pPr algn="l" rtl="0" fontAlgn="base">
              <a:spcBef>
                <a:spcPct val="0"/>
              </a:spcBef>
              <a:spcAft>
                <a:spcPct val="0"/>
              </a:spcAft>
              <a:defRPr sz="3800">
                <a:solidFill>
                  <a:srgbClr val="0000FF"/>
                </a:solidFill>
                <a:latin typeface="Verdana" pitchFamily="34" charset="0"/>
              </a:defRPr>
            </a:lvl5pPr>
            <a:lvl6pPr marL="457153" algn="l" rtl="0" fontAlgn="base">
              <a:spcBef>
                <a:spcPct val="0"/>
              </a:spcBef>
              <a:spcAft>
                <a:spcPct val="0"/>
              </a:spcAft>
              <a:defRPr sz="3800">
                <a:solidFill>
                  <a:srgbClr val="0000FF"/>
                </a:solidFill>
                <a:latin typeface="Verdana" pitchFamily="34" charset="0"/>
              </a:defRPr>
            </a:lvl6pPr>
            <a:lvl7pPr marL="914307" algn="l" rtl="0" fontAlgn="base">
              <a:spcBef>
                <a:spcPct val="0"/>
              </a:spcBef>
              <a:spcAft>
                <a:spcPct val="0"/>
              </a:spcAft>
              <a:defRPr sz="3800">
                <a:solidFill>
                  <a:srgbClr val="0000FF"/>
                </a:solidFill>
                <a:latin typeface="Verdana" pitchFamily="34" charset="0"/>
              </a:defRPr>
            </a:lvl7pPr>
            <a:lvl8pPr marL="1371459" algn="l" rtl="0" fontAlgn="base">
              <a:spcBef>
                <a:spcPct val="0"/>
              </a:spcBef>
              <a:spcAft>
                <a:spcPct val="0"/>
              </a:spcAft>
              <a:defRPr sz="3800">
                <a:solidFill>
                  <a:srgbClr val="0000FF"/>
                </a:solidFill>
                <a:latin typeface="Verdana" pitchFamily="34" charset="0"/>
              </a:defRPr>
            </a:lvl8pPr>
            <a:lvl9pPr marL="1828613" algn="l" rtl="0" fontAlgn="base">
              <a:spcBef>
                <a:spcPct val="0"/>
              </a:spcBef>
              <a:spcAft>
                <a:spcPct val="0"/>
              </a:spcAft>
              <a:defRPr sz="3800">
                <a:solidFill>
                  <a:srgbClr val="0000FF"/>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FF"/>
                </a:solidFill>
                <a:effectLst/>
                <a:uLnTx/>
                <a:uFillTx/>
                <a:latin typeface="Verdana"/>
                <a:ea typeface=""/>
                <a:cs typeface=""/>
              </a:rPr>
              <a:t>EV potential for</a:t>
            </a:r>
            <a:r>
              <a:rPr kumimoji="0" lang="en-US" sz="3600" b="0" i="0" u="none" strike="noStrike" kern="0" cap="none" spc="0" normalizeH="0" noProof="0" dirty="0" smtClean="0">
                <a:ln>
                  <a:noFill/>
                </a:ln>
                <a:solidFill>
                  <a:srgbClr val="0000FF"/>
                </a:solidFill>
                <a:effectLst/>
                <a:uLnTx/>
                <a:uFillTx/>
                <a:latin typeface="Verdana"/>
                <a:ea typeface=""/>
                <a:cs typeface=""/>
              </a:rPr>
              <a:t> </a:t>
            </a:r>
            <a:r>
              <a:rPr kumimoji="0" lang="en-US" sz="3600" b="0" i="0" u="none" strike="noStrike" kern="0" cap="none" spc="0" normalizeH="0" noProof="0" smtClean="0">
                <a:ln>
                  <a:noFill/>
                </a:ln>
                <a:solidFill>
                  <a:srgbClr val="0000FF"/>
                </a:solidFill>
                <a:effectLst/>
                <a:uLnTx/>
                <a:uFillTx/>
                <a:latin typeface="Verdana"/>
                <a:ea typeface=""/>
                <a:cs typeface=""/>
              </a:rPr>
              <a:t>grid service</a:t>
            </a:r>
            <a:endParaRPr kumimoji="0" lang="en-US" sz="3600" b="0" i="0" u="none" strike="noStrike" kern="0" cap="none" spc="0" normalizeH="0" baseline="0" noProof="0" dirty="0">
              <a:ln>
                <a:noFill/>
              </a:ln>
              <a:solidFill>
                <a:srgbClr val="0000FF"/>
              </a:solidFill>
              <a:effectLst/>
              <a:uLnTx/>
              <a:uFillTx/>
              <a:latin typeface="Verdana"/>
              <a:ea typeface=""/>
              <a:cs typeface=""/>
            </a:endParaRPr>
          </a:p>
        </p:txBody>
      </p:sp>
      <p:sp>
        <p:nvSpPr>
          <p:cNvPr id="32" name="Google Shape;287;p24"/>
          <p:cNvSpPr txBox="1">
            <a:spLocks/>
          </p:cNvSpPr>
          <p:nvPr/>
        </p:nvSpPr>
        <p:spPr>
          <a:xfrm>
            <a:off x="951054" y="1092599"/>
            <a:ext cx="7964346" cy="1621336"/>
          </a:xfrm>
          <a:prstGeom prst="rect">
            <a:avLst/>
          </a:prstGeom>
          <a:noFill/>
          <a:ln>
            <a:noFill/>
          </a:ln>
        </p:spPr>
        <p:txBody>
          <a:bodyPr spcFirstLastPara="1" wrap="square" lIns="68569" tIns="34275" rIns="68569" bIns="3427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0936" lvl="1" indent="-328511">
              <a:lnSpc>
                <a:spcPct val="100000"/>
              </a:lnSpc>
              <a:spcBef>
                <a:spcPts val="270"/>
              </a:spcBef>
              <a:buClr>
                <a:schemeClr val="dk1"/>
              </a:buClr>
              <a:buSzPts val="1800"/>
              <a:buFont typeface="Lato"/>
              <a:buChar char="■"/>
            </a:pPr>
            <a:r>
              <a:rPr lang="en-US" sz="1600" dirty="0" smtClean="0">
                <a:solidFill>
                  <a:schemeClr val="dk1"/>
                </a:solidFill>
                <a:ea typeface="Arial"/>
                <a:cs typeface="Arial"/>
                <a:sym typeface="Arial"/>
              </a:rPr>
              <a:t>Behind-the-meter </a:t>
            </a:r>
            <a:r>
              <a:rPr lang="en-US" sz="1600" smtClean="0">
                <a:solidFill>
                  <a:schemeClr val="dk1"/>
                </a:solidFill>
                <a:ea typeface="Arial"/>
                <a:cs typeface="Arial"/>
                <a:sym typeface="Arial"/>
              </a:rPr>
              <a:t>DR potential will </a:t>
            </a:r>
            <a:r>
              <a:rPr lang="en-US" sz="1600" dirty="0" smtClean="0">
                <a:solidFill>
                  <a:schemeClr val="dk1"/>
                </a:solidFill>
                <a:ea typeface="Arial"/>
                <a:cs typeface="Arial"/>
                <a:sym typeface="Arial"/>
              </a:rPr>
              <a:t>only increase </a:t>
            </a:r>
            <a:endParaRPr lang="en-US" sz="1600" dirty="0">
              <a:solidFill>
                <a:schemeClr val="dk1"/>
              </a:solidFill>
              <a:ea typeface="Arial"/>
              <a:cs typeface="Arial"/>
              <a:sym typeface="Arial"/>
            </a:endParaRPr>
          </a:p>
          <a:p>
            <a:pPr marL="1023836" lvl="2" indent="-328511">
              <a:lnSpc>
                <a:spcPct val="100000"/>
              </a:lnSpc>
              <a:spcBef>
                <a:spcPts val="270"/>
              </a:spcBef>
              <a:buClr>
                <a:schemeClr val="dk1"/>
              </a:buClr>
              <a:buSzPts val="1800"/>
              <a:buFont typeface="Lato"/>
              <a:buChar char="■"/>
            </a:pPr>
            <a:r>
              <a:rPr lang="en-US" sz="1400" dirty="0">
                <a:solidFill>
                  <a:schemeClr val="dk1"/>
                </a:solidFill>
                <a:ea typeface="Arial"/>
                <a:cs typeface="Arial"/>
                <a:sym typeface="Arial"/>
              </a:rPr>
              <a:t>CA: 50% renewables by 2030, 100% by </a:t>
            </a:r>
            <a:r>
              <a:rPr lang="en-US" sz="1400" dirty="0" smtClean="0">
                <a:solidFill>
                  <a:schemeClr val="dk1"/>
                </a:solidFill>
                <a:ea typeface="Arial"/>
                <a:cs typeface="Arial"/>
                <a:sym typeface="Arial"/>
              </a:rPr>
              <a:t>2045</a:t>
            </a:r>
          </a:p>
          <a:p>
            <a:pPr marL="1023836" lvl="2" indent="-328511">
              <a:lnSpc>
                <a:spcPct val="100000"/>
              </a:lnSpc>
              <a:spcBef>
                <a:spcPts val="270"/>
              </a:spcBef>
              <a:buClr>
                <a:schemeClr val="dk1"/>
              </a:buClr>
              <a:buSzPts val="1800"/>
              <a:buFont typeface="Lato"/>
              <a:buChar char="■"/>
            </a:pPr>
            <a:r>
              <a:rPr lang="en-US" sz="1400" dirty="0" smtClean="0">
                <a:solidFill>
                  <a:schemeClr val="dk1"/>
                </a:solidFill>
                <a:ea typeface="Arial"/>
                <a:cs typeface="Arial"/>
                <a:sym typeface="Arial"/>
              </a:rPr>
              <a:t>CA: 1.5M </a:t>
            </a:r>
            <a:r>
              <a:rPr lang="en-US" sz="1400" dirty="0">
                <a:solidFill>
                  <a:schemeClr val="dk1"/>
                </a:solidFill>
                <a:ea typeface="Arial"/>
                <a:cs typeface="Arial"/>
                <a:sym typeface="Arial"/>
              </a:rPr>
              <a:t>ZEV by 2025, 5M by </a:t>
            </a:r>
            <a:r>
              <a:rPr lang="en-US" sz="1400" dirty="0" smtClean="0">
                <a:solidFill>
                  <a:schemeClr val="dk1"/>
                </a:solidFill>
                <a:ea typeface="Arial"/>
                <a:cs typeface="Arial"/>
                <a:sym typeface="Arial"/>
              </a:rPr>
              <a:t>2030</a:t>
            </a:r>
          </a:p>
          <a:p>
            <a:pPr marL="1023836" lvl="2" indent="-328511">
              <a:lnSpc>
                <a:spcPct val="100000"/>
              </a:lnSpc>
              <a:spcBef>
                <a:spcPts val="270"/>
              </a:spcBef>
              <a:buClr>
                <a:schemeClr val="dk1"/>
              </a:buClr>
              <a:buSzPts val="1800"/>
              <a:buFont typeface="Lato"/>
              <a:buChar char="■"/>
            </a:pPr>
            <a:endParaRPr lang="en-US" sz="800" dirty="0">
              <a:solidFill>
                <a:schemeClr val="dk1"/>
              </a:solidFill>
              <a:ea typeface="Arial"/>
              <a:cs typeface="Arial"/>
              <a:sym typeface="Arial"/>
            </a:endParaRPr>
          </a:p>
          <a:p>
            <a:pPr marL="680936" lvl="1" indent="-328511">
              <a:lnSpc>
                <a:spcPct val="100000"/>
              </a:lnSpc>
              <a:spcBef>
                <a:spcPts val="270"/>
              </a:spcBef>
              <a:buClr>
                <a:schemeClr val="dk1"/>
              </a:buClr>
              <a:buSzPts val="1800"/>
              <a:buFont typeface="Lato"/>
              <a:buChar char="■"/>
            </a:pPr>
            <a:r>
              <a:rPr lang="en-US" sz="1600" dirty="0" smtClean="0">
                <a:solidFill>
                  <a:schemeClr val="dk1"/>
                </a:solidFill>
                <a:ea typeface="Arial"/>
                <a:cs typeface="Arial"/>
                <a:sym typeface="Arial"/>
              </a:rPr>
              <a:t>Potential value </a:t>
            </a:r>
            <a:r>
              <a:rPr lang="en-US" sz="1600" dirty="0">
                <a:solidFill>
                  <a:schemeClr val="dk1"/>
                </a:solidFill>
                <a:ea typeface="Arial"/>
                <a:cs typeface="Arial"/>
                <a:sym typeface="Arial"/>
              </a:rPr>
              <a:t>of EV for DR service @</a:t>
            </a:r>
            <a:r>
              <a:rPr lang="en-US" sz="1600" dirty="0" smtClean="0">
                <a:solidFill>
                  <a:schemeClr val="dk1"/>
                </a:solidFill>
                <a:ea typeface="Arial"/>
                <a:cs typeface="Arial"/>
                <a:sym typeface="Arial"/>
              </a:rPr>
              <a:t>1.5M </a:t>
            </a:r>
            <a:r>
              <a:rPr lang="en-US" sz="1600" dirty="0">
                <a:solidFill>
                  <a:schemeClr val="dk1"/>
                </a:solidFill>
                <a:ea typeface="Arial"/>
                <a:cs typeface="Arial"/>
                <a:sym typeface="Arial"/>
              </a:rPr>
              <a:t>EVs : </a:t>
            </a:r>
            <a:r>
              <a:rPr lang="en-US" sz="1600" dirty="0" smtClean="0">
                <a:solidFill>
                  <a:schemeClr val="dk1"/>
                </a:solidFill>
                <a:ea typeface="Arial"/>
                <a:cs typeface="Arial"/>
                <a:sym typeface="Arial"/>
              </a:rPr>
              <a:t>$50B </a:t>
            </a:r>
            <a:r>
              <a:rPr lang="en-US" sz="1600" dirty="0">
                <a:solidFill>
                  <a:schemeClr val="dk1"/>
                </a:solidFill>
                <a:ea typeface="Arial"/>
                <a:cs typeface="Arial"/>
                <a:sym typeface="Arial"/>
              </a:rPr>
              <a:t>/ </a:t>
            </a:r>
            <a:r>
              <a:rPr lang="en-US" sz="1600" dirty="0" err="1">
                <a:solidFill>
                  <a:schemeClr val="dk1"/>
                </a:solidFill>
                <a:ea typeface="Arial"/>
                <a:cs typeface="Arial"/>
                <a:sym typeface="Arial"/>
              </a:rPr>
              <a:t>yr</a:t>
            </a:r>
            <a:r>
              <a:rPr lang="en-US" sz="1600" dirty="0">
                <a:solidFill>
                  <a:schemeClr val="dk1"/>
                </a:solidFill>
                <a:ea typeface="Arial"/>
                <a:cs typeface="Arial"/>
                <a:sym typeface="Arial"/>
              </a:rPr>
              <a:t> </a:t>
            </a:r>
            <a:r>
              <a:rPr lang="en-US" sz="1200" dirty="0" smtClean="0">
                <a:solidFill>
                  <a:schemeClr val="dk1"/>
                </a:solidFill>
                <a:ea typeface="Arial"/>
                <a:cs typeface="Arial"/>
                <a:sym typeface="Arial"/>
              </a:rPr>
              <a:t>(2025)</a:t>
            </a:r>
            <a:endParaRPr lang="en-US" sz="1000" dirty="0">
              <a:solidFill>
                <a:schemeClr val="dk1"/>
              </a:solidFill>
              <a:ea typeface="Arial"/>
              <a:cs typeface="Arial"/>
              <a:sym typeface="Arial"/>
            </a:endParaRPr>
          </a:p>
        </p:txBody>
      </p:sp>
      <p:sp>
        <p:nvSpPr>
          <p:cNvPr id="33" name="TextBox 32"/>
          <p:cNvSpPr txBox="1"/>
          <p:nvPr/>
        </p:nvSpPr>
        <p:spPr>
          <a:xfrm>
            <a:off x="6423662" y="5067741"/>
            <a:ext cx="2765501" cy="461665"/>
          </a:xfrm>
          <a:prstGeom prst="rect">
            <a:avLst/>
          </a:prstGeom>
          <a:solidFill>
            <a:schemeClr val="bg1"/>
          </a:solidFill>
        </p:spPr>
        <p:txBody>
          <a:bodyPr wrap="none" rtlCol="0">
            <a:spAutoFit/>
          </a:bodyPr>
          <a:lstStyle/>
          <a:p>
            <a:r>
              <a:rPr lang="en-US" sz="800" dirty="0" smtClean="0"/>
              <a:t>Assumptions: DR value from 2025 CA DR Potential </a:t>
            </a:r>
          </a:p>
          <a:p>
            <a:r>
              <a:rPr lang="en-US" sz="800" dirty="0" smtClean="0"/>
              <a:t>Study (LBNL 2017); each EV drives 12K miles/year, </a:t>
            </a:r>
          </a:p>
          <a:p>
            <a:r>
              <a:rPr lang="en-US" sz="800" dirty="0" smtClean="0"/>
              <a:t>needs 11kWh/day, workplace charging; 10% provide DR</a:t>
            </a:r>
            <a:endParaRPr lang="en-US" sz="800" dirty="0"/>
          </a:p>
        </p:txBody>
      </p:sp>
    </p:spTree>
    <p:extLst>
      <p:ext uri="{BB962C8B-B14F-4D97-AF65-F5344CB8AC3E}">
        <p14:creationId xmlns:p14="http://schemas.microsoft.com/office/powerpoint/2010/main" val="10482224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Straight Connector 62"/>
          <p:cNvCxnSpPr>
            <a:stCxn id="91" idx="1"/>
          </p:cNvCxnSpPr>
          <p:nvPr/>
        </p:nvCxnSpPr>
        <p:spPr>
          <a:xfrm flipH="1">
            <a:off x="6361045" y="3310790"/>
            <a:ext cx="457461" cy="10221"/>
          </a:xfrm>
          <a:prstGeom prst="line">
            <a:avLst/>
          </a:prstGeom>
          <a:noFill/>
          <a:ln w="28575" cmpd="sng">
            <a:solidFill>
              <a:schemeClr val="tx1"/>
            </a:solidFill>
          </a:ln>
        </p:spPr>
      </p:cxnSp>
      <p:cxnSp>
        <p:nvCxnSpPr>
          <p:cNvPr id="48" name="Straight Connector 47"/>
          <p:cNvCxnSpPr>
            <a:stCxn id="2" idx="0"/>
          </p:cNvCxnSpPr>
          <p:nvPr/>
        </p:nvCxnSpPr>
        <p:spPr>
          <a:xfrm flipV="1">
            <a:off x="1884353" y="4078266"/>
            <a:ext cx="408480" cy="792147"/>
          </a:xfrm>
          <a:prstGeom prst="line">
            <a:avLst/>
          </a:prstGeom>
          <a:noFill/>
          <a:ln w="28575" cmpd="sng">
            <a:solidFill>
              <a:schemeClr val="tx1"/>
            </a:solidFill>
          </a:ln>
        </p:spPr>
      </p:cxnSp>
      <p:sp>
        <p:nvSpPr>
          <p:cNvPr id="40" name="TextBox 39"/>
          <p:cNvSpPr txBox="1"/>
          <p:nvPr/>
        </p:nvSpPr>
        <p:spPr>
          <a:xfrm>
            <a:off x="2739279" y="4397277"/>
            <a:ext cx="184666" cy="369332"/>
          </a:xfrm>
          <a:prstGeom prst="rect">
            <a:avLst/>
          </a:prstGeom>
          <a:noFill/>
        </p:spPr>
        <p:txBody>
          <a:bodyPr wrap="none" rtlCol="0">
            <a:spAutoFit/>
          </a:bodyPr>
          <a:lstStyle/>
          <a:p>
            <a:endParaRPr lang="en-US" dirty="0">
              <a:solidFill>
                <a:prstClr val="black"/>
              </a:solidFill>
              <a:latin typeface="Calibri"/>
            </a:endParaRPr>
          </a:p>
        </p:txBody>
      </p:sp>
      <p:sp>
        <p:nvSpPr>
          <p:cNvPr id="5" name="TextBox 4"/>
          <p:cNvSpPr txBox="1"/>
          <p:nvPr/>
        </p:nvSpPr>
        <p:spPr>
          <a:xfrm>
            <a:off x="3068694" y="4683104"/>
            <a:ext cx="1084264" cy="984885"/>
          </a:xfrm>
          <a:prstGeom prst="rect">
            <a:avLst/>
          </a:prstGeom>
          <a:noFill/>
        </p:spPr>
        <p:txBody>
          <a:bodyPr wrap="none" rtlCol="0">
            <a:spAutoFit/>
          </a:bodyPr>
          <a:lstStyle/>
          <a:p>
            <a:r>
              <a:rPr lang="en-US" sz="5800" dirty="0" smtClean="0"/>
              <a:t>. . .  </a:t>
            </a:r>
            <a:endParaRPr lang="en-US" sz="5800" dirty="0"/>
          </a:p>
        </p:txBody>
      </p:sp>
      <p:cxnSp>
        <p:nvCxnSpPr>
          <p:cNvPr id="34" name="Straight Connector 33"/>
          <p:cNvCxnSpPr/>
          <p:nvPr/>
        </p:nvCxnSpPr>
        <p:spPr>
          <a:xfrm flipV="1">
            <a:off x="2663294" y="1263968"/>
            <a:ext cx="0" cy="606777"/>
          </a:xfrm>
          <a:prstGeom prst="line">
            <a:avLst/>
          </a:prstGeom>
          <a:noFill/>
          <a:ln w="28575" cmpd="sng">
            <a:solidFill>
              <a:schemeClr val="tx1"/>
            </a:solidFill>
          </a:ln>
        </p:spPr>
      </p:cxnSp>
      <p:grpSp>
        <p:nvGrpSpPr>
          <p:cNvPr id="53" name="Group 52"/>
          <p:cNvGrpSpPr/>
          <p:nvPr/>
        </p:nvGrpSpPr>
        <p:grpSpPr>
          <a:xfrm>
            <a:off x="1010480" y="1863689"/>
            <a:ext cx="5348106" cy="2533587"/>
            <a:chOff x="29199" y="2185800"/>
            <a:chExt cx="6481638" cy="4527088"/>
          </a:xfrm>
        </p:grpSpPr>
        <p:pic>
          <p:nvPicPr>
            <p:cNvPr id="70" name="Picture 69"/>
            <p:cNvPicPr>
              <a:picLocks noChangeAspect="1"/>
            </p:cNvPicPr>
            <p:nvPr/>
          </p:nvPicPr>
          <p:blipFill>
            <a:blip r:embed="rId3"/>
            <a:stretch>
              <a:fillRect/>
            </a:stretch>
          </p:blipFill>
          <p:spPr>
            <a:xfrm>
              <a:off x="388805" y="2185801"/>
              <a:ext cx="5985982" cy="4527087"/>
            </a:xfrm>
            <a:prstGeom prst="rect">
              <a:avLst/>
            </a:prstGeom>
          </p:spPr>
        </p:pic>
        <p:sp>
          <p:nvSpPr>
            <p:cNvPr id="71" name="TextBox 70"/>
            <p:cNvSpPr txBox="1"/>
            <p:nvPr/>
          </p:nvSpPr>
          <p:spPr>
            <a:xfrm>
              <a:off x="2609019" y="4918365"/>
              <a:ext cx="184666" cy="369332"/>
            </a:xfrm>
            <a:prstGeom prst="rect">
              <a:avLst/>
            </a:prstGeom>
            <a:noFill/>
          </p:spPr>
          <p:txBody>
            <a:bodyPr wrap="none" rtlCol="0">
              <a:spAutoFit/>
            </a:bodyPr>
            <a:lstStyle/>
            <a:p>
              <a:endParaRPr lang="en-US" dirty="0">
                <a:solidFill>
                  <a:prstClr val="black"/>
                </a:solidFill>
                <a:latin typeface="Calibri"/>
              </a:endParaRPr>
            </a:p>
          </p:txBody>
        </p:sp>
        <p:sp>
          <p:nvSpPr>
            <p:cNvPr id="74" name="TextBox 73"/>
            <p:cNvSpPr txBox="1"/>
            <p:nvPr/>
          </p:nvSpPr>
          <p:spPr>
            <a:xfrm>
              <a:off x="2611933" y="5699990"/>
              <a:ext cx="1493763" cy="903840"/>
            </a:xfrm>
            <a:prstGeom prst="rect">
              <a:avLst/>
            </a:prstGeom>
            <a:noFill/>
          </p:spPr>
          <p:txBody>
            <a:bodyPr wrap="none" rtlCol="0">
              <a:spAutoFit/>
            </a:bodyPr>
            <a:lstStyle/>
            <a:p>
              <a:pPr algn="r"/>
              <a:r>
                <a:rPr lang="en-US" sz="1400" dirty="0">
                  <a:solidFill>
                    <a:prstClr val="black"/>
                  </a:solidFill>
                  <a:latin typeface="Calibri"/>
                </a:rPr>
                <a:t>d</a:t>
              </a:r>
              <a:r>
                <a:rPr lang="en-US" sz="1400" dirty="0" smtClean="0">
                  <a:solidFill>
                    <a:prstClr val="black"/>
                  </a:solidFill>
                  <a:latin typeface="Calibri"/>
                </a:rPr>
                <a:t>istribution</a:t>
              </a:r>
            </a:p>
            <a:p>
              <a:pPr algn="r"/>
              <a:r>
                <a:rPr lang="en-US" sz="1400" dirty="0" smtClean="0">
                  <a:solidFill>
                    <a:prstClr val="black"/>
                  </a:solidFill>
                  <a:latin typeface="Calibri"/>
                </a:rPr>
                <a:t>grid</a:t>
              </a:r>
            </a:p>
          </p:txBody>
        </p:sp>
        <p:sp>
          <p:nvSpPr>
            <p:cNvPr id="75" name="TextBox 74"/>
            <p:cNvSpPr txBox="1"/>
            <p:nvPr/>
          </p:nvSpPr>
          <p:spPr>
            <a:xfrm>
              <a:off x="4276954" y="5699990"/>
              <a:ext cx="1611259" cy="903840"/>
            </a:xfrm>
            <a:prstGeom prst="rect">
              <a:avLst/>
            </a:prstGeom>
            <a:noFill/>
          </p:spPr>
          <p:txBody>
            <a:bodyPr wrap="none" rtlCol="0">
              <a:spAutoFit/>
            </a:bodyPr>
            <a:lstStyle/>
            <a:p>
              <a:r>
                <a:rPr lang="en-US" sz="1400" dirty="0" smtClean="0">
                  <a:solidFill>
                    <a:prstClr val="black"/>
                  </a:solidFill>
                  <a:latin typeface="Calibri"/>
                </a:rPr>
                <a:t>transmission</a:t>
              </a:r>
            </a:p>
            <a:p>
              <a:r>
                <a:rPr lang="en-US" sz="1400" dirty="0" smtClean="0">
                  <a:solidFill>
                    <a:prstClr val="black"/>
                  </a:solidFill>
                  <a:latin typeface="Calibri"/>
                </a:rPr>
                <a:t>grid</a:t>
              </a:r>
            </a:p>
          </p:txBody>
        </p:sp>
        <p:cxnSp>
          <p:nvCxnSpPr>
            <p:cNvPr id="76" name="Straight Connector 75"/>
            <p:cNvCxnSpPr/>
            <p:nvPr/>
          </p:nvCxnSpPr>
          <p:spPr>
            <a:xfrm>
              <a:off x="4184675" y="5218534"/>
              <a:ext cx="0" cy="1494354"/>
            </a:xfrm>
            <a:prstGeom prst="line">
              <a:avLst/>
            </a:prstGeom>
            <a:ln w="19050" cmpd="sng">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sp>
          <p:nvSpPr>
            <p:cNvPr id="77" name="Rounded Rectangle 76"/>
            <p:cNvSpPr/>
            <p:nvPr/>
          </p:nvSpPr>
          <p:spPr>
            <a:xfrm>
              <a:off x="29199" y="2185800"/>
              <a:ext cx="6481638" cy="4527087"/>
            </a:xfrm>
            <a:prstGeom prst="round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1596512" y="179914"/>
            <a:ext cx="2103308" cy="1170901"/>
            <a:chOff x="1162025" y="462487"/>
            <a:chExt cx="2103308" cy="1170901"/>
          </a:xfrm>
          <a:effectLst/>
        </p:grpSpPr>
        <p:sp>
          <p:nvSpPr>
            <p:cNvPr id="69" name="Rounded Rectangle 68"/>
            <p:cNvSpPr/>
            <p:nvPr/>
          </p:nvSpPr>
          <p:spPr>
            <a:xfrm>
              <a:off x="1162025" y="462487"/>
              <a:ext cx="2103308" cy="1170901"/>
            </a:xfrm>
            <a:prstGeom prst="roundRect">
              <a:avLst/>
            </a:prstGeom>
            <a:solidFill>
              <a:schemeClr val="accent3">
                <a:lumMod val="40000"/>
                <a:lumOff val="60000"/>
              </a:schemeClr>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bwMode="auto">
            <a:xfrm>
              <a:off x="1487962" y="1275357"/>
              <a:ext cx="1359997" cy="300204"/>
            </a:xfrm>
            <a:prstGeom prst="rect">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smtClean="0">
                  <a:solidFill>
                    <a:srgbClr val="0000FF"/>
                  </a:solidFill>
                </a:rPr>
                <a:t>PF cloud</a:t>
              </a:r>
              <a:endParaRPr lang="en-US" b="1" dirty="0">
                <a:solidFill>
                  <a:srgbClr val="0000FF"/>
                </a:solidFill>
              </a:endParaRPr>
            </a:p>
          </p:txBody>
        </p:sp>
        <p:graphicFrame>
          <p:nvGraphicFramePr>
            <p:cNvPr id="12" name="Object 11"/>
            <p:cNvGraphicFramePr>
              <a:graphicFrameLocks noChangeAspect="1"/>
            </p:cNvGraphicFramePr>
            <p:nvPr>
              <p:extLst/>
            </p:nvPr>
          </p:nvGraphicFramePr>
          <p:xfrm>
            <a:off x="1288938" y="592760"/>
            <a:ext cx="1851025" cy="668337"/>
          </p:xfrm>
          <a:graphic>
            <a:graphicData uri="http://schemas.openxmlformats.org/presentationml/2006/ole">
              <mc:AlternateContent xmlns:mc="http://schemas.openxmlformats.org/markup-compatibility/2006">
                <mc:Choice xmlns:v="urn:schemas-microsoft-com:vml" Requires="v">
                  <p:oleObj spid="_x0000_s404087" name="Equation" r:id="rId4" imgW="1651000" imgH="596900" progId="Equation.3">
                    <p:embed/>
                  </p:oleObj>
                </mc:Choice>
                <mc:Fallback>
                  <p:oleObj name="Equation" r:id="rId4" imgW="1651000" imgH="596900" progId="Equation.3">
                    <p:embed/>
                    <p:pic>
                      <p:nvPicPr>
                        <p:cNvPr id="0" name=""/>
                        <p:cNvPicPr/>
                        <p:nvPr/>
                      </p:nvPicPr>
                      <p:blipFill>
                        <a:blip r:embed="rId5"/>
                        <a:stretch>
                          <a:fillRect/>
                        </a:stretch>
                      </p:blipFill>
                      <p:spPr>
                        <a:xfrm>
                          <a:off x="1288938" y="592760"/>
                          <a:ext cx="1851025" cy="668337"/>
                        </a:xfrm>
                        <a:prstGeom prst="rect">
                          <a:avLst/>
                        </a:prstGeom>
                        <a:ln>
                          <a:solidFill>
                            <a:schemeClr val="bg1">
                              <a:lumMod val="65000"/>
                            </a:schemeClr>
                          </a:solidFill>
                        </a:ln>
                      </p:spPr>
                    </p:pic>
                  </p:oleObj>
                </mc:Fallback>
              </mc:AlternateContent>
            </a:graphicData>
          </a:graphic>
        </p:graphicFrame>
      </p:grpSp>
      <p:sp>
        <p:nvSpPr>
          <p:cNvPr id="81" name="TextBox 80"/>
          <p:cNvSpPr txBox="1"/>
          <p:nvPr/>
        </p:nvSpPr>
        <p:spPr>
          <a:xfrm>
            <a:off x="4152958" y="984562"/>
            <a:ext cx="1262600" cy="338554"/>
          </a:xfrm>
          <a:prstGeom prst="rect">
            <a:avLst/>
          </a:prstGeom>
          <a:noFill/>
        </p:spPr>
        <p:txBody>
          <a:bodyPr wrap="square" rtlCol="0">
            <a:spAutoFit/>
          </a:bodyPr>
          <a:lstStyle/>
          <a:p>
            <a:r>
              <a:rPr lang="en-US" sz="1600" dirty="0" smtClean="0">
                <a:solidFill>
                  <a:prstClr val="black"/>
                </a:solidFill>
                <a:latin typeface="Calibri"/>
              </a:rPr>
              <a:t>ACN input</a:t>
            </a:r>
          </a:p>
        </p:txBody>
      </p:sp>
      <p:cxnSp>
        <p:nvCxnSpPr>
          <p:cNvPr id="82" name="Straight Connector 81"/>
          <p:cNvCxnSpPr/>
          <p:nvPr/>
        </p:nvCxnSpPr>
        <p:spPr>
          <a:xfrm flipH="1">
            <a:off x="3687369" y="1175316"/>
            <a:ext cx="422992" cy="0"/>
          </a:xfrm>
          <a:prstGeom prst="line">
            <a:avLst/>
          </a:prstGeom>
          <a:noFill/>
          <a:ln w="28575" cmpd="sng">
            <a:solidFill>
              <a:schemeClr val="tx1"/>
            </a:solidFill>
            <a:headEnd type="none"/>
            <a:tailEnd type="triangle"/>
          </a:ln>
        </p:spPr>
      </p:cxnSp>
      <p:sp>
        <p:nvSpPr>
          <p:cNvPr id="83" name="TextBox 82"/>
          <p:cNvSpPr txBox="1"/>
          <p:nvPr/>
        </p:nvSpPr>
        <p:spPr>
          <a:xfrm>
            <a:off x="4110361" y="187394"/>
            <a:ext cx="1247505" cy="338554"/>
          </a:xfrm>
          <a:prstGeom prst="rect">
            <a:avLst/>
          </a:prstGeom>
          <a:noFill/>
        </p:spPr>
        <p:txBody>
          <a:bodyPr wrap="square" rtlCol="0">
            <a:spAutoFit/>
          </a:bodyPr>
          <a:lstStyle/>
          <a:p>
            <a:r>
              <a:rPr lang="en-US" sz="1600" dirty="0">
                <a:solidFill>
                  <a:prstClr val="black"/>
                </a:solidFill>
                <a:latin typeface="Calibri"/>
              </a:rPr>
              <a:t>u</a:t>
            </a:r>
            <a:r>
              <a:rPr lang="en-US" sz="1600" dirty="0" smtClean="0">
                <a:solidFill>
                  <a:prstClr val="black"/>
                </a:solidFill>
                <a:latin typeface="Calibri"/>
              </a:rPr>
              <a:t>tility input</a:t>
            </a:r>
          </a:p>
        </p:txBody>
      </p:sp>
      <p:cxnSp>
        <p:nvCxnSpPr>
          <p:cNvPr id="84" name="Straight Connector 83"/>
          <p:cNvCxnSpPr/>
          <p:nvPr/>
        </p:nvCxnSpPr>
        <p:spPr>
          <a:xfrm flipH="1">
            <a:off x="3699820" y="399860"/>
            <a:ext cx="422992" cy="0"/>
          </a:xfrm>
          <a:prstGeom prst="line">
            <a:avLst/>
          </a:prstGeom>
          <a:noFill/>
          <a:ln w="28575" cmpd="sng">
            <a:solidFill>
              <a:schemeClr val="tx1"/>
            </a:solidFill>
            <a:headEnd type="none"/>
            <a:tailEnd type="triangle"/>
          </a:ln>
        </p:spPr>
      </p:cxnSp>
      <p:sp>
        <p:nvSpPr>
          <p:cNvPr id="85" name="TextBox 84"/>
          <p:cNvSpPr txBox="1"/>
          <p:nvPr/>
        </p:nvSpPr>
        <p:spPr>
          <a:xfrm>
            <a:off x="4142103" y="568902"/>
            <a:ext cx="1042084" cy="338554"/>
          </a:xfrm>
          <a:prstGeom prst="rect">
            <a:avLst/>
          </a:prstGeom>
          <a:noFill/>
        </p:spPr>
        <p:txBody>
          <a:bodyPr wrap="square" rtlCol="0">
            <a:spAutoFit/>
          </a:bodyPr>
          <a:lstStyle/>
          <a:p>
            <a:r>
              <a:rPr lang="en-US" sz="1600" dirty="0" smtClean="0">
                <a:solidFill>
                  <a:prstClr val="black"/>
                </a:solidFill>
                <a:latin typeface="Calibri"/>
              </a:rPr>
              <a:t>ISO input</a:t>
            </a:r>
          </a:p>
        </p:txBody>
      </p:sp>
      <p:cxnSp>
        <p:nvCxnSpPr>
          <p:cNvPr id="86" name="Straight Connector 85"/>
          <p:cNvCxnSpPr/>
          <p:nvPr/>
        </p:nvCxnSpPr>
        <p:spPr>
          <a:xfrm flipH="1">
            <a:off x="3699820" y="759656"/>
            <a:ext cx="422992" cy="0"/>
          </a:xfrm>
          <a:prstGeom prst="line">
            <a:avLst/>
          </a:prstGeom>
          <a:noFill/>
          <a:ln w="28575" cmpd="sng">
            <a:solidFill>
              <a:schemeClr val="tx1"/>
            </a:solidFill>
            <a:headEnd type="none"/>
            <a:tailEnd type="triangle"/>
          </a:ln>
        </p:spPr>
      </p:cxnSp>
      <p:cxnSp>
        <p:nvCxnSpPr>
          <p:cNvPr id="64" name="Straight Connector 63"/>
          <p:cNvCxnSpPr>
            <a:endCxn id="18" idx="2"/>
          </p:cNvCxnSpPr>
          <p:nvPr/>
        </p:nvCxnSpPr>
        <p:spPr>
          <a:xfrm flipV="1">
            <a:off x="6308557" y="1358296"/>
            <a:ext cx="1527038" cy="785285"/>
          </a:xfrm>
          <a:prstGeom prst="line">
            <a:avLst/>
          </a:prstGeom>
          <a:noFill/>
          <a:ln w="28575" cmpd="sng">
            <a:solidFill>
              <a:schemeClr val="tx1"/>
            </a:solidFill>
          </a:ln>
        </p:spPr>
      </p:cxnSp>
      <p:grpSp>
        <p:nvGrpSpPr>
          <p:cNvPr id="3" name="Group 2"/>
          <p:cNvGrpSpPr/>
          <p:nvPr/>
        </p:nvGrpSpPr>
        <p:grpSpPr>
          <a:xfrm>
            <a:off x="6760692" y="187394"/>
            <a:ext cx="2149806" cy="1170902"/>
            <a:chOff x="4102689" y="538162"/>
            <a:chExt cx="2149806" cy="1170902"/>
          </a:xfrm>
        </p:grpSpPr>
        <p:graphicFrame>
          <p:nvGraphicFramePr>
            <p:cNvPr id="87" name="Object 86"/>
            <p:cNvGraphicFramePr>
              <a:graphicFrameLocks noChangeAspect="1"/>
            </p:cNvGraphicFramePr>
            <p:nvPr>
              <p:extLst/>
            </p:nvPr>
          </p:nvGraphicFramePr>
          <p:xfrm>
            <a:off x="4245705" y="668435"/>
            <a:ext cx="1851025" cy="668337"/>
          </p:xfrm>
          <a:graphic>
            <a:graphicData uri="http://schemas.openxmlformats.org/presentationml/2006/ole">
              <mc:AlternateContent xmlns:mc="http://schemas.openxmlformats.org/markup-compatibility/2006">
                <mc:Choice xmlns:v="urn:schemas-microsoft-com:vml" Requires="v">
                  <p:oleObj spid="_x0000_s404088" name="Equation" r:id="rId6" imgW="1651000" imgH="596900" progId="Equation.3">
                    <p:embed/>
                  </p:oleObj>
                </mc:Choice>
                <mc:Fallback>
                  <p:oleObj name="Equation" r:id="rId6" imgW="1651000" imgH="596900" progId="Equation.3">
                    <p:embed/>
                    <p:pic>
                      <p:nvPicPr>
                        <p:cNvPr id="0" name=""/>
                        <p:cNvPicPr/>
                        <p:nvPr/>
                      </p:nvPicPr>
                      <p:blipFill>
                        <a:blip r:embed="rId7"/>
                        <a:stretch>
                          <a:fillRect/>
                        </a:stretch>
                      </p:blipFill>
                      <p:spPr>
                        <a:xfrm>
                          <a:off x="4245705" y="668435"/>
                          <a:ext cx="1851025" cy="668337"/>
                        </a:xfrm>
                        <a:prstGeom prst="rect">
                          <a:avLst/>
                        </a:prstGeom>
                        <a:ln>
                          <a:solidFill>
                            <a:schemeClr val="bg1">
                              <a:lumMod val="65000"/>
                            </a:schemeClr>
                          </a:solidFill>
                        </a:ln>
                      </p:spPr>
                    </p:pic>
                  </p:oleObj>
                </mc:Fallback>
              </mc:AlternateContent>
            </a:graphicData>
          </a:graphic>
        </p:graphicFrame>
        <p:sp>
          <p:nvSpPr>
            <p:cNvPr id="88" name="TextBox 87"/>
            <p:cNvSpPr txBox="1"/>
            <p:nvPr/>
          </p:nvSpPr>
          <p:spPr>
            <a:xfrm>
              <a:off x="4502734" y="1301111"/>
              <a:ext cx="1217864" cy="400110"/>
            </a:xfrm>
            <a:prstGeom prst="rect">
              <a:avLst/>
            </a:prstGeom>
            <a:noFill/>
            <a:ln w="28575" cmpd="sng">
              <a:noFill/>
            </a:ln>
          </p:spPr>
          <p:txBody>
            <a:bodyPr wrap="square" rtlCol="0">
              <a:spAutoFit/>
            </a:bodyPr>
            <a:lstStyle>
              <a:defPPr>
                <a:defRPr lang="en-US"/>
              </a:defPPr>
              <a:lvl1pPr algn="ctr">
                <a:defRPr sz="2000"/>
              </a:lvl1pPr>
            </a:lstStyle>
            <a:p>
              <a:r>
                <a:rPr lang="en-US" dirty="0">
                  <a:solidFill>
                    <a:prstClr val="black"/>
                  </a:solidFill>
                  <a:latin typeface="Calibri"/>
                </a:rPr>
                <a:t>u</a:t>
              </a:r>
              <a:r>
                <a:rPr lang="en-US" dirty="0" smtClean="0">
                  <a:solidFill>
                    <a:prstClr val="black"/>
                  </a:solidFill>
                  <a:latin typeface="Calibri"/>
                </a:rPr>
                <a:t>tilities</a:t>
              </a:r>
            </a:p>
          </p:txBody>
        </p:sp>
        <p:sp>
          <p:nvSpPr>
            <p:cNvPr id="18" name="Rectangle 17"/>
            <p:cNvSpPr/>
            <p:nvPr/>
          </p:nvSpPr>
          <p:spPr>
            <a:xfrm>
              <a:off x="4102689" y="538162"/>
              <a:ext cx="2149806" cy="1170902"/>
            </a:xfrm>
            <a:prstGeom prst="rect">
              <a:avLst/>
            </a:prstGeom>
            <a:noFill/>
            <a:ln w="28575" cmpd="sng">
              <a:solidFill>
                <a:schemeClr val="tx1"/>
              </a:solidFill>
            </a:ln>
          </p:spPr>
          <p:txBody>
            <a:bodyPr wrap="square" rtlCol="0">
              <a:spAutoFit/>
            </a:bodyPr>
            <a:lstStyle/>
            <a:p>
              <a:pPr algn="ctr"/>
              <a:endParaRPr lang="en-US" sz="2000">
                <a:solidFill>
                  <a:prstClr val="black"/>
                </a:solidFill>
                <a:latin typeface="Calibri"/>
              </a:endParaRPr>
            </a:p>
          </p:txBody>
        </p:sp>
      </p:grpSp>
      <p:grpSp>
        <p:nvGrpSpPr>
          <p:cNvPr id="22" name="Group 21"/>
          <p:cNvGrpSpPr/>
          <p:nvPr/>
        </p:nvGrpSpPr>
        <p:grpSpPr>
          <a:xfrm>
            <a:off x="6818506" y="2679566"/>
            <a:ext cx="2162670" cy="1262447"/>
            <a:chOff x="6595770" y="542773"/>
            <a:chExt cx="2162670" cy="1262447"/>
          </a:xfrm>
        </p:grpSpPr>
        <p:graphicFrame>
          <p:nvGraphicFramePr>
            <p:cNvPr id="89" name="Object 88"/>
            <p:cNvGraphicFramePr>
              <a:graphicFrameLocks noChangeAspect="1"/>
            </p:cNvGraphicFramePr>
            <p:nvPr>
              <p:extLst/>
            </p:nvPr>
          </p:nvGraphicFramePr>
          <p:xfrm>
            <a:off x="6762222" y="709503"/>
            <a:ext cx="1849437" cy="669925"/>
          </p:xfrm>
          <a:graphic>
            <a:graphicData uri="http://schemas.openxmlformats.org/presentationml/2006/ole">
              <mc:AlternateContent xmlns:mc="http://schemas.openxmlformats.org/markup-compatibility/2006">
                <mc:Choice xmlns:v="urn:schemas-microsoft-com:vml" Requires="v">
                  <p:oleObj spid="_x0000_s404089" name="Equation" r:id="rId8" imgW="1651000" imgH="596900" progId="Equation.3">
                    <p:embed/>
                  </p:oleObj>
                </mc:Choice>
                <mc:Fallback>
                  <p:oleObj name="Equation" r:id="rId8" imgW="1651000" imgH="596900" progId="Equation.3">
                    <p:embed/>
                    <p:pic>
                      <p:nvPicPr>
                        <p:cNvPr id="0" name=""/>
                        <p:cNvPicPr/>
                        <p:nvPr/>
                      </p:nvPicPr>
                      <p:blipFill>
                        <a:blip r:embed="rId9"/>
                        <a:stretch>
                          <a:fillRect/>
                        </a:stretch>
                      </p:blipFill>
                      <p:spPr>
                        <a:xfrm>
                          <a:off x="6762222" y="709503"/>
                          <a:ext cx="1849437" cy="669925"/>
                        </a:xfrm>
                        <a:prstGeom prst="rect">
                          <a:avLst/>
                        </a:prstGeom>
                        <a:ln>
                          <a:solidFill>
                            <a:schemeClr val="bg1">
                              <a:lumMod val="65000"/>
                            </a:schemeClr>
                          </a:solidFill>
                        </a:ln>
                      </p:spPr>
                    </p:pic>
                  </p:oleObj>
                </mc:Fallback>
              </mc:AlternateContent>
            </a:graphicData>
          </a:graphic>
        </p:graphicFrame>
        <p:sp>
          <p:nvSpPr>
            <p:cNvPr id="90" name="TextBox 89"/>
            <p:cNvSpPr txBox="1"/>
            <p:nvPr/>
          </p:nvSpPr>
          <p:spPr>
            <a:xfrm>
              <a:off x="6900129" y="1397268"/>
              <a:ext cx="1545994" cy="400110"/>
            </a:xfrm>
            <a:prstGeom prst="rect">
              <a:avLst/>
            </a:prstGeom>
            <a:noFill/>
            <a:ln w="28575" cmpd="sng">
              <a:noFill/>
            </a:ln>
          </p:spPr>
          <p:txBody>
            <a:bodyPr wrap="square" rtlCol="0">
              <a:spAutoFit/>
            </a:bodyPr>
            <a:lstStyle>
              <a:defPPr>
                <a:defRPr lang="en-US"/>
              </a:defPPr>
              <a:lvl1pPr algn="ctr">
                <a:defRPr sz="2000"/>
              </a:lvl1pPr>
            </a:lstStyle>
            <a:p>
              <a:r>
                <a:rPr lang="en-US" dirty="0" smtClean="0">
                  <a:solidFill>
                    <a:prstClr val="black"/>
                  </a:solidFill>
                  <a:latin typeface="Calibri"/>
                </a:rPr>
                <a:t>ISO markets</a:t>
              </a:r>
            </a:p>
          </p:txBody>
        </p:sp>
        <p:sp>
          <p:nvSpPr>
            <p:cNvPr id="91" name="Rectangle 90"/>
            <p:cNvSpPr/>
            <p:nvPr/>
          </p:nvSpPr>
          <p:spPr>
            <a:xfrm>
              <a:off x="6595770" y="542773"/>
              <a:ext cx="2162670" cy="1262447"/>
            </a:xfrm>
            <a:prstGeom prst="rect">
              <a:avLst/>
            </a:prstGeom>
            <a:noFill/>
            <a:ln w="28575" cmpd="sng">
              <a:solidFill>
                <a:schemeClr val="tx1"/>
              </a:solidFill>
            </a:ln>
          </p:spPr>
          <p:txBody>
            <a:bodyPr wrap="square" rtlCol="0">
              <a:spAutoFit/>
            </a:bodyPr>
            <a:lstStyle/>
            <a:p>
              <a:pPr algn="ctr"/>
              <a:endParaRPr lang="en-US" sz="2000">
                <a:solidFill>
                  <a:prstClr val="black"/>
                </a:solidFill>
                <a:latin typeface="Calibri"/>
              </a:endParaRPr>
            </a:p>
          </p:txBody>
        </p:sp>
      </p:grpSp>
      <p:cxnSp>
        <p:nvCxnSpPr>
          <p:cNvPr id="92" name="Straight Connector 91"/>
          <p:cNvCxnSpPr/>
          <p:nvPr/>
        </p:nvCxnSpPr>
        <p:spPr>
          <a:xfrm flipH="1" flipV="1">
            <a:off x="4902872" y="4397878"/>
            <a:ext cx="651577" cy="707576"/>
          </a:xfrm>
          <a:prstGeom prst="line">
            <a:avLst/>
          </a:prstGeom>
          <a:noFill/>
          <a:ln w="28575" cmpd="sng">
            <a:solidFill>
              <a:schemeClr val="tx1"/>
            </a:solidFill>
          </a:ln>
        </p:spPr>
      </p:cxnSp>
      <p:sp>
        <p:nvSpPr>
          <p:cNvPr id="94" name="TextBox 93"/>
          <p:cNvSpPr txBox="1"/>
          <p:nvPr/>
        </p:nvSpPr>
        <p:spPr>
          <a:xfrm>
            <a:off x="5550439" y="4397878"/>
            <a:ext cx="184666" cy="369332"/>
          </a:xfrm>
          <a:prstGeom prst="rect">
            <a:avLst/>
          </a:prstGeom>
          <a:noFill/>
        </p:spPr>
        <p:txBody>
          <a:bodyPr wrap="none" rtlCol="0">
            <a:spAutoFit/>
          </a:bodyPr>
          <a:lstStyle/>
          <a:p>
            <a:endParaRPr lang="en-US" dirty="0">
              <a:solidFill>
                <a:prstClr val="black"/>
              </a:solidFill>
              <a:latin typeface="Calibri"/>
            </a:endParaRPr>
          </a:p>
        </p:txBody>
      </p:sp>
      <p:grpSp>
        <p:nvGrpSpPr>
          <p:cNvPr id="11" name="Group 10"/>
          <p:cNvGrpSpPr/>
          <p:nvPr/>
        </p:nvGrpSpPr>
        <p:grpSpPr>
          <a:xfrm>
            <a:off x="880220" y="4870413"/>
            <a:ext cx="2011161" cy="2040278"/>
            <a:chOff x="880220" y="4870413"/>
            <a:chExt cx="2011161" cy="2040278"/>
          </a:xfrm>
        </p:grpSpPr>
        <p:sp>
          <p:nvSpPr>
            <p:cNvPr id="47" name="TextBox 46"/>
            <p:cNvSpPr txBox="1"/>
            <p:nvPr/>
          </p:nvSpPr>
          <p:spPr>
            <a:xfrm>
              <a:off x="880220" y="6325915"/>
              <a:ext cx="835379" cy="584776"/>
            </a:xfrm>
            <a:prstGeom prst="rect">
              <a:avLst/>
            </a:prstGeom>
            <a:noFill/>
          </p:spPr>
          <p:txBody>
            <a:bodyPr wrap="square" rtlCol="0">
              <a:spAutoFit/>
            </a:bodyPr>
            <a:lstStyle/>
            <a:p>
              <a:pPr algn="ctr"/>
              <a:r>
                <a:rPr lang="en-US" sz="1600" dirty="0">
                  <a:solidFill>
                    <a:prstClr val="black"/>
                  </a:solidFill>
                  <a:latin typeface="Calibri"/>
                </a:rPr>
                <a:t>d</a:t>
              </a:r>
              <a:r>
                <a:rPr lang="en-US" sz="1600" dirty="0" smtClean="0">
                  <a:solidFill>
                    <a:prstClr val="black"/>
                  </a:solidFill>
                  <a:latin typeface="Calibri"/>
                </a:rPr>
                <a:t>river</a:t>
              </a:r>
            </a:p>
            <a:p>
              <a:pPr algn="ctr"/>
              <a:r>
                <a:rPr lang="en-US" sz="1600" dirty="0" smtClean="0">
                  <a:solidFill>
                    <a:prstClr val="black"/>
                  </a:solidFill>
                  <a:latin typeface="Calibri"/>
                </a:rPr>
                <a:t>input</a:t>
              </a:r>
            </a:p>
          </p:txBody>
        </p:sp>
        <p:grpSp>
          <p:nvGrpSpPr>
            <p:cNvPr id="8" name="Group 7"/>
            <p:cNvGrpSpPr/>
            <p:nvPr/>
          </p:nvGrpSpPr>
          <p:grpSpPr>
            <a:xfrm>
              <a:off x="1108242" y="4870413"/>
              <a:ext cx="1552222" cy="1125034"/>
              <a:chOff x="945443" y="5136764"/>
              <a:chExt cx="1552222" cy="1125034"/>
            </a:xfrm>
            <a:effectLst/>
          </p:grpSpPr>
          <p:sp>
            <p:nvSpPr>
              <p:cNvPr id="2" name="Rounded Rectangle 1"/>
              <p:cNvSpPr/>
              <p:nvPr/>
            </p:nvSpPr>
            <p:spPr>
              <a:xfrm>
                <a:off x="945443" y="5136764"/>
                <a:ext cx="1552222" cy="1125034"/>
              </a:xfrm>
              <a:prstGeom prst="roundRect">
                <a:avLst/>
              </a:prstGeom>
              <a:solidFill>
                <a:schemeClr val="accent3">
                  <a:lumMod val="40000"/>
                  <a:lumOff val="60000"/>
                </a:schemeClr>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extBox 49"/>
              <p:cNvSpPr txBox="1"/>
              <p:nvPr/>
            </p:nvSpPr>
            <p:spPr>
              <a:xfrm>
                <a:off x="1385250" y="5886954"/>
                <a:ext cx="598767" cy="369332"/>
              </a:xfrm>
              <a:prstGeom prst="rect">
                <a:avLst/>
              </a:prstGeom>
              <a:noFill/>
            </p:spPr>
            <p:txBody>
              <a:bodyPr wrap="none" rtlCol="0">
                <a:spAutoFit/>
              </a:bodyPr>
              <a:lstStyle/>
              <a:p>
                <a:r>
                  <a:rPr lang="en-US" b="1" dirty="0" smtClean="0">
                    <a:solidFill>
                      <a:srgbClr val="0000FF"/>
                    </a:solidFill>
                    <a:latin typeface="Calibri"/>
                  </a:rPr>
                  <a:t>ACN</a:t>
                </a:r>
                <a:endParaRPr lang="en-US" b="1" dirty="0">
                  <a:solidFill>
                    <a:srgbClr val="0000FF"/>
                  </a:solidFill>
                  <a:latin typeface="Calibri"/>
                </a:endParaRPr>
              </a:p>
            </p:txBody>
          </p:sp>
          <p:pic>
            <p:nvPicPr>
              <p:cNvPr id="45" name="Picture 44"/>
              <p:cNvPicPr>
                <a:picLocks noChangeAspect="1"/>
              </p:cNvPicPr>
              <p:nvPr/>
            </p:nvPicPr>
            <p:blipFill>
              <a:blip r:embed="rId10"/>
              <a:stretch>
                <a:fillRect/>
              </a:stretch>
            </p:blipFill>
            <p:spPr>
              <a:xfrm>
                <a:off x="1069977" y="5275487"/>
                <a:ext cx="1298783" cy="645594"/>
              </a:xfrm>
              <a:prstGeom prst="rect">
                <a:avLst/>
              </a:prstGeom>
              <a:ln>
                <a:solidFill>
                  <a:schemeClr val="bg1">
                    <a:lumMod val="65000"/>
                  </a:schemeClr>
                </a:solidFill>
              </a:ln>
            </p:spPr>
          </p:pic>
        </p:grpSp>
        <p:sp>
          <p:nvSpPr>
            <p:cNvPr id="79" name="TextBox 78"/>
            <p:cNvSpPr txBox="1"/>
            <p:nvPr/>
          </p:nvSpPr>
          <p:spPr>
            <a:xfrm>
              <a:off x="1923445" y="6308486"/>
              <a:ext cx="967936" cy="584776"/>
            </a:xfrm>
            <a:prstGeom prst="rect">
              <a:avLst/>
            </a:prstGeom>
            <a:noFill/>
          </p:spPr>
          <p:txBody>
            <a:bodyPr wrap="square" rtlCol="0">
              <a:spAutoFit/>
            </a:bodyPr>
            <a:lstStyle/>
            <a:p>
              <a:pPr algn="ctr"/>
              <a:r>
                <a:rPr lang="en-US" sz="1600" dirty="0" smtClean="0">
                  <a:solidFill>
                    <a:prstClr val="black"/>
                  </a:solidFill>
                  <a:latin typeface="Calibri"/>
                </a:rPr>
                <a:t>PF cloud </a:t>
              </a:r>
            </a:p>
            <a:p>
              <a:pPr algn="ctr"/>
              <a:r>
                <a:rPr lang="en-US" sz="1600" dirty="0" smtClean="0">
                  <a:solidFill>
                    <a:prstClr val="black"/>
                  </a:solidFill>
                  <a:latin typeface="Calibri"/>
                </a:rPr>
                <a:t>input</a:t>
              </a:r>
            </a:p>
          </p:txBody>
        </p:sp>
        <p:cxnSp>
          <p:nvCxnSpPr>
            <p:cNvPr id="80" name="Straight Connector 79"/>
            <p:cNvCxnSpPr/>
            <p:nvPr/>
          </p:nvCxnSpPr>
          <p:spPr>
            <a:xfrm>
              <a:off x="1308765" y="5989935"/>
              <a:ext cx="0" cy="335980"/>
            </a:xfrm>
            <a:prstGeom prst="line">
              <a:avLst/>
            </a:prstGeom>
            <a:noFill/>
            <a:ln w="28575" cmpd="sng">
              <a:solidFill>
                <a:schemeClr val="tx1"/>
              </a:solidFill>
              <a:headEnd type="triangle"/>
              <a:tailEnd type="none"/>
            </a:ln>
          </p:spPr>
        </p:cxnSp>
        <p:cxnSp>
          <p:nvCxnSpPr>
            <p:cNvPr id="56" name="Straight Connector 55"/>
            <p:cNvCxnSpPr/>
            <p:nvPr/>
          </p:nvCxnSpPr>
          <p:spPr>
            <a:xfrm>
              <a:off x="2405552" y="5999301"/>
              <a:ext cx="0" cy="335980"/>
            </a:xfrm>
            <a:prstGeom prst="line">
              <a:avLst/>
            </a:prstGeom>
            <a:noFill/>
            <a:ln w="28575" cmpd="sng">
              <a:solidFill>
                <a:schemeClr val="tx1"/>
              </a:solidFill>
              <a:headEnd type="triangle"/>
              <a:tailEnd type="none"/>
            </a:ln>
          </p:spPr>
        </p:cxnSp>
      </p:grpSp>
      <p:grpSp>
        <p:nvGrpSpPr>
          <p:cNvPr id="58" name="Group 57"/>
          <p:cNvGrpSpPr/>
          <p:nvPr/>
        </p:nvGrpSpPr>
        <p:grpSpPr>
          <a:xfrm>
            <a:off x="4374064" y="4870413"/>
            <a:ext cx="2011161" cy="2040278"/>
            <a:chOff x="880220" y="4870413"/>
            <a:chExt cx="2011161" cy="2040278"/>
          </a:xfrm>
        </p:grpSpPr>
        <p:sp>
          <p:nvSpPr>
            <p:cNvPr id="59" name="TextBox 58"/>
            <p:cNvSpPr txBox="1"/>
            <p:nvPr/>
          </p:nvSpPr>
          <p:spPr>
            <a:xfrm>
              <a:off x="880220" y="6325915"/>
              <a:ext cx="835379" cy="584776"/>
            </a:xfrm>
            <a:prstGeom prst="rect">
              <a:avLst/>
            </a:prstGeom>
            <a:noFill/>
          </p:spPr>
          <p:txBody>
            <a:bodyPr wrap="square" rtlCol="0">
              <a:spAutoFit/>
            </a:bodyPr>
            <a:lstStyle/>
            <a:p>
              <a:pPr algn="ctr"/>
              <a:r>
                <a:rPr lang="en-US" sz="1600" dirty="0">
                  <a:solidFill>
                    <a:prstClr val="black"/>
                  </a:solidFill>
                  <a:latin typeface="Calibri"/>
                </a:rPr>
                <a:t>d</a:t>
              </a:r>
              <a:r>
                <a:rPr lang="en-US" sz="1600" dirty="0" smtClean="0">
                  <a:solidFill>
                    <a:prstClr val="black"/>
                  </a:solidFill>
                  <a:latin typeface="Calibri"/>
                </a:rPr>
                <a:t>river</a:t>
              </a:r>
            </a:p>
            <a:p>
              <a:pPr algn="ctr"/>
              <a:r>
                <a:rPr lang="en-US" sz="1600" dirty="0" smtClean="0">
                  <a:solidFill>
                    <a:prstClr val="black"/>
                  </a:solidFill>
                  <a:latin typeface="Calibri"/>
                </a:rPr>
                <a:t>input</a:t>
              </a:r>
            </a:p>
          </p:txBody>
        </p:sp>
        <p:grpSp>
          <p:nvGrpSpPr>
            <p:cNvPr id="60" name="Group 59"/>
            <p:cNvGrpSpPr/>
            <p:nvPr/>
          </p:nvGrpSpPr>
          <p:grpSpPr>
            <a:xfrm>
              <a:off x="1108242" y="4870413"/>
              <a:ext cx="1552222" cy="1125034"/>
              <a:chOff x="945443" y="5136764"/>
              <a:chExt cx="1552222" cy="1125034"/>
            </a:xfrm>
            <a:effectLst/>
          </p:grpSpPr>
          <p:sp>
            <p:nvSpPr>
              <p:cNvPr id="66" name="Rounded Rectangle 65"/>
              <p:cNvSpPr/>
              <p:nvPr/>
            </p:nvSpPr>
            <p:spPr>
              <a:xfrm>
                <a:off x="945443" y="5136764"/>
                <a:ext cx="1552222" cy="1125034"/>
              </a:xfrm>
              <a:prstGeom prst="roundRect">
                <a:avLst/>
              </a:prstGeom>
              <a:solidFill>
                <a:schemeClr val="accent3">
                  <a:lumMod val="40000"/>
                  <a:lumOff val="60000"/>
                </a:schemeClr>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TextBox 66"/>
              <p:cNvSpPr txBox="1"/>
              <p:nvPr/>
            </p:nvSpPr>
            <p:spPr>
              <a:xfrm>
                <a:off x="1385250" y="5886954"/>
                <a:ext cx="598767" cy="369332"/>
              </a:xfrm>
              <a:prstGeom prst="rect">
                <a:avLst/>
              </a:prstGeom>
              <a:noFill/>
            </p:spPr>
            <p:txBody>
              <a:bodyPr wrap="none" rtlCol="0">
                <a:spAutoFit/>
              </a:bodyPr>
              <a:lstStyle/>
              <a:p>
                <a:r>
                  <a:rPr lang="en-US" b="1" dirty="0" smtClean="0">
                    <a:solidFill>
                      <a:srgbClr val="0000FF"/>
                    </a:solidFill>
                    <a:latin typeface="Calibri"/>
                  </a:rPr>
                  <a:t>ACN</a:t>
                </a:r>
                <a:endParaRPr lang="en-US" b="1" dirty="0">
                  <a:solidFill>
                    <a:srgbClr val="0000FF"/>
                  </a:solidFill>
                  <a:latin typeface="Calibri"/>
                </a:endParaRPr>
              </a:p>
            </p:txBody>
          </p:sp>
          <p:pic>
            <p:nvPicPr>
              <p:cNvPr id="72" name="Picture 71"/>
              <p:cNvPicPr>
                <a:picLocks noChangeAspect="1"/>
              </p:cNvPicPr>
              <p:nvPr/>
            </p:nvPicPr>
            <p:blipFill>
              <a:blip r:embed="rId10"/>
              <a:stretch>
                <a:fillRect/>
              </a:stretch>
            </p:blipFill>
            <p:spPr>
              <a:xfrm>
                <a:off x="1069977" y="5275487"/>
                <a:ext cx="1298783" cy="645594"/>
              </a:xfrm>
              <a:prstGeom prst="rect">
                <a:avLst/>
              </a:prstGeom>
              <a:ln>
                <a:solidFill>
                  <a:schemeClr val="bg1">
                    <a:lumMod val="65000"/>
                  </a:schemeClr>
                </a:solidFill>
              </a:ln>
            </p:spPr>
          </p:pic>
        </p:grpSp>
        <p:sp>
          <p:nvSpPr>
            <p:cNvPr id="61" name="TextBox 60"/>
            <p:cNvSpPr txBox="1"/>
            <p:nvPr/>
          </p:nvSpPr>
          <p:spPr>
            <a:xfrm>
              <a:off x="1923445" y="6308486"/>
              <a:ext cx="967936" cy="584776"/>
            </a:xfrm>
            <a:prstGeom prst="rect">
              <a:avLst/>
            </a:prstGeom>
            <a:noFill/>
          </p:spPr>
          <p:txBody>
            <a:bodyPr wrap="square" rtlCol="0">
              <a:spAutoFit/>
            </a:bodyPr>
            <a:lstStyle/>
            <a:p>
              <a:pPr algn="ctr"/>
              <a:r>
                <a:rPr lang="en-US" sz="1600" dirty="0" smtClean="0">
                  <a:solidFill>
                    <a:prstClr val="black"/>
                  </a:solidFill>
                  <a:latin typeface="Calibri"/>
                </a:rPr>
                <a:t>PF cloud </a:t>
              </a:r>
            </a:p>
            <a:p>
              <a:pPr algn="ctr"/>
              <a:r>
                <a:rPr lang="en-US" sz="1600" dirty="0" smtClean="0">
                  <a:solidFill>
                    <a:prstClr val="black"/>
                  </a:solidFill>
                  <a:latin typeface="Calibri"/>
                </a:rPr>
                <a:t>input</a:t>
              </a:r>
            </a:p>
          </p:txBody>
        </p:sp>
        <p:cxnSp>
          <p:nvCxnSpPr>
            <p:cNvPr id="62" name="Straight Connector 61"/>
            <p:cNvCxnSpPr/>
            <p:nvPr/>
          </p:nvCxnSpPr>
          <p:spPr>
            <a:xfrm>
              <a:off x="1308765" y="5989935"/>
              <a:ext cx="0" cy="335980"/>
            </a:xfrm>
            <a:prstGeom prst="line">
              <a:avLst/>
            </a:prstGeom>
            <a:noFill/>
            <a:ln w="28575" cmpd="sng">
              <a:solidFill>
                <a:schemeClr val="tx1"/>
              </a:solidFill>
              <a:headEnd type="triangle"/>
              <a:tailEnd type="none"/>
            </a:ln>
          </p:spPr>
        </p:cxnSp>
        <p:cxnSp>
          <p:nvCxnSpPr>
            <p:cNvPr id="65" name="Straight Connector 64"/>
            <p:cNvCxnSpPr/>
            <p:nvPr/>
          </p:nvCxnSpPr>
          <p:spPr>
            <a:xfrm>
              <a:off x="2405552" y="5999301"/>
              <a:ext cx="0" cy="335980"/>
            </a:xfrm>
            <a:prstGeom prst="line">
              <a:avLst/>
            </a:prstGeom>
            <a:noFill/>
            <a:ln w="28575" cmpd="sng">
              <a:solidFill>
                <a:schemeClr val="tx1"/>
              </a:solidFill>
              <a:headEnd type="triangle"/>
              <a:tailEnd type="none"/>
            </a:ln>
          </p:spPr>
        </p:cxnSp>
      </p:grpSp>
    </p:spTree>
    <p:extLst>
      <p:ext uri="{BB962C8B-B14F-4D97-AF65-F5344CB8AC3E}">
        <p14:creationId xmlns:p14="http://schemas.microsoft.com/office/powerpoint/2010/main" val="10557580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86"/>
          <p:cNvSpPr/>
          <p:nvPr/>
        </p:nvSpPr>
        <p:spPr>
          <a:xfrm>
            <a:off x="1367640" y="1028700"/>
            <a:ext cx="6461325" cy="627975"/>
          </a:xfrm>
          <a:prstGeom prst="rect">
            <a:avLst/>
          </a:prstGeom>
          <a:noFill/>
          <a:ln>
            <a:noFill/>
          </a:ln>
        </p:spPr>
        <p:txBody>
          <a:bodyPr spcFirstLastPara="1" wrap="square" lIns="67500" tIns="33750" rIns="67500" bIns="33750" anchor="t" anchorCtr="0">
            <a:noAutofit/>
          </a:bodyPr>
          <a:lstStyle/>
          <a:p>
            <a:endParaRPr dirty="0"/>
          </a:p>
        </p:txBody>
      </p:sp>
      <p:sp>
        <p:nvSpPr>
          <p:cNvPr id="37" name="Title 1"/>
          <p:cNvSpPr txBox="1">
            <a:spLocks/>
          </p:cNvSpPr>
          <p:nvPr/>
        </p:nvSpPr>
        <p:spPr bwMode="auto">
          <a:xfrm>
            <a:off x="838200" y="228600"/>
            <a:ext cx="8077200" cy="83820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l" rtl="0" fontAlgn="base">
              <a:spcBef>
                <a:spcPct val="0"/>
              </a:spcBef>
              <a:spcAft>
                <a:spcPct val="0"/>
              </a:spcAft>
              <a:defRPr sz="3800">
                <a:solidFill>
                  <a:srgbClr val="0000FF"/>
                </a:solidFill>
                <a:latin typeface="+mj-lt"/>
                <a:ea typeface="+mj-ea"/>
                <a:cs typeface="+mj-cs"/>
              </a:defRPr>
            </a:lvl1pPr>
            <a:lvl2pPr algn="l" rtl="0" fontAlgn="base">
              <a:spcBef>
                <a:spcPct val="0"/>
              </a:spcBef>
              <a:spcAft>
                <a:spcPct val="0"/>
              </a:spcAft>
              <a:defRPr sz="3800">
                <a:solidFill>
                  <a:srgbClr val="0000FF"/>
                </a:solidFill>
                <a:latin typeface="Verdana" pitchFamily="34" charset="0"/>
              </a:defRPr>
            </a:lvl2pPr>
            <a:lvl3pPr algn="l" rtl="0" fontAlgn="base">
              <a:spcBef>
                <a:spcPct val="0"/>
              </a:spcBef>
              <a:spcAft>
                <a:spcPct val="0"/>
              </a:spcAft>
              <a:defRPr sz="3800">
                <a:solidFill>
                  <a:srgbClr val="0000FF"/>
                </a:solidFill>
                <a:latin typeface="Verdana" pitchFamily="34" charset="0"/>
              </a:defRPr>
            </a:lvl3pPr>
            <a:lvl4pPr algn="l" rtl="0" fontAlgn="base">
              <a:spcBef>
                <a:spcPct val="0"/>
              </a:spcBef>
              <a:spcAft>
                <a:spcPct val="0"/>
              </a:spcAft>
              <a:defRPr sz="3800">
                <a:solidFill>
                  <a:srgbClr val="0000FF"/>
                </a:solidFill>
                <a:latin typeface="Verdana" pitchFamily="34" charset="0"/>
              </a:defRPr>
            </a:lvl4pPr>
            <a:lvl5pPr algn="l" rtl="0" fontAlgn="base">
              <a:spcBef>
                <a:spcPct val="0"/>
              </a:spcBef>
              <a:spcAft>
                <a:spcPct val="0"/>
              </a:spcAft>
              <a:defRPr sz="3800">
                <a:solidFill>
                  <a:srgbClr val="0000FF"/>
                </a:solidFill>
                <a:latin typeface="Verdana" pitchFamily="34" charset="0"/>
              </a:defRPr>
            </a:lvl5pPr>
            <a:lvl6pPr marL="457153" algn="l" rtl="0" fontAlgn="base">
              <a:spcBef>
                <a:spcPct val="0"/>
              </a:spcBef>
              <a:spcAft>
                <a:spcPct val="0"/>
              </a:spcAft>
              <a:defRPr sz="3800">
                <a:solidFill>
                  <a:srgbClr val="0000FF"/>
                </a:solidFill>
                <a:latin typeface="Verdana" pitchFamily="34" charset="0"/>
              </a:defRPr>
            </a:lvl6pPr>
            <a:lvl7pPr marL="914307" algn="l" rtl="0" fontAlgn="base">
              <a:spcBef>
                <a:spcPct val="0"/>
              </a:spcBef>
              <a:spcAft>
                <a:spcPct val="0"/>
              </a:spcAft>
              <a:defRPr sz="3800">
                <a:solidFill>
                  <a:srgbClr val="0000FF"/>
                </a:solidFill>
                <a:latin typeface="Verdana" pitchFamily="34" charset="0"/>
              </a:defRPr>
            </a:lvl7pPr>
            <a:lvl8pPr marL="1371459" algn="l" rtl="0" fontAlgn="base">
              <a:spcBef>
                <a:spcPct val="0"/>
              </a:spcBef>
              <a:spcAft>
                <a:spcPct val="0"/>
              </a:spcAft>
              <a:defRPr sz="3800">
                <a:solidFill>
                  <a:srgbClr val="0000FF"/>
                </a:solidFill>
                <a:latin typeface="Verdana" pitchFamily="34" charset="0"/>
              </a:defRPr>
            </a:lvl8pPr>
            <a:lvl9pPr marL="1828613" algn="l" rtl="0" fontAlgn="base">
              <a:spcBef>
                <a:spcPct val="0"/>
              </a:spcBef>
              <a:spcAft>
                <a:spcPct val="0"/>
              </a:spcAft>
              <a:defRPr sz="3800">
                <a:solidFill>
                  <a:srgbClr val="0000FF"/>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FF"/>
                </a:solidFill>
                <a:effectLst/>
                <a:uLnTx/>
                <a:uFillTx/>
                <a:latin typeface="Verdana"/>
                <a:ea typeface=""/>
                <a:cs typeface=""/>
              </a:rPr>
              <a:t>Duck Curve &amp; DCM</a:t>
            </a:r>
            <a:endParaRPr kumimoji="0" lang="en-US" sz="3600" b="0" i="0" u="none" strike="noStrike" kern="0" cap="none" spc="0" normalizeH="0" baseline="0" noProof="0" dirty="0">
              <a:ln>
                <a:noFill/>
              </a:ln>
              <a:solidFill>
                <a:srgbClr val="0000FF"/>
              </a:solidFill>
              <a:effectLst/>
              <a:uLnTx/>
              <a:uFillTx/>
              <a:latin typeface="Verdana"/>
              <a:ea typeface=""/>
              <a:cs typeface=""/>
            </a:endParaRPr>
          </a:p>
        </p:txBody>
      </p:sp>
      <p:sp>
        <p:nvSpPr>
          <p:cNvPr id="7" name="TextBox 6"/>
          <p:cNvSpPr txBox="1"/>
          <p:nvPr/>
        </p:nvSpPr>
        <p:spPr>
          <a:xfrm>
            <a:off x="4559595" y="5039814"/>
            <a:ext cx="4572000" cy="1323439"/>
          </a:xfrm>
          <a:prstGeom prst="rect">
            <a:avLst/>
          </a:prstGeom>
          <a:noFill/>
        </p:spPr>
        <p:txBody>
          <a:bodyPr wrap="square" rtlCol="0">
            <a:spAutoFit/>
          </a:bodyPr>
          <a:lstStyle/>
          <a:p>
            <a:r>
              <a:rPr lang="en-US" sz="1600" b="1" dirty="0" smtClean="0"/>
              <a:t>NREL: </a:t>
            </a:r>
            <a:r>
              <a:rPr lang="en-US" sz="1600" b="1" dirty="0" smtClean="0"/>
              <a:t>demand charge mitigation </a:t>
            </a:r>
            <a:r>
              <a:rPr lang="en-US" sz="1200" dirty="0" smtClean="0"/>
              <a:t>(Nov 2018)</a:t>
            </a:r>
          </a:p>
          <a:p>
            <a:pPr marL="171450" indent="-171450">
              <a:buFont typeface="Arial" charset="0"/>
              <a:buChar char="•"/>
            </a:pPr>
            <a:r>
              <a:rPr lang="en-US" sz="1600" dirty="0" smtClean="0"/>
              <a:t>Filling Duck Curve valley and maintaining </a:t>
            </a:r>
            <a:r>
              <a:rPr lang="en-US" sz="1600" dirty="0"/>
              <a:t>total net load to grid between </a:t>
            </a:r>
            <a:r>
              <a:rPr lang="en-US" sz="1600" dirty="0" smtClean="0"/>
              <a:t>30 </a:t>
            </a:r>
            <a:r>
              <a:rPr lang="en-US" sz="1600" dirty="0"/>
              <a:t>kW </a:t>
            </a:r>
            <a:r>
              <a:rPr lang="mr-IN" sz="1600" dirty="0"/>
              <a:t>–</a:t>
            </a:r>
            <a:r>
              <a:rPr lang="en-US" sz="1600" dirty="0"/>
              <a:t> 40 kW</a:t>
            </a:r>
          </a:p>
          <a:p>
            <a:pPr marL="171450" indent="-171450">
              <a:buFont typeface="Arial" charset="0"/>
              <a:buChar char="•"/>
            </a:pPr>
            <a:r>
              <a:rPr lang="en-US" sz="1600" dirty="0" smtClean="0"/>
              <a:t>On weekdays: building load is much higher and much more volatile</a:t>
            </a:r>
          </a:p>
        </p:txBody>
      </p:sp>
      <p:pic>
        <p:nvPicPr>
          <p:cNvPr id="3" name="Picture 2"/>
          <p:cNvPicPr>
            <a:picLocks noChangeAspect="1"/>
          </p:cNvPicPr>
          <p:nvPr/>
        </p:nvPicPr>
        <p:blipFill>
          <a:blip r:embed="rId3"/>
          <a:stretch>
            <a:fillRect/>
          </a:stretch>
        </p:blipFill>
        <p:spPr>
          <a:xfrm>
            <a:off x="974651" y="5105885"/>
            <a:ext cx="2971800" cy="1447315"/>
          </a:xfrm>
          <a:prstGeom prst="rect">
            <a:avLst/>
          </a:prstGeom>
        </p:spPr>
      </p:pic>
      <p:pic>
        <p:nvPicPr>
          <p:cNvPr id="4" name="Picture 3"/>
          <p:cNvPicPr>
            <a:picLocks noChangeAspect="1"/>
          </p:cNvPicPr>
          <p:nvPr/>
        </p:nvPicPr>
        <p:blipFill rotWithShape="1">
          <a:blip r:embed="rId4"/>
          <a:srcRect l="1725" t="3768" r="1607" b="3484"/>
          <a:stretch/>
        </p:blipFill>
        <p:spPr>
          <a:xfrm>
            <a:off x="990600" y="1208586"/>
            <a:ext cx="8001000" cy="3744414"/>
          </a:xfrm>
          <a:prstGeom prst="rect">
            <a:avLst/>
          </a:prstGeom>
        </p:spPr>
      </p:pic>
      <p:sp>
        <p:nvSpPr>
          <p:cNvPr id="8" name="Shape 221"/>
          <p:cNvSpPr txBox="1"/>
          <p:nvPr/>
        </p:nvSpPr>
        <p:spPr>
          <a:xfrm>
            <a:off x="6781800" y="2205530"/>
            <a:ext cx="2133600" cy="309070"/>
          </a:xfrm>
          <a:prstGeom prst="rect">
            <a:avLst/>
          </a:prstGeom>
          <a:noFill/>
          <a:ln>
            <a:noFill/>
          </a:ln>
        </p:spPr>
        <p:txBody>
          <a:bodyPr wrap="square" lIns="91425" tIns="45700" rIns="91425" bIns="45700" anchor="t" anchorCtr="0">
            <a:noAutofit/>
          </a:bodyPr>
          <a:lstStyle/>
          <a:p>
            <a:pPr>
              <a:buClrTx/>
              <a:buSzPct val="25000"/>
              <a:buFontTx/>
              <a:buNone/>
            </a:pPr>
            <a:r>
              <a:rPr lang="en-US" sz="1200" dirty="0">
                <a:solidFill>
                  <a:srgbClr val="64C8FF"/>
                </a:solidFill>
                <a:latin typeface="Verdana"/>
                <a:ea typeface="Verdana"/>
                <a:cs typeface="Verdana"/>
                <a:sym typeface="Verdana"/>
              </a:rPr>
              <a:t>b</a:t>
            </a:r>
            <a:r>
              <a:rPr lang="en-US" sz="1200" dirty="0" smtClean="0">
                <a:solidFill>
                  <a:srgbClr val="64C8FF"/>
                </a:solidFill>
                <a:latin typeface="Verdana"/>
                <a:ea typeface="Verdana"/>
                <a:cs typeface="Verdana"/>
                <a:sym typeface="Verdana"/>
              </a:rPr>
              <a:t>uilding </a:t>
            </a:r>
            <a:r>
              <a:rPr lang="mr-IN" sz="1200" dirty="0" smtClean="0">
                <a:solidFill>
                  <a:srgbClr val="64C8FF"/>
                </a:solidFill>
                <a:latin typeface="Verdana"/>
                <a:ea typeface="Verdana"/>
                <a:cs typeface="Verdana"/>
                <a:sym typeface="Verdana"/>
              </a:rPr>
              <a:t>–</a:t>
            </a:r>
            <a:r>
              <a:rPr lang="en-US" sz="1200" dirty="0" smtClean="0">
                <a:solidFill>
                  <a:srgbClr val="64C8FF"/>
                </a:solidFill>
                <a:latin typeface="Verdana"/>
                <a:ea typeface="Verdana"/>
                <a:cs typeface="Verdana"/>
                <a:sym typeface="Verdana"/>
              </a:rPr>
              <a:t> PV  (weekday)</a:t>
            </a:r>
            <a:endParaRPr lang="en-US" sz="1200" dirty="0">
              <a:solidFill>
                <a:srgbClr val="64C8FF"/>
              </a:solidFill>
              <a:latin typeface="Verdana"/>
              <a:ea typeface="Verdana"/>
              <a:cs typeface="Verdana"/>
              <a:sym typeface="Verdana"/>
            </a:endParaRPr>
          </a:p>
        </p:txBody>
      </p:sp>
      <p:sp>
        <p:nvSpPr>
          <p:cNvPr id="9" name="Shape 222"/>
          <p:cNvSpPr txBox="1"/>
          <p:nvPr/>
        </p:nvSpPr>
        <p:spPr>
          <a:xfrm>
            <a:off x="5715000" y="1295400"/>
            <a:ext cx="1649632" cy="306481"/>
          </a:xfrm>
          <a:prstGeom prst="rect">
            <a:avLst/>
          </a:prstGeom>
          <a:noFill/>
          <a:ln>
            <a:noFill/>
          </a:ln>
        </p:spPr>
        <p:txBody>
          <a:bodyPr wrap="square" lIns="91425" tIns="45700" rIns="91425" bIns="45700" anchor="t" anchorCtr="0">
            <a:noAutofit/>
          </a:bodyPr>
          <a:lstStyle/>
          <a:p>
            <a:pPr>
              <a:buClrTx/>
              <a:buSzPct val="25000"/>
              <a:buFontTx/>
              <a:buNone/>
            </a:pPr>
            <a:r>
              <a:rPr lang="en-US" sz="1200" dirty="0" smtClean="0">
                <a:solidFill>
                  <a:srgbClr val="E0A450"/>
                </a:solidFill>
                <a:latin typeface="Verdana"/>
                <a:ea typeface="Verdana"/>
                <a:cs typeface="Verdana"/>
                <a:sym typeface="Verdana"/>
              </a:rPr>
              <a:t>b</a:t>
            </a:r>
            <a:r>
              <a:rPr lang="en-US" sz="1200" dirty="0" smtClean="0">
                <a:solidFill>
                  <a:srgbClr val="E0A450"/>
                </a:solidFill>
                <a:latin typeface="Verdana"/>
                <a:ea typeface="Verdana"/>
                <a:cs typeface="Verdana"/>
                <a:sym typeface="Verdana"/>
              </a:rPr>
              <a:t>uilding </a:t>
            </a:r>
            <a:r>
              <a:rPr lang="mr-IN" sz="1200" dirty="0" smtClean="0">
                <a:solidFill>
                  <a:srgbClr val="E0A450"/>
                </a:solidFill>
                <a:latin typeface="Verdana"/>
                <a:ea typeface="Verdana"/>
                <a:cs typeface="Verdana"/>
                <a:sym typeface="Verdana"/>
              </a:rPr>
              <a:t>–</a:t>
            </a:r>
            <a:r>
              <a:rPr lang="en-US" sz="1200" dirty="0" smtClean="0">
                <a:solidFill>
                  <a:srgbClr val="E0A450"/>
                </a:solidFill>
                <a:latin typeface="Verdana"/>
                <a:ea typeface="Verdana"/>
                <a:cs typeface="Verdana"/>
                <a:sym typeface="Verdana"/>
              </a:rPr>
              <a:t> PV + EV</a:t>
            </a:r>
            <a:endParaRPr lang="en-US" sz="1200" dirty="0">
              <a:solidFill>
                <a:srgbClr val="E0A450"/>
              </a:solidFill>
              <a:latin typeface="Verdana"/>
              <a:ea typeface="Verdana"/>
              <a:cs typeface="Verdana"/>
              <a:sym typeface="Verdana"/>
            </a:endParaRPr>
          </a:p>
        </p:txBody>
      </p:sp>
      <p:sp>
        <p:nvSpPr>
          <p:cNvPr id="11" name="Shape 221"/>
          <p:cNvSpPr txBox="1"/>
          <p:nvPr/>
        </p:nvSpPr>
        <p:spPr>
          <a:xfrm>
            <a:off x="1395807" y="5322668"/>
            <a:ext cx="2133600" cy="309070"/>
          </a:xfrm>
          <a:prstGeom prst="rect">
            <a:avLst/>
          </a:prstGeom>
          <a:noFill/>
          <a:ln>
            <a:noFill/>
          </a:ln>
        </p:spPr>
        <p:txBody>
          <a:bodyPr wrap="square" lIns="91425" tIns="45700" rIns="91425" bIns="45700" anchor="t" anchorCtr="0">
            <a:noAutofit/>
          </a:bodyPr>
          <a:lstStyle/>
          <a:p>
            <a:pPr>
              <a:buClrTx/>
              <a:buSzPct val="25000"/>
              <a:buFontTx/>
              <a:buNone/>
            </a:pPr>
            <a:r>
              <a:rPr lang="en-US" sz="1200" dirty="0">
                <a:solidFill>
                  <a:srgbClr val="64C8FF"/>
                </a:solidFill>
                <a:latin typeface="Verdana"/>
                <a:ea typeface="Verdana"/>
                <a:cs typeface="Verdana"/>
                <a:sym typeface="Verdana"/>
              </a:rPr>
              <a:t>b</a:t>
            </a:r>
            <a:r>
              <a:rPr lang="en-US" sz="1200" dirty="0" smtClean="0">
                <a:solidFill>
                  <a:srgbClr val="64C8FF"/>
                </a:solidFill>
                <a:latin typeface="Verdana"/>
                <a:ea typeface="Verdana"/>
                <a:cs typeface="Verdana"/>
                <a:sym typeface="Verdana"/>
              </a:rPr>
              <a:t>uilding </a:t>
            </a:r>
            <a:r>
              <a:rPr lang="mr-IN" sz="1200" dirty="0" smtClean="0">
                <a:solidFill>
                  <a:srgbClr val="64C8FF"/>
                </a:solidFill>
                <a:latin typeface="Verdana"/>
                <a:ea typeface="Verdana"/>
                <a:cs typeface="Verdana"/>
                <a:sym typeface="Verdana"/>
              </a:rPr>
              <a:t>–</a:t>
            </a:r>
            <a:r>
              <a:rPr lang="en-US" sz="1200" dirty="0" smtClean="0">
                <a:solidFill>
                  <a:srgbClr val="64C8FF"/>
                </a:solidFill>
                <a:latin typeface="Verdana"/>
                <a:ea typeface="Verdana"/>
                <a:cs typeface="Verdana"/>
                <a:sym typeface="Verdana"/>
              </a:rPr>
              <a:t> PV  (weekend)</a:t>
            </a:r>
            <a:endParaRPr lang="en-US" sz="1200" dirty="0">
              <a:solidFill>
                <a:srgbClr val="64C8FF"/>
              </a:solidFill>
              <a:latin typeface="Verdana"/>
              <a:ea typeface="Verdana"/>
              <a:cs typeface="Verdana"/>
              <a:sym typeface="Verdana"/>
            </a:endParaRPr>
          </a:p>
        </p:txBody>
      </p:sp>
      <p:sp>
        <p:nvSpPr>
          <p:cNvPr id="12" name="TextBox 11"/>
          <p:cNvSpPr txBox="1"/>
          <p:nvPr/>
        </p:nvSpPr>
        <p:spPr>
          <a:xfrm>
            <a:off x="875414" y="6550223"/>
            <a:ext cx="3772786" cy="261610"/>
          </a:xfrm>
          <a:prstGeom prst="rect">
            <a:avLst/>
          </a:prstGeom>
          <a:noFill/>
        </p:spPr>
        <p:txBody>
          <a:bodyPr wrap="square" rtlCol="0">
            <a:spAutoFit/>
          </a:bodyPr>
          <a:lstStyle/>
          <a:p>
            <a:r>
              <a:rPr lang="en-US" sz="1100" smtClean="0"/>
              <a:t>Weekend Duck Curve: </a:t>
            </a:r>
            <a:r>
              <a:rPr lang="en-US" sz="1100" dirty="0" smtClean="0"/>
              <a:t>building baseload (10kW) </a:t>
            </a:r>
            <a:r>
              <a:rPr lang="mr-IN" sz="1100" dirty="0" smtClean="0"/>
              <a:t>–</a:t>
            </a:r>
            <a:r>
              <a:rPr lang="en-US" sz="1100" dirty="0" smtClean="0"/>
              <a:t> PV </a:t>
            </a:r>
            <a:endParaRPr lang="en-US" sz="1100" dirty="0" smtClean="0"/>
          </a:p>
        </p:txBody>
      </p:sp>
      <p:pic>
        <p:nvPicPr>
          <p:cNvPr id="14" name="Picture 13"/>
          <p:cNvPicPr>
            <a:picLocks noChangeAspect="1"/>
          </p:cNvPicPr>
          <p:nvPr/>
        </p:nvPicPr>
        <p:blipFill>
          <a:blip r:embed="rId5"/>
          <a:stretch>
            <a:fillRect/>
          </a:stretch>
        </p:blipFill>
        <p:spPr>
          <a:xfrm>
            <a:off x="8686800" y="6449013"/>
            <a:ext cx="304800" cy="304800"/>
          </a:xfrm>
          <a:prstGeom prst="rect">
            <a:avLst/>
          </a:prstGeom>
        </p:spPr>
      </p:pic>
    </p:spTree>
    <p:extLst>
      <p:ext uri="{BB962C8B-B14F-4D97-AF65-F5344CB8AC3E}">
        <p14:creationId xmlns:p14="http://schemas.microsoft.com/office/powerpoint/2010/main" val="15058551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 xmlns:a16="http://schemas.microsoft.com/office/drawing/2014/main" id="{E3EF7EEF-8E4D-A04B-AB67-2D02399F7806}"/>
              </a:ext>
            </a:extLst>
          </p:cNvPr>
          <p:cNvSpPr/>
          <p:nvPr/>
        </p:nvSpPr>
        <p:spPr bwMode="auto">
          <a:xfrm rot="10800000">
            <a:off x="-1" y="3072912"/>
            <a:ext cx="9143999" cy="2927839"/>
          </a:xfrm>
          <a:prstGeom prst="rect">
            <a:avLst/>
          </a:prstGeom>
          <a:gradFill>
            <a:gsLst>
              <a:gs pos="18000">
                <a:schemeClr val="tx1">
                  <a:lumMod val="0"/>
                </a:schemeClr>
              </a:gs>
              <a:gs pos="100000">
                <a:srgbClr val="00B0F0">
                  <a:lumMod val="64000"/>
                  <a:alpha val="86000"/>
                </a:srgbClr>
              </a:gs>
            </a:gsLst>
            <a:lin ang="16200000" scaled="0"/>
          </a:gra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fontAlgn="auto">
              <a:spcBef>
                <a:spcPts val="0"/>
              </a:spcBef>
              <a:spcAft>
                <a:spcPts val="0"/>
              </a:spcAft>
            </a:pPr>
            <a:endParaRPr lang="en-US">
              <a:solidFill>
                <a:srgbClr val="000000"/>
              </a:solidFill>
              <a:ea typeface="ＭＳ Ｐゴシック" charset="0"/>
              <a:cs typeface="ＭＳ Ｐゴシック" charset="0"/>
            </a:endParaRPr>
          </a:p>
        </p:txBody>
      </p:sp>
      <p:sp>
        <p:nvSpPr>
          <p:cNvPr id="14" name="Rectangle 13">
            <a:extLst>
              <a:ext uri="{FF2B5EF4-FFF2-40B4-BE49-F238E27FC236}">
                <a16:creationId xmlns="" xmlns:a16="http://schemas.microsoft.com/office/drawing/2014/main" id="{5CB86C57-C98D-E44A-963D-A8E0D1EF1514}"/>
              </a:ext>
            </a:extLst>
          </p:cNvPr>
          <p:cNvSpPr/>
          <p:nvPr/>
        </p:nvSpPr>
        <p:spPr bwMode="auto">
          <a:xfrm>
            <a:off x="-1" y="857250"/>
            <a:ext cx="9144001" cy="1252904"/>
          </a:xfrm>
          <a:prstGeom prst="rect">
            <a:avLst/>
          </a:prstGeom>
          <a:gradFill>
            <a:gsLst>
              <a:gs pos="18000">
                <a:schemeClr val="tx1">
                  <a:lumMod val="0"/>
                </a:schemeClr>
              </a:gs>
              <a:gs pos="100000">
                <a:srgbClr val="00B0F0">
                  <a:lumMod val="64000"/>
                  <a:alpha val="86000"/>
                </a:srgbClr>
              </a:gs>
            </a:gsLst>
            <a:lin ang="16200000" scaled="0"/>
          </a:gradFill>
          <a:ln w="1587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fontAlgn="auto">
              <a:spcBef>
                <a:spcPts val="0"/>
              </a:spcBef>
              <a:spcAft>
                <a:spcPts val="0"/>
              </a:spcAft>
            </a:pPr>
            <a:endParaRPr lang="en-US">
              <a:solidFill>
                <a:srgbClr val="000000"/>
              </a:solidFill>
              <a:ea typeface="ＭＳ Ｐゴシック" charset="0"/>
              <a:cs typeface="ＭＳ Ｐゴシック" charset="0"/>
            </a:endParaRPr>
          </a:p>
        </p:txBody>
      </p:sp>
      <p:pic>
        <p:nvPicPr>
          <p:cNvPr id="8" name="Picture 7" descr="Caltech_wordmark_white.eps">
            <a:extLst>
              <a:ext uri="{FF2B5EF4-FFF2-40B4-BE49-F238E27FC236}">
                <a16:creationId xmlns="" xmlns:a16="http://schemas.microsoft.com/office/drawing/2014/main" id="{79D4BF22-6DDA-564E-82FC-A1673C8263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328" y="5725411"/>
            <a:ext cx="568541" cy="137609"/>
          </a:xfrm>
          <a:prstGeom prst="rect">
            <a:avLst/>
          </a:prstGeom>
        </p:spPr>
      </p:pic>
      <p:pic>
        <p:nvPicPr>
          <p:cNvPr id="9" name="Picture 11" descr="resnick_White.eps">
            <a:extLst>
              <a:ext uri="{FF2B5EF4-FFF2-40B4-BE49-F238E27FC236}">
                <a16:creationId xmlns="" xmlns:a16="http://schemas.microsoft.com/office/drawing/2014/main" id="{D1B90EDC-CBC5-1146-94A7-0C752F9E8737}"/>
              </a:ext>
            </a:extLst>
          </p:cNvPr>
          <p:cNvPicPr>
            <a:picLocks noChangeAspect="1"/>
          </p:cNvPicPr>
          <p:nvPr/>
        </p:nvPicPr>
        <p:blipFill>
          <a:blip r:embed="rId3">
            <a:alphaModFix/>
            <a:lum contrast="20000"/>
            <a:extLst>
              <a:ext uri="{28A0092B-C50C-407E-A947-70E740481C1C}">
                <a14:useLocalDpi xmlns:a14="http://schemas.microsoft.com/office/drawing/2010/main" val="0"/>
              </a:ext>
            </a:extLst>
          </a:blip>
          <a:srcRect/>
          <a:stretch>
            <a:fillRect/>
          </a:stretch>
        </p:blipFill>
        <p:spPr bwMode="auto">
          <a:xfrm>
            <a:off x="7388334" y="1051148"/>
            <a:ext cx="1542454" cy="575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a:extLst>
              <a:ext uri="{FF2B5EF4-FFF2-40B4-BE49-F238E27FC236}">
                <a16:creationId xmlns="" xmlns:a16="http://schemas.microsoft.com/office/drawing/2014/main" id="{AE5E8BD3-1933-9D4C-B3E4-3D27E0C3483F}"/>
              </a:ext>
            </a:extLst>
          </p:cNvPr>
          <p:cNvSpPr/>
          <p:nvPr/>
        </p:nvSpPr>
        <p:spPr>
          <a:xfrm>
            <a:off x="430668" y="1015493"/>
            <a:ext cx="3717877" cy="553998"/>
          </a:xfrm>
          <a:prstGeom prst="rect">
            <a:avLst/>
          </a:prstGeom>
        </p:spPr>
        <p:txBody>
          <a:bodyPr wrap="none">
            <a:spAutoFit/>
          </a:bodyPr>
          <a:lstStyle/>
          <a:p>
            <a:pPr eaLnBrk="1" fontAlgn="auto" hangingPunct="1">
              <a:spcBef>
                <a:spcPts val="0"/>
              </a:spcBef>
              <a:spcAft>
                <a:spcPts val="0"/>
              </a:spcAft>
            </a:pPr>
            <a:r>
              <a:rPr lang="en-US" sz="3000" b="1" dirty="0">
                <a:solidFill>
                  <a:prstClr val="white"/>
                </a:solidFill>
                <a:latin typeface="Arial" panose="020B0604020202020204" pitchFamily="34" charset="0"/>
                <a:cs typeface="Arial" panose="020B0604020202020204" pitchFamily="34" charset="0"/>
              </a:rPr>
              <a:t>Watershed Moment</a:t>
            </a:r>
          </a:p>
        </p:txBody>
      </p:sp>
      <p:sp>
        <p:nvSpPr>
          <p:cNvPr id="30" name="TextBox 29">
            <a:extLst>
              <a:ext uri="{FF2B5EF4-FFF2-40B4-BE49-F238E27FC236}">
                <a16:creationId xmlns="" xmlns:a16="http://schemas.microsoft.com/office/drawing/2014/main" id="{2815BDAE-AD9E-B144-934D-6B754B758686}"/>
              </a:ext>
            </a:extLst>
          </p:cNvPr>
          <p:cNvSpPr txBox="1"/>
          <p:nvPr/>
        </p:nvSpPr>
        <p:spPr>
          <a:xfrm>
            <a:off x="5035918" y="4535328"/>
            <a:ext cx="3357009" cy="738664"/>
          </a:xfrm>
          <a:prstGeom prst="rect">
            <a:avLst/>
          </a:prstGeom>
          <a:noFill/>
        </p:spPr>
        <p:txBody>
          <a:bodyPr wrap="none" rtlCol="0">
            <a:spAutoFit/>
          </a:bodyPr>
          <a:lstStyle/>
          <a:p>
            <a:pPr eaLnBrk="1" fontAlgn="auto" hangingPunct="1">
              <a:spcBef>
                <a:spcPts val="0"/>
              </a:spcBef>
              <a:spcAft>
                <a:spcPts val="0"/>
              </a:spcAft>
            </a:pPr>
            <a:r>
              <a:rPr lang="en-US" sz="2100" b="1" dirty="0">
                <a:solidFill>
                  <a:prstClr val="white"/>
                </a:solidFill>
                <a:latin typeface="Arial" panose="020B0604020202020204" pitchFamily="34" charset="0"/>
                <a:cs typeface="Arial" panose="020B0604020202020204" pitchFamily="34" charset="0"/>
              </a:rPr>
              <a:t>What will drive power </a:t>
            </a:r>
          </a:p>
          <a:p>
            <a:pPr eaLnBrk="1" fontAlgn="auto" hangingPunct="1">
              <a:spcBef>
                <a:spcPts val="0"/>
              </a:spcBef>
              <a:spcAft>
                <a:spcPts val="0"/>
              </a:spcAft>
            </a:pPr>
            <a:r>
              <a:rPr lang="en-US" sz="2100" b="1" dirty="0">
                <a:solidFill>
                  <a:prstClr val="white"/>
                </a:solidFill>
                <a:latin typeface="Arial" panose="020B0604020202020204" pitchFamily="34" charset="0"/>
                <a:cs typeface="Arial" panose="020B0604020202020204" pitchFamily="34" charset="0"/>
              </a:rPr>
              <a:t>network transformation?</a:t>
            </a:r>
          </a:p>
        </p:txBody>
      </p:sp>
      <p:grpSp>
        <p:nvGrpSpPr>
          <p:cNvPr id="3" name="Group 2">
            <a:extLst>
              <a:ext uri="{FF2B5EF4-FFF2-40B4-BE49-F238E27FC236}">
                <a16:creationId xmlns="" xmlns:a16="http://schemas.microsoft.com/office/drawing/2014/main" id="{EF15C6A4-8013-254E-90A0-B1927BCF1138}"/>
              </a:ext>
            </a:extLst>
          </p:cNvPr>
          <p:cNvGrpSpPr/>
          <p:nvPr/>
        </p:nvGrpSpPr>
        <p:grpSpPr>
          <a:xfrm>
            <a:off x="445209" y="1677219"/>
            <a:ext cx="4055452" cy="3826063"/>
            <a:chOff x="1389185" y="1042542"/>
            <a:chExt cx="5407269" cy="5101417"/>
          </a:xfrm>
        </p:grpSpPr>
        <p:sp>
          <p:nvSpPr>
            <p:cNvPr id="39" name="Rectangle 38">
              <a:extLst>
                <a:ext uri="{FF2B5EF4-FFF2-40B4-BE49-F238E27FC236}">
                  <a16:creationId xmlns="" xmlns:a16="http://schemas.microsoft.com/office/drawing/2014/main" id="{C9155B84-F68B-BC44-8D22-8106C492B111}"/>
                </a:ext>
              </a:extLst>
            </p:cNvPr>
            <p:cNvSpPr/>
            <p:nvPr/>
          </p:nvSpPr>
          <p:spPr bwMode="auto">
            <a:xfrm>
              <a:off x="1389185" y="1042542"/>
              <a:ext cx="5407269" cy="509449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fontAlgn="auto">
                <a:spcBef>
                  <a:spcPts val="0"/>
                </a:spcBef>
                <a:spcAft>
                  <a:spcPts val="0"/>
                </a:spcAft>
              </a:pPr>
              <a:endParaRPr lang="en-US">
                <a:solidFill>
                  <a:srgbClr val="000000"/>
                </a:solidFill>
                <a:ea typeface="ＭＳ Ｐゴシック" charset="0"/>
                <a:cs typeface="ＭＳ Ｐゴシック" charset="0"/>
              </a:endParaRPr>
            </a:p>
          </p:txBody>
        </p:sp>
        <p:pic>
          <p:nvPicPr>
            <p:cNvPr id="33" name="Picture 32">
              <a:extLst>
                <a:ext uri="{FF2B5EF4-FFF2-40B4-BE49-F238E27FC236}">
                  <a16:creationId xmlns="" xmlns:a16="http://schemas.microsoft.com/office/drawing/2014/main" id="{F40DC487-D8D2-E048-A8CC-29B038B1ED58}"/>
                </a:ext>
              </a:extLst>
            </p:cNvPr>
            <p:cNvPicPr>
              <a:picLocks noChangeAspect="1"/>
            </p:cNvPicPr>
            <p:nvPr/>
          </p:nvPicPr>
          <p:blipFill>
            <a:blip r:embed="rId4"/>
            <a:stretch>
              <a:fillRect/>
            </a:stretch>
          </p:blipFill>
          <p:spPr>
            <a:xfrm>
              <a:off x="1400908" y="1072661"/>
              <a:ext cx="5334001" cy="5071298"/>
            </a:xfrm>
            <a:prstGeom prst="rect">
              <a:avLst/>
            </a:prstGeom>
          </p:spPr>
        </p:pic>
      </p:grpSp>
      <p:sp>
        <p:nvSpPr>
          <p:cNvPr id="12" name="TextBox 11">
            <a:extLst>
              <a:ext uri="{FF2B5EF4-FFF2-40B4-BE49-F238E27FC236}">
                <a16:creationId xmlns="" xmlns:a16="http://schemas.microsoft.com/office/drawing/2014/main" id="{2815BDAE-AD9E-B144-934D-6B754B758686}"/>
              </a:ext>
            </a:extLst>
          </p:cNvPr>
          <p:cNvSpPr txBox="1"/>
          <p:nvPr/>
        </p:nvSpPr>
        <p:spPr>
          <a:xfrm>
            <a:off x="4614994" y="1957025"/>
            <a:ext cx="4355270" cy="2308324"/>
          </a:xfrm>
          <a:prstGeom prst="rect">
            <a:avLst/>
          </a:prstGeom>
          <a:noFill/>
        </p:spPr>
        <p:txBody>
          <a:bodyPr wrap="square" rtlCol="0">
            <a:spAutoFit/>
          </a:bodyPr>
          <a:lstStyle/>
          <a:p>
            <a:pPr eaLnBrk="1" fontAlgn="auto" hangingPunct="1">
              <a:spcBef>
                <a:spcPts val="0"/>
              </a:spcBef>
              <a:spcAft>
                <a:spcPts val="0"/>
              </a:spcAft>
            </a:pPr>
            <a:r>
              <a:rPr lang="en-US" dirty="0">
                <a:solidFill>
                  <a:prstClr val="white"/>
                </a:solidFill>
                <a:latin typeface="Arial" panose="020B0604020202020204" pitchFamily="34" charset="0"/>
                <a:cs typeface="Arial" panose="020B0604020202020204" pitchFamily="34" charset="0"/>
              </a:rPr>
              <a:t>Power system will undergo a similar </a:t>
            </a:r>
            <a:r>
              <a:rPr lang="en-US" b="1" dirty="0">
                <a:solidFill>
                  <a:srgbClr val="FFE00C"/>
                </a:solidFill>
                <a:latin typeface="Arial" panose="020B0604020202020204" pitchFamily="34" charset="0"/>
                <a:cs typeface="Arial" panose="020B0604020202020204" pitchFamily="34" charset="0"/>
              </a:rPr>
              <a:t>architectural transformation </a:t>
            </a:r>
            <a:r>
              <a:rPr lang="en-US" dirty="0">
                <a:solidFill>
                  <a:prstClr val="white"/>
                </a:solidFill>
                <a:latin typeface="Arial" panose="020B0604020202020204" pitchFamily="34" charset="0"/>
                <a:cs typeface="Arial" panose="020B0604020202020204" pitchFamily="34" charset="0"/>
              </a:rPr>
              <a:t>that communication network went through</a:t>
            </a:r>
          </a:p>
          <a:p>
            <a:pPr eaLnBrk="1" fontAlgn="auto" hangingPunct="1">
              <a:spcBef>
                <a:spcPts val="0"/>
              </a:spcBef>
              <a:spcAft>
                <a:spcPts val="0"/>
              </a:spcAft>
            </a:pPr>
            <a:r>
              <a:rPr lang="en-US" dirty="0">
                <a:solidFill>
                  <a:prstClr val="white"/>
                </a:solidFill>
                <a:latin typeface="Arial" panose="020B0604020202020204" pitchFamily="34" charset="0"/>
                <a:cs typeface="Arial" panose="020B0604020202020204" pitchFamily="34" charset="0"/>
              </a:rPr>
              <a:t>  </a:t>
            </a:r>
          </a:p>
          <a:p>
            <a:pPr marL="600075" lvl="1" indent="-257175" eaLnBrk="1" fontAlgn="auto" hangingPunct="1">
              <a:spcBef>
                <a:spcPts val="0"/>
              </a:spcBef>
              <a:spcAft>
                <a:spcPts val="0"/>
              </a:spcAft>
              <a:buClr>
                <a:srgbClr val="FFE00C"/>
              </a:buClr>
              <a:buFont typeface="Arial" charset="0"/>
              <a:buChar char="•"/>
            </a:pPr>
            <a:r>
              <a:rPr lang="en-US" dirty="0">
                <a:solidFill>
                  <a:prstClr val="white"/>
                </a:solidFill>
                <a:latin typeface="Arial" panose="020B0604020202020204" pitchFamily="34" charset="0"/>
                <a:cs typeface="Arial" panose="020B0604020202020204" pitchFamily="34" charset="0"/>
              </a:rPr>
              <a:t>Industry will be restructured</a:t>
            </a:r>
          </a:p>
          <a:p>
            <a:pPr marL="600075" lvl="1" indent="-257175" eaLnBrk="1" fontAlgn="auto" hangingPunct="1">
              <a:spcBef>
                <a:spcPts val="0"/>
              </a:spcBef>
              <a:spcAft>
                <a:spcPts val="0"/>
              </a:spcAft>
              <a:buClr>
                <a:srgbClr val="FFE00C"/>
              </a:buClr>
              <a:buFont typeface="Arial" charset="0"/>
              <a:buChar char="•"/>
            </a:pPr>
            <a:r>
              <a:rPr lang="en-US" dirty="0">
                <a:solidFill>
                  <a:prstClr val="white"/>
                </a:solidFill>
                <a:latin typeface="Arial" panose="020B0604020202020204" pitchFamily="34" charset="0"/>
                <a:cs typeface="Arial" panose="020B0604020202020204" pitchFamily="34" charset="0"/>
              </a:rPr>
              <a:t>Infrastructure will be reshaped</a:t>
            </a:r>
          </a:p>
          <a:p>
            <a:pPr marL="600075" lvl="1" indent="-257175" eaLnBrk="1" fontAlgn="auto" hangingPunct="1">
              <a:spcBef>
                <a:spcPts val="0"/>
              </a:spcBef>
              <a:spcAft>
                <a:spcPts val="0"/>
              </a:spcAft>
              <a:buClr>
                <a:srgbClr val="FFE00C"/>
              </a:buClr>
              <a:buFont typeface="Arial" charset="0"/>
              <a:buChar char="•"/>
            </a:pPr>
            <a:r>
              <a:rPr lang="en-US" dirty="0">
                <a:solidFill>
                  <a:prstClr val="white"/>
                </a:solidFill>
                <a:latin typeface="Arial" panose="020B0604020202020204" pitchFamily="34" charset="0"/>
                <a:cs typeface="Arial" panose="020B0604020202020204" pitchFamily="34" charset="0"/>
              </a:rPr>
              <a:t>Control paradigms will be upended</a:t>
            </a:r>
          </a:p>
          <a:p>
            <a:pPr marL="600075" lvl="1" indent="-257175" eaLnBrk="1" fontAlgn="auto" hangingPunct="1">
              <a:spcBef>
                <a:spcPts val="0"/>
              </a:spcBef>
              <a:spcAft>
                <a:spcPts val="0"/>
              </a:spcAft>
              <a:buClr>
                <a:srgbClr val="FFE00C"/>
              </a:buClr>
              <a:buFont typeface="Arial" charset="0"/>
              <a:buChar char="•"/>
            </a:pPr>
            <a:r>
              <a:rPr lang="en-US" dirty="0">
                <a:solidFill>
                  <a:prstClr val="white"/>
                </a:solidFill>
                <a:latin typeface="Arial" panose="020B0604020202020204" pitchFamily="34" charset="0"/>
                <a:cs typeface="Arial" panose="020B0604020202020204" pitchFamily="34" charset="0"/>
              </a:rPr>
              <a:t>Markets will be revolutionized</a:t>
            </a:r>
          </a:p>
        </p:txBody>
      </p:sp>
      <p:sp>
        <p:nvSpPr>
          <p:cNvPr id="2" name="TextBox 1"/>
          <p:cNvSpPr txBox="1"/>
          <p:nvPr/>
        </p:nvSpPr>
        <p:spPr>
          <a:xfrm>
            <a:off x="1595571" y="3723610"/>
            <a:ext cx="920445" cy="276999"/>
          </a:xfrm>
          <a:prstGeom prst="rect">
            <a:avLst/>
          </a:prstGeom>
          <a:noFill/>
        </p:spPr>
        <p:txBody>
          <a:bodyPr wrap="none" rtlCol="0">
            <a:spAutoFit/>
          </a:bodyPr>
          <a:lstStyle/>
          <a:p>
            <a:pPr eaLnBrk="1" fontAlgn="auto" hangingPunct="1">
              <a:spcBef>
                <a:spcPts val="0"/>
              </a:spcBef>
              <a:spcAft>
                <a:spcPts val="0"/>
              </a:spcAft>
            </a:pPr>
            <a:r>
              <a:rPr lang="en-US" sz="1200">
                <a:solidFill>
                  <a:prstClr val="black"/>
                </a:solidFill>
                <a:latin typeface="Calibri" panose="020F0502020204030204"/>
              </a:rPr>
              <a:t>(April 2017)</a:t>
            </a:r>
          </a:p>
        </p:txBody>
      </p:sp>
    </p:spTree>
    <p:extLst>
      <p:ext uri="{BB962C8B-B14F-4D97-AF65-F5344CB8AC3E}">
        <p14:creationId xmlns:p14="http://schemas.microsoft.com/office/powerpoint/2010/main" val="54001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dissolve">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grpSp>
        <p:nvGrpSpPr>
          <p:cNvPr id="218" name="Shape 218"/>
          <p:cNvGrpSpPr/>
          <p:nvPr/>
        </p:nvGrpSpPr>
        <p:grpSpPr>
          <a:xfrm>
            <a:off x="1007226" y="1295400"/>
            <a:ext cx="7450974" cy="4191000"/>
            <a:chOff x="891239" y="598161"/>
            <a:chExt cx="7384748" cy="4421478"/>
          </a:xfrm>
        </p:grpSpPr>
        <p:grpSp>
          <p:nvGrpSpPr>
            <p:cNvPr id="219" name="Shape 219"/>
            <p:cNvGrpSpPr/>
            <p:nvPr/>
          </p:nvGrpSpPr>
          <p:grpSpPr>
            <a:xfrm>
              <a:off x="891239" y="598161"/>
              <a:ext cx="7384748" cy="4421478"/>
              <a:chOff x="711947" y="493574"/>
              <a:chExt cx="7384748" cy="4421478"/>
            </a:xfrm>
          </p:grpSpPr>
          <p:pic>
            <p:nvPicPr>
              <p:cNvPr id="220" name="Shape 220"/>
              <p:cNvPicPr preferRelativeResize="0"/>
              <p:nvPr/>
            </p:nvPicPr>
            <p:blipFill rotWithShape="1">
              <a:blip r:embed="rId3">
                <a:alphaModFix/>
              </a:blip>
              <a:srcRect/>
              <a:stretch/>
            </p:blipFill>
            <p:spPr>
              <a:xfrm>
                <a:off x="711947" y="493574"/>
                <a:ext cx="7384748" cy="4421478"/>
              </a:xfrm>
              <a:prstGeom prst="rect">
                <a:avLst/>
              </a:prstGeom>
              <a:noFill/>
              <a:ln>
                <a:noFill/>
              </a:ln>
            </p:spPr>
          </p:pic>
          <p:sp>
            <p:nvSpPr>
              <p:cNvPr id="221" name="Shape 221"/>
              <p:cNvSpPr txBox="1"/>
              <p:nvPr/>
            </p:nvSpPr>
            <p:spPr>
              <a:xfrm>
                <a:off x="4420818" y="711803"/>
                <a:ext cx="610135" cy="551429"/>
              </a:xfrm>
              <a:prstGeom prst="rect">
                <a:avLst/>
              </a:prstGeom>
              <a:noFill/>
              <a:ln>
                <a:noFill/>
              </a:ln>
            </p:spPr>
            <p:txBody>
              <a:bodyPr wrap="square" lIns="91425" tIns="45700" rIns="91425" bIns="45700" anchor="t" anchorCtr="0">
                <a:noAutofit/>
              </a:bodyPr>
              <a:lstStyle/>
              <a:p>
                <a:pPr>
                  <a:buClrTx/>
                  <a:buSzPct val="25000"/>
                  <a:buFontTx/>
                  <a:buNone/>
                </a:pPr>
                <a:r>
                  <a:rPr lang="en-US" sz="1200">
                    <a:solidFill>
                      <a:srgbClr val="64C8FF"/>
                    </a:solidFill>
                    <a:latin typeface="Verdana"/>
                    <a:ea typeface="Verdana"/>
                    <a:cs typeface="Verdana"/>
                    <a:sym typeface="Verdana"/>
                  </a:rPr>
                  <a:t>PV</a:t>
                </a:r>
              </a:p>
            </p:txBody>
          </p:sp>
          <p:sp>
            <p:nvSpPr>
              <p:cNvPr id="222" name="Shape 222"/>
              <p:cNvSpPr txBox="1"/>
              <p:nvPr/>
            </p:nvSpPr>
            <p:spPr>
              <a:xfrm>
                <a:off x="6009367" y="817733"/>
                <a:ext cx="1924073" cy="922346"/>
              </a:xfrm>
              <a:prstGeom prst="rect">
                <a:avLst/>
              </a:prstGeom>
              <a:noFill/>
              <a:ln>
                <a:noFill/>
              </a:ln>
            </p:spPr>
            <p:txBody>
              <a:bodyPr wrap="square" lIns="91425" tIns="45700" rIns="91425" bIns="45700" anchor="t" anchorCtr="0">
                <a:noAutofit/>
              </a:bodyPr>
              <a:lstStyle/>
              <a:p>
                <a:pPr>
                  <a:buClrTx/>
                  <a:buSzPct val="25000"/>
                  <a:buFontTx/>
                  <a:buNone/>
                </a:pPr>
                <a:r>
                  <a:rPr lang="en-US" sz="1200" dirty="0">
                    <a:solidFill>
                      <a:srgbClr val="E0A450"/>
                    </a:solidFill>
                    <a:latin typeface="Verdana"/>
                    <a:ea typeface="Verdana"/>
                    <a:cs typeface="Verdana"/>
                    <a:sym typeface="Verdana"/>
                  </a:rPr>
                  <a:t>charging rate</a:t>
                </a:r>
              </a:p>
              <a:p>
                <a:pPr>
                  <a:buClrTx/>
                  <a:buSzPct val="25000"/>
                  <a:buFontTx/>
                  <a:buNone/>
                </a:pPr>
                <a:r>
                  <a:rPr lang="en-US" sz="1200" dirty="0">
                    <a:solidFill>
                      <a:srgbClr val="E0A450"/>
                    </a:solidFill>
                    <a:latin typeface="Verdana"/>
                    <a:ea typeface="Verdana"/>
                    <a:cs typeface="Verdana"/>
                    <a:sym typeface="Verdana"/>
                  </a:rPr>
                  <a:t>(EVSE)</a:t>
                </a:r>
              </a:p>
            </p:txBody>
          </p:sp>
        </p:grpSp>
        <p:cxnSp>
          <p:nvCxnSpPr>
            <p:cNvPr id="223" name="Shape 223"/>
            <p:cNvCxnSpPr/>
            <p:nvPr/>
          </p:nvCxnSpPr>
          <p:spPr>
            <a:xfrm flipH="1">
              <a:off x="5528234" y="1493775"/>
              <a:ext cx="690307" cy="612757"/>
            </a:xfrm>
            <a:prstGeom prst="straightConnector1">
              <a:avLst/>
            </a:prstGeom>
            <a:solidFill>
              <a:schemeClr val="accent1"/>
            </a:solidFill>
            <a:ln w="9525" cap="flat" cmpd="sng">
              <a:solidFill>
                <a:srgbClr val="E0A450"/>
              </a:solidFill>
              <a:prstDash val="solid"/>
              <a:round/>
              <a:headEnd type="none" w="med" len="med"/>
              <a:tailEnd type="triangle" w="lg" len="lg"/>
            </a:ln>
          </p:spPr>
        </p:cxnSp>
      </p:grpSp>
      <p:sp>
        <p:nvSpPr>
          <p:cNvPr id="225" name="Shape 225"/>
          <p:cNvSpPr txBox="1"/>
          <p:nvPr/>
        </p:nvSpPr>
        <p:spPr>
          <a:xfrm>
            <a:off x="5791200" y="5602069"/>
            <a:ext cx="2870702" cy="646331"/>
          </a:xfrm>
          <a:prstGeom prst="rect">
            <a:avLst/>
          </a:prstGeom>
          <a:noFill/>
          <a:ln>
            <a:noFill/>
          </a:ln>
        </p:spPr>
        <p:txBody>
          <a:bodyPr wrap="square" lIns="91425" tIns="45700" rIns="91425" bIns="45700" anchor="t" anchorCtr="0">
            <a:noAutofit/>
          </a:bodyPr>
          <a:lstStyle/>
          <a:p>
            <a:pPr>
              <a:buClrTx/>
              <a:buSzPct val="25000"/>
              <a:buFontTx/>
              <a:buNone/>
            </a:pPr>
            <a:r>
              <a:rPr lang="en-US" sz="1800" dirty="0">
                <a:latin typeface="Lato"/>
                <a:ea typeface="Lato"/>
                <a:cs typeface="Lato"/>
                <a:sym typeface="Lato"/>
              </a:rPr>
              <a:t>Real-time tracking of PV </a:t>
            </a:r>
            <a:r>
              <a:rPr lang="en-US" sz="1800" dirty="0" smtClean="0">
                <a:latin typeface="Lato"/>
                <a:ea typeface="Lato"/>
                <a:cs typeface="Lato"/>
                <a:sym typeface="Lato"/>
              </a:rPr>
              <a:t>generation at JPL (10/2016)</a:t>
            </a:r>
            <a:endParaRPr lang="en-US" sz="1800" dirty="0">
              <a:latin typeface="Lato"/>
              <a:ea typeface="Lato"/>
              <a:cs typeface="Lato"/>
              <a:sym typeface="Lato"/>
            </a:endParaRPr>
          </a:p>
        </p:txBody>
      </p:sp>
      <p:sp>
        <p:nvSpPr>
          <p:cNvPr id="13" name="Rectangle 2"/>
          <p:cNvSpPr>
            <a:spLocks noGrp="1" noChangeArrowheads="1"/>
          </p:cNvSpPr>
          <p:nvPr>
            <p:ph type="title"/>
          </p:nvPr>
        </p:nvSpPr>
        <p:spPr>
          <a:xfrm>
            <a:off x="838200" y="228600"/>
            <a:ext cx="8077200" cy="838200"/>
          </a:xfrm>
        </p:spPr>
        <p:txBody>
          <a:bodyPr/>
          <a:lstStyle/>
          <a:p>
            <a:pPr eaLnBrk="1" hangingPunct="1"/>
            <a:r>
              <a:rPr lang="en-US" sz="3600" dirty="0" smtClean="0"/>
              <a:t>Online tracking</a:t>
            </a:r>
            <a:endParaRPr lang="en-US" sz="1800" dirty="0">
              <a:solidFill>
                <a:srgbClr val="FF0000"/>
              </a:solidFill>
            </a:endParaRPr>
          </a:p>
        </p:txBody>
      </p:sp>
      <p:pic>
        <p:nvPicPr>
          <p:cNvPr id="10" name="Picture 9"/>
          <p:cNvPicPr>
            <a:picLocks noChangeAspect="1"/>
          </p:cNvPicPr>
          <p:nvPr/>
        </p:nvPicPr>
        <p:blipFill>
          <a:blip r:embed="rId4"/>
          <a:stretch>
            <a:fillRect/>
          </a:stretch>
        </p:blipFill>
        <p:spPr>
          <a:xfrm>
            <a:off x="8686800" y="6449013"/>
            <a:ext cx="304800" cy="304800"/>
          </a:xfrm>
          <a:prstGeom prst="rect">
            <a:avLst/>
          </a:prstGeom>
        </p:spPr>
      </p:pic>
    </p:spTree>
    <p:extLst>
      <p:ext uri="{BB962C8B-B14F-4D97-AF65-F5344CB8AC3E}">
        <p14:creationId xmlns:p14="http://schemas.microsoft.com/office/powerpoint/2010/main" val="6273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8"/>
                                        </p:tgtEl>
                                        <p:attrNameLst>
                                          <p:attrName>style.visibility</p:attrName>
                                        </p:attrNameLst>
                                      </p:cBhvr>
                                      <p:to>
                                        <p:strVal val="visible"/>
                                      </p:to>
                                    </p:set>
                                    <p:animEffect transition="in" filter="dissolve">
                                      <p:cBhvr>
                                        <p:cTn id="7" dur="500"/>
                                        <p:tgtEl>
                                          <p:spTgt spid="21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25"/>
                                        </p:tgtEl>
                                        <p:attrNameLst>
                                          <p:attrName>style.visibility</p:attrName>
                                        </p:attrNameLst>
                                      </p:cBhvr>
                                      <p:to>
                                        <p:strVal val="visible"/>
                                      </p:to>
                                    </p:set>
                                    <p:animEffect transition="in" filter="dissolve">
                                      <p:cBhvr>
                                        <p:cTn id="10" dur="5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a:xfrm>
            <a:off x="838200" y="990601"/>
            <a:ext cx="8077200" cy="4648199"/>
          </a:xfrm>
        </p:spPr>
        <p:txBody>
          <a:bodyPr/>
          <a:lstStyle/>
          <a:p>
            <a:pPr marL="0" indent="0">
              <a:buNone/>
            </a:pPr>
            <a:r>
              <a:rPr lang="en-US" sz="2400" dirty="0" smtClean="0"/>
              <a:t>Caltech Adaptive charging network (ACN)</a:t>
            </a:r>
          </a:p>
          <a:p>
            <a:pPr lvl="1"/>
            <a:r>
              <a:rPr lang="en-US" sz="2000" dirty="0" smtClean="0"/>
              <a:t>Physical infrastructure </a:t>
            </a:r>
          </a:p>
          <a:p>
            <a:pPr lvl="1"/>
            <a:r>
              <a:rPr lang="en-US" sz="2000" dirty="0" smtClean="0"/>
              <a:t>Charging statistics</a:t>
            </a:r>
          </a:p>
          <a:p>
            <a:pPr lvl="1"/>
            <a:r>
              <a:rPr lang="en-US" sz="2000" dirty="0" smtClean="0"/>
              <a:t>Research platform</a:t>
            </a:r>
          </a:p>
          <a:p>
            <a:pPr marL="1306380" lvl="3" indent="0">
              <a:buNone/>
            </a:pPr>
            <a:endParaRPr lang="en-US" sz="1050" dirty="0" smtClean="0"/>
          </a:p>
          <a:p>
            <a:pPr marL="0" indent="0">
              <a:buNone/>
            </a:pPr>
            <a:endParaRPr lang="en-US" sz="1050" dirty="0" smtClean="0"/>
          </a:p>
          <a:p>
            <a:pPr marL="0" indent="0">
              <a:buFont typeface="Wingdings" pitchFamily="2" charset="2"/>
              <a:buNone/>
            </a:pPr>
            <a:r>
              <a:rPr lang="en-US" sz="2400" dirty="0"/>
              <a:t>Model and algorithms</a:t>
            </a:r>
          </a:p>
          <a:p>
            <a:pPr lvl="1"/>
            <a:r>
              <a:rPr lang="en-US" sz="2000" dirty="0" smtClean="0">
                <a:ea typeface="+mn-ea"/>
                <a:cs typeface="+mn-cs"/>
              </a:rPr>
              <a:t>Linear program</a:t>
            </a:r>
            <a:endParaRPr lang="en-US" sz="2000" dirty="0">
              <a:ea typeface="+mn-ea"/>
              <a:cs typeface="+mn-cs"/>
            </a:endParaRPr>
          </a:p>
          <a:p>
            <a:pPr lvl="1"/>
            <a:r>
              <a:rPr lang="en-US" sz="2000" dirty="0">
                <a:ea typeface="+mn-ea"/>
                <a:cs typeface="+mn-cs"/>
              </a:rPr>
              <a:t>Smoothed least laxity first</a:t>
            </a:r>
          </a:p>
          <a:p>
            <a:pPr marL="0" indent="0">
              <a:buFont typeface="Wingdings" pitchFamily="2" charset="2"/>
              <a:buNone/>
            </a:pPr>
            <a:endParaRPr lang="en-US" sz="2400" dirty="0"/>
          </a:p>
          <a:p>
            <a:pPr marL="0" indent="0">
              <a:buFont typeface="Wingdings" pitchFamily="2" charset="2"/>
              <a:buNone/>
            </a:pPr>
            <a:endParaRPr lang="en-US" sz="2400" dirty="0"/>
          </a:p>
        </p:txBody>
      </p:sp>
      <p:grpSp>
        <p:nvGrpSpPr>
          <p:cNvPr id="8" name="Group 7"/>
          <p:cNvGrpSpPr/>
          <p:nvPr/>
        </p:nvGrpSpPr>
        <p:grpSpPr>
          <a:xfrm>
            <a:off x="990600" y="6074174"/>
            <a:ext cx="2635039" cy="675684"/>
            <a:chOff x="2493449" y="4983299"/>
            <a:chExt cx="3373620" cy="873990"/>
          </a:xfrm>
        </p:grpSpPr>
        <p:pic>
          <p:nvPicPr>
            <p:cNvPr id="10" name="Picture 9"/>
            <p:cNvPicPr>
              <a:picLocks noChangeAspect="1"/>
            </p:cNvPicPr>
            <p:nvPr/>
          </p:nvPicPr>
          <p:blipFill>
            <a:blip r:embed="rId2"/>
            <a:stretch>
              <a:fillRect/>
            </a:stretch>
          </p:blipFill>
          <p:spPr>
            <a:xfrm>
              <a:off x="4563551" y="4983299"/>
              <a:ext cx="1303518" cy="873990"/>
            </a:xfrm>
            <a:prstGeom prst="rect">
              <a:avLst/>
            </a:prstGeom>
          </p:spPr>
        </p:pic>
        <p:pic>
          <p:nvPicPr>
            <p:cNvPr id="11" name="Picture 1"/>
            <p:cNvPicPr>
              <a:picLocks noChangeAspect="1" noChangeArrowheads="1"/>
            </p:cNvPicPr>
            <p:nvPr/>
          </p:nvPicPr>
          <p:blipFill>
            <a:blip r:embed="rId3" cstate="print"/>
            <a:srcRect/>
            <a:stretch>
              <a:fillRect/>
            </a:stretch>
          </p:blipFill>
          <p:spPr bwMode="auto">
            <a:xfrm>
              <a:off x="3568654" y="5114988"/>
              <a:ext cx="614223" cy="655231"/>
            </a:xfrm>
            <a:prstGeom prst="rect">
              <a:avLst/>
            </a:prstGeom>
            <a:noFill/>
            <a:ln w="9525">
              <a:noFill/>
              <a:miter lim="800000"/>
              <a:headEnd/>
              <a:tailEnd/>
            </a:ln>
            <a:effectLst/>
          </p:spPr>
        </p:pic>
        <p:pic>
          <p:nvPicPr>
            <p:cNvPr id="12" name="Picture 11"/>
            <p:cNvPicPr>
              <a:picLocks noChangeAspect="1"/>
            </p:cNvPicPr>
            <p:nvPr/>
          </p:nvPicPr>
          <p:blipFill>
            <a:blip r:embed="rId4"/>
            <a:stretch>
              <a:fillRect/>
            </a:stretch>
          </p:blipFill>
          <p:spPr>
            <a:xfrm>
              <a:off x="2493449" y="5114988"/>
              <a:ext cx="611069" cy="602698"/>
            </a:xfrm>
            <a:prstGeom prst="rect">
              <a:avLst/>
            </a:prstGeom>
          </p:spPr>
        </p:pic>
      </p:grpSp>
      <p:grpSp>
        <p:nvGrpSpPr>
          <p:cNvPr id="5" name="Group 4"/>
          <p:cNvGrpSpPr/>
          <p:nvPr/>
        </p:nvGrpSpPr>
        <p:grpSpPr>
          <a:xfrm>
            <a:off x="4419600" y="5562600"/>
            <a:ext cx="4191046" cy="1132473"/>
            <a:chOff x="4419600" y="5562600"/>
            <a:chExt cx="4191046" cy="1132473"/>
          </a:xfrm>
        </p:grpSpPr>
        <p:pic>
          <p:nvPicPr>
            <p:cNvPr id="9" name="Shape 127"/>
            <p:cNvPicPr preferRelativeResize="0"/>
            <p:nvPr/>
          </p:nvPicPr>
          <p:blipFill rotWithShape="1">
            <a:blip r:embed="rId5">
              <a:alphaModFix/>
            </a:blip>
            <a:srcRect/>
            <a:stretch/>
          </p:blipFill>
          <p:spPr>
            <a:xfrm>
              <a:off x="4511018" y="6216382"/>
              <a:ext cx="883201" cy="385147"/>
            </a:xfrm>
            <a:prstGeom prst="rect">
              <a:avLst/>
            </a:prstGeom>
            <a:noFill/>
            <a:ln>
              <a:noFill/>
            </a:ln>
          </p:spPr>
        </p:pic>
        <p:pic>
          <p:nvPicPr>
            <p:cNvPr id="13" name="Shape 131"/>
            <p:cNvPicPr preferRelativeResize="0"/>
            <p:nvPr/>
          </p:nvPicPr>
          <p:blipFill rotWithShape="1">
            <a:blip r:embed="rId6">
              <a:alphaModFix/>
            </a:blip>
            <a:srcRect/>
            <a:stretch/>
          </p:blipFill>
          <p:spPr>
            <a:xfrm>
              <a:off x="6664127" y="6096000"/>
              <a:ext cx="1336873" cy="553300"/>
            </a:xfrm>
            <a:prstGeom prst="rect">
              <a:avLst/>
            </a:prstGeom>
            <a:noFill/>
            <a:ln>
              <a:noFill/>
            </a:ln>
          </p:spPr>
        </p:pic>
        <p:pic>
          <p:nvPicPr>
            <p:cNvPr id="14" name="Shape 132"/>
            <p:cNvPicPr preferRelativeResize="0"/>
            <p:nvPr/>
          </p:nvPicPr>
          <p:blipFill rotWithShape="1">
            <a:blip r:embed="rId7">
              <a:alphaModFix/>
            </a:blip>
            <a:srcRect/>
            <a:stretch/>
          </p:blipFill>
          <p:spPr>
            <a:xfrm>
              <a:off x="5501225" y="6152613"/>
              <a:ext cx="459815" cy="448916"/>
            </a:xfrm>
            <a:prstGeom prst="rect">
              <a:avLst/>
            </a:prstGeom>
            <a:noFill/>
            <a:ln>
              <a:noFill/>
            </a:ln>
          </p:spPr>
        </p:pic>
        <p:pic>
          <p:nvPicPr>
            <p:cNvPr id="15" name="Shape 133"/>
            <p:cNvPicPr preferRelativeResize="0"/>
            <p:nvPr/>
          </p:nvPicPr>
          <p:blipFill rotWithShape="1">
            <a:blip r:embed="rId8">
              <a:alphaModFix/>
            </a:blip>
            <a:srcRect/>
            <a:stretch/>
          </p:blipFill>
          <p:spPr>
            <a:xfrm>
              <a:off x="8001000" y="6074174"/>
              <a:ext cx="533400" cy="620899"/>
            </a:xfrm>
            <a:prstGeom prst="rect">
              <a:avLst/>
            </a:prstGeom>
            <a:noFill/>
            <a:ln>
              <a:noFill/>
            </a:ln>
          </p:spPr>
        </p:pic>
        <p:pic>
          <p:nvPicPr>
            <p:cNvPr id="16" name="Shape 134"/>
            <p:cNvPicPr preferRelativeResize="0"/>
            <p:nvPr/>
          </p:nvPicPr>
          <p:blipFill rotWithShape="1">
            <a:blip r:embed="rId9">
              <a:alphaModFix/>
            </a:blip>
            <a:srcRect/>
            <a:stretch/>
          </p:blipFill>
          <p:spPr>
            <a:xfrm>
              <a:off x="6019800" y="6096000"/>
              <a:ext cx="588637" cy="526783"/>
            </a:xfrm>
            <a:prstGeom prst="rect">
              <a:avLst/>
            </a:prstGeom>
            <a:noFill/>
            <a:ln>
              <a:noFill/>
            </a:ln>
          </p:spPr>
        </p:pic>
        <p:sp>
          <p:nvSpPr>
            <p:cNvPr id="4" name="Rectangle 3"/>
            <p:cNvSpPr/>
            <p:nvPr/>
          </p:nvSpPr>
          <p:spPr bwMode="auto">
            <a:xfrm>
              <a:off x="4419600" y="5562600"/>
              <a:ext cx="4191046" cy="1119944"/>
            </a:xfrm>
            <a:prstGeom prst="rect">
              <a:avLst/>
            </a:prstGeom>
            <a:noFill/>
            <a:ln w="12700"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pic>
        <p:nvPicPr>
          <p:cNvPr id="18" name="Picture 17"/>
          <p:cNvPicPr>
            <a:picLocks noChangeAspect="1"/>
          </p:cNvPicPr>
          <p:nvPr/>
        </p:nvPicPr>
        <p:blipFill>
          <a:blip r:embed="rId10"/>
          <a:stretch>
            <a:fillRect/>
          </a:stretch>
        </p:blipFill>
        <p:spPr>
          <a:xfrm>
            <a:off x="8075787" y="5626395"/>
            <a:ext cx="383826" cy="383826"/>
          </a:xfrm>
          <a:prstGeom prst="rect">
            <a:avLst/>
          </a:prstGeom>
        </p:spPr>
      </p:pic>
      <p:sp>
        <p:nvSpPr>
          <p:cNvPr id="17" name="Rectangle 16"/>
          <p:cNvSpPr/>
          <p:nvPr/>
        </p:nvSpPr>
        <p:spPr bwMode="auto">
          <a:xfrm>
            <a:off x="808074" y="1011866"/>
            <a:ext cx="6811926" cy="1655134"/>
          </a:xfrm>
          <a:prstGeom prst="rect">
            <a:avLst/>
          </a:prstGeom>
          <a:solidFill>
            <a:schemeClr val="bg1">
              <a:alpha val="87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740516227"/>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295405"/>
            <a:ext cx="7315200" cy="4648199"/>
          </a:xfrm>
        </p:spPr>
        <p:txBody>
          <a:bodyPr/>
          <a:lstStyle/>
          <a:p>
            <a:pPr marL="0" indent="0" algn="ctr">
              <a:buNone/>
            </a:pPr>
            <a:r>
              <a:rPr lang="en-US" dirty="0" smtClean="0"/>
              <a:t>Model and algorithms:</a:t>
            </a:r>
          </a:p>
          <a:p>
            <a:pPr marL="0" indent="0" algn="ctr">
              <a:buNone/>
            </a:pPr>
            <a:r>
              <a:rPr lang="en-US" dirty="0" smtClean="0"/>
              <a:t>LP</a:t>
            </a:r>
          </a:p>
          <a:p>
            <a:pPr marL="1306380" lvl="3" indent="0" algn="ctr">
              <a:buNone/>
            </a:pPr>
            <a:endParaRPr lang="en-US" sz="1100" dirty="0" smtClean="0"/>
          </a:p>
          <a:p>
            <a:pPr marL="0" indent="0">
              <a:buNone/>
            </a:pPr>
            <a:endParaRPr lang="en-US" dirty="0"/>
          </a:p>
        </p:txBody>
      </p:sp>
    </p:spTree>
    <p:extLst>
      <p:ext uri="{BB962C8B-B14F-4D97-AF65-F5344CB8AC3E}">
        <p14:creationId xmlns:p14="http://schemas.microsoft.com/office/powerpoint/2010/main" val="1605530948"/>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Charging model</a:t>
            </a:r>
            <a:endParaRPr lang="en-US" dirty="0"/>
          </a:p>
        </p:txBody>
      </p:sp>
      <p:graphicFrame>
        <p:nvGraphicFramePr>
          <p:cNvPr id="5" name="Object 4"/>
          <p:cNvGraphicFramePr>
            <a:graphicFrameLocks noChangeAspect="1"/>
          </p:cNvGraphicFramePr>
          <p:nvPr>
            <p:extLst/>
          </p:nvPr>
        </p:nvGraphicFramePr>
        <p:xfrm>
          <a:off x="885680" y="1245103"/>
          <a:ext cx="5360054" cy="2624578"/>
        </p:xfrm>
        <a:graphic>
          <a:graphicData uri="http://schemas.openxmlformats.org/presentationml/2006/ole">
            <mc:AlternateContent xmlns:mc="http://schemas.openxmlformats.org/markup-compatibility/2006">
              <mc:Choice xmlns:v="urn:schemas-microsoft-com:vml" Requires="v">
                <p:oleObj spid="_x0000_s392423" name="Equation" r:id="rId3" imgW="1841500" imgH="901700" progId="Equation.3">
                  <p:embed/>
                </p:oleObj>
              </mc:Choice>
              <mc:Fallback>
                <p:oleObj name="Equation" r:id="rId3" imgW="1841500" imgH="901700" progId="Equation.3">
                  <p:embed/>
                  <p:pic>
                    <p:nvPicPr>
                      <p:cNvPr id="0" name=""/>
                      <p:cNvPicPr/>
                      <p:nvPr/>
                    </p:nvPicPr>
                    <p:blipFill>
                      <a:blip r:embed="rId4"/>
                      <a:stretch>
                        <a:fillRect/>
                      </a:stretch>
                    </p:blipFill>
                    <p:spPr>
                      <a:xfrm>
                        <a:off x="885680" y="1245103"/>
                        <a:ext cx="5360054" cy="2624578"/>
                      </a:xfrm>
                      <a:prstGeom prst="rect">
                        <a:avLst/>
                      </a:prstGeom>
                      <a:ln>
                        <a:solidFill>
                          <a:srgbClr val="7F7F7F"/>
                        </a:solidFill>
                      </a:ln>
                    </p:spPr>
                  </p:pic>
                </p:oleObj>
              </mc:Fallback>
            </mc:AlternateContent>
          </a:graphicData>
        </a:graphic>
      </p:graphicFrame>
      <p:sp>
        <p:nvSpPr>
          <p:cNvPr id="6" name="Rectangle 5"/>
          <p:cNvSpPr/>
          <p:nvPr/>
        </p:nvSpPr>
        <p:spPr bwMode="auto">
          <a:xfrm>
            <a:off x="921290" y="3240561"/>
            <a:ext cx="3304269" cy="60538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 name="TextBox 6"/>
          <p:cNvSpPr txBox="1"/>
          <p:nvPr/>
        </p:nvSpPr>
        <p:spPr>
          <a:xfrm>
            <a:off x="838200" y="4368229"/>
            <a:ext cx="1781332" cy="923330"/>
          </a:xfrm>
          <a:prstGeom prst="rect">
            <a:avLst/>
          </a:prstGeom>
          <a:noFill/>
        </p:spPr>
        <p:txBody>
          <a:bodyPr wrap="none" rtlCol="0">
            <a:spAutoFit/>
          </a:bodyPr>
          <a:lstStyle/>
          <a:p>
            <a:pPr algn="ctr"/>
            <a:r>
              <a:rPr lang="en-US" dirty="0">
                <a:solidFill>
                  <a:srgbClr val="0000FF"/>
                </a:solidFill>
              </a:rPr>
              <a:t>e</a:t>
            </a:r>
            <a:r>
              <a:rPr lang="en-US" dirty="0" smtClean="0">
                <a:solidFill>
                  <a:srgbClr val="0000FF"/>
                </a:solidFill>
              </a:rPr>
              <a:t>nergy</a:t>
            </a:r>
          </a:p>
          <a:p>
            <a:pPr algn="ctr"/>
            <a:r>
              <a:rPr lang="en-US" dirty="0" smtClean="0">
                <a:solidFill>
                  <a:srgbClr val="0000FF"/>
                </a:solidFill>
              </a:rPr>
              <a:t>demand</a:t>
            </a:r>
          </a:p>
          <a:p>
            <a:pPr algn="ctr"/>
            <a:r>
              <a:rPr lang="en-US" dirty="0" smtClean="0">
                <a:solidFill>
                  <a:srgbClr val="0000FF"/>
                </a:solidFill>
              </a:rPr>
              <a:t>(miles / kWh)</a:t>
            </a:r>
            <a:endParaRPr lang="en-US" dirty="0">
              <a:solidFill>
                <a:srgbClr val="0000FF"/>
              </a:solidFill>
            </a:endParaRPr>
          </a:p>
        </p:txBody>
      </p:sp>
      <p:cxnSp>
        <p:nvCxnSpPr>
          <p:cNvPr id="14" name="Straight Arrow Connector 13"/>
          <p:cNvCxnSpPr/>
          <p:nvPr/>
        </p:nvCxnSpPr>
        <p:spPr bwMode="auto">
          <a:xfrm flipV="1">
            <a:off x="1875388" y="3121859"/>
            <a:ext cx="629086" cy="1163278"/>
          </a:xfrm>
          <a:prstGeom prst="straightConnector1">
            <a:avLst/>
          </a:prstGeom>
          <a:solidFill>
            <a:schemeClr val="accent1"/>
          </a:solidFill>
          <a:ln w="19050" cap="flat" cmpd="sng" algn="ctr">
            <a:solidFill>
              <a:srgbClr val="0000FF"/>
            </a:solidFill>
            <a:prstDash val="solid"/>
            <a:round/>
            <a:headEnd type="none" w="med" len="med"/>
            <a:tailEnd type="triangle"/>
          </a:ln>
          <a:effectLst/>
        </p:spPr>
      </p:cxnSp>
      <p:sp>
        <p:nvSpPr>
          <p:cNvPr id="15" name="TextBox 14"/>
          <p:cNvSpPr txBox="1"/>
          <p:nvPr/>
        </p:nvSpPr>
        <p:spPr>
          <a:xfrm>
            <a:off x="3014465" y="4390057"/>
            <a:ext cx="1320005" cy="923330"/>
          </a:xfrm>
          <a:prstGeom prst="rect">
            <a:avLst/>
          </a:prstGeom>
          <a:noFill/>
        </p:spPr>
        <p:txBody>
          <a:bodyPr wrap="none" rtlCol="0">
            <a:spAutoFit/>
          </a:bodyPr>
          <a:lstStyle/>
          <a:p>
            <a:pPr algn="ctr"/>
            <a:r>
              <a:rPr lang="en-US" dirty="0">
                <a:solidFill>
                  <a:srgbClr val="0000FF"/>
                </a:solidFill>
              </a:rPr>
              <a:t>a</a:t>
            </a:r>
            <a:r>
              <a:rPr lang="en-US" dirty="0" smtClean="0">
                <a:solidFill>
                  <a:srgbClr val="0000FF"/>
                </a:solidFill>
              </a:rPr>
              <a:t>rrival /</a:t>
            </a:r>
          </a:p>
          <a:p>
            <a:pPr algn="ctr"/>
            <a:r>
              <a:rPr lang="en-US" dirty="0" smtClean="0">
                <a:solidFill>
                  <a:srgbClr val="0000FF"/>
                </a:solidFill>
              </a:rPr>
              <a:t>departure</a:t>
            </a:r>
          </a:p>
          <a:p>
            <a:pPr algn="ctr"/>
            <a:r>
              <a:rPr lang="en-US" dirty="0" smtClean="0">
                <a:solidFill>
                  <a:srgbClr val="0000FF"/>
                </a:solidFill>
              </a:rPr>
              <a:t>time</a:t>
            </a:r>
            <a:endParaRPr lang="en-US" dirty="0">
              <a:solidFill>
                <a:srgbClr val="0000FF"/>
              </a:solidFill>
            </a:endParaRPr>
          </a:p>
        </p:txBody>
      </p:sp>
      <p:cxnSp>
        <p:nvCxnSpPr>
          <p:cNvPr id="16" name="Straight Arrow Connector 15"/>
          <p:cNvCxnSpPr/>
          <p:nvPr/>
        </p:nvCxnSpPr>
        <p:spPr bwMode="auto">
          <a:xfrm flipH="1" flipV="1">
            <a:off x="3086082" y="3121859"/>
            <a:ext cx="379825" cy="1268198"/>
          </a:xfrm>
          <a:prstGeom prst="straightConnector1">
            <a:avLst/>
          </a:prstGeom>
          <a:solidFill>
            <a:schemeClr val="accent1"/>
          </a:solidFill>
          <a:ln w="19050" cap="flat" cmpd="sng" algn="ctr">
            <a:solidFill>
              <a:srgbClr val="0000FF"/>
            </a:solidFill>
            <a:prstDash val="solid"/>
            <a:round/>
            <a:headEnd type="none" w="med" len="med"/>
            <a:tailEnd type="triangle"/>
          </a:ln>
          <a:effectLst/>
        </p:spPr>
      </p:cxnSp>
      <p:cxnSp>
        <p:nvCxnSpPr>
          <p:cNvPr id="19" name="Straight Arrow Connector 18"/>
          <p:cNvCxnSpPr/>
          <p:nvPr/>
        </p:nvCxnSpPr>
        <p:spPr bwMode="auto">
          <a:xfrm flipH="1" flipV="1">
            <a:off x="3465907" y="3121859"/>
            <a:ext cx="379825" cy="1268198"/>
          </a:xfrm>
          <a:prstGeom prst="straightConnector1">
            <a:avLst/>
          </a:prstGeom>
          <a:solidFill>
            <a:schemeClr val="accent1"/>
          </a:solidFill>
          <a:ln w="19050" cap="flat" cmpd="sng" algn="ctr">
            <a:solidFill>
              <a:srgbClr val="0000FF"/>
            </a:solidFill>
            <a:prstDash val="solid"/>
            <a:round/>
            <a:headEnd type="none" w="med" len="med"/>
            <a:tailEnd type="triangle"/>
          </a:ln>
          <a:effectLst/>
        </p:spPr>
      </p:cxnSp>
      <p:sp>
        <p:nvSpPr>
          <p:cNvPr id="20" name="TextBox 19"/>
          <p:cNvSpPr txBox="1"/>
          <p:nvPr/>
        </p:nvSpPr>
        <p:spPr>
          <a:xfrm>
            <a:off x="4768630" y="4390057"/>
            <a:ext cx="1301859" cy="923330"/>
          </a:xfrm>
          <a:prstGeom prst="rect">
            <a:avLst/>
          </a:prstGeom>
          <a:noFill/>
        </p:spPr>
        <p:txBody>
          <a:bodyPr wrap="none" rtlCol="0">
            <a:spAutoFit/>
          </a:bodyPr>
          <a:lstStyle/>
          <a:p>
            <a:pPr algn="ctr"/>
            <a:r>
              <a:rPr lang="en-US" dirty="0">
                <a:solidFill>
                  <a:srgbClr val="0000FF"/>
                </a:solidFill>
              </a:rPr>
              <a:t>p</a:t>
            </a:r>
            <a:r>
              <a:rPr lang="en-US" dirty="0" smtClean="0">
                <a:solidFill>
                  <a:srgbClr val="0000FF"/>
                </a:solidFill>
              </a:rPr>
              <a:t>eak</a:t>
            </a:r>
          </a:p>
          <a:p>
            <a:pPr algn="ctr"/>
            <a:r>
              <a:rPr lang="en-US" dirty="0">
                <a:solidFill>
                  <a:srgbClr val="0000FF"/>
                </a:solidFill>
              </a:rPr>
              <a:t>c</a:t>
            </a:r>
            <a:r>
              <a:rPr lang="en-US" dirty="0" smtClean="0">
                <a:solidFill>
                  <a:srgbClr val="0000FF"/>
                </a:solidFill>
              </a:rPr>
              <a:t>harging</a:t>
            </a:r>
          </a:p>
          <a:p>
            <a:pPr algn="ctr"/>
            <a:r>
              <a:rPr lang="en-US" dirty="0">
                <a:solidFill>
                  <a:srgbClr val="0000FF"/>
                </a:solidFill>
              </a:rPr>
              <a:t>r</a:t>
            </a:r>
            <a:r>
              <a:rPr lang="en-US" dirty="0" smtClean="0">
                <a:solidFill>
                  <a:srgbClr val="0000FF"/>
                </a:solidFill>
              </a:rPr>
              <a:t>ate (kW)</a:t>
            </a:r>
            <a:endParaRPr lang="en-US" dirty="0">
              <a:solidFill>
                <a:srgbClr val="0000FF"/>
              </a:solidFill>
            </a:endParaRPr>
          </a:p>
        </p:txBody>
      </p:sp>
      <p:cxnSp>
        <p:nvCxnSpPr>
          <p:cNvPr id="21" name="Straight Arrow Connector 20"/>
          <p:cNvCxnSpPr/>
          <p:nvPr/>
        </p:nvCxnSpPr>
        <p:spPr bwMode="auto">
          <a:xfrm flipH="1" flipV="1">
            <a:off x="4097078" y="3121859"/>
            <a:ext cx="896053" cy="1268198"/>
          </a:xfrm>
          <a:prstGeom prst="straightConnector1">
            <a:avLst/>
          </a:prstGeom>
          <a:solidFill>
            <a:schemeClr val="accent1"/>
          </a:solidFill>
          <a:ln w="19050" cap="flat" cmpd="sng" algn="ctr">
            <a:solidFill>
              <a:srgbClr val="0000FF"/>
            </a:solidFill>
            <a:prstDash val="solid"/>
            <a:round/>
            <a:headEnd type="none" w="med" len="med"/>
            <a:tailEnd type="triangle"/>
          </a:ln>
          <a:effectLst/>
        </p:spPr>
      </p:cxnSp>
    </p:spTree>
    <p:extLst>
      <p:ext uri="{BB962C8B-B14F-4D97-AF65-F5344CB8AC3E}">
        <p14:creationId xmlns:p14="http://schemas.microsoft.com/office/powerpoint/2010/main" val="49429190"/>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Charging model</a:t>
            </a:r>
            <a:endParaRPr lang="en-US" dirty="0"/>
          </a:p>
        </p:txBody>
      </p:sp>
      <p:graphicFrame>
        <p:nvGraphicFramePr>
          <p:cNvPr id="5" name="Object 4"/>
          <p:cNvGraphicFramePr>
            <a:graphicFrameLocks noChangeAspect="1"/>
          </p:cNvGraphicFramePr>
          <p:nvPr>
            <p:extLst/>
          </p:nvPr>
        </p:nvGraphicFramePr>
        <p:xfrm>
          <a:off x="885680" y="1245103"/>
          <a:ext cx="5360054" cy="2624578"/>
        </p:xfrm>
        <a:graphic>
          <a:graphicData uri="http://schemas.openxmlformats.org/presentationml/2006/ole">
            <mc:AlternateContent xmlns:mc="http://schemas.openxmlformats.org/markup-compatibility/2006">
              <mc:Choice xmlns:v="urn:schemas-microsoft-com:vml" Requires="v">
                <p:oleObj spid="_x0000_s393650" name="Equation" r:id="rId3" imgW="1841500" imgH="901700" progId="Equation.3">
                  <p:embed/>
                </p:oleObj>
              </mc:Choice>
              <mc:Fallback>
                <p:oleObj name="Equation" r:id="rId3" imgW="1841500" imgH="901700" progId="Equation.3">
                  <p:embed/>
                  <p:pic>
                    <p:nvPicPr>
                      <p:cNvPr id="0" name=""/>
                      <p:cNvPicPr/>
                      <p:nvPr/>
                    </p:nvPicPr>
                    <p:blipFill>
                      <a:blip r:embed="rId4"/>
                      <a:stretch>
                        <a:fillRect/>
                      </a:stretch>
                    </p:blipFill>
                    <p:spPr>
                      <a:xfrm>
                        <a:off x="885680" y="1245103"/>
                        <a:ext cx="5360054" cy="2624578"/>
                      </a:xfrm>
                      <a:prstGeom prst="rect">
                        <a:avLst/>
                      </a:prstGeom>
                      <a:ln>
                        <a:solidFill>
                          <a:srgbClr val="7F7F7F"/>
                        </a:solidFill>
                      </a:ln>
                    </p:spPr>
                  </p:pic>
                </p:oleObj>
              </mc:Fallback>
            </mc:AlternateContent>
          </a:graphicData>
        </a:graphic>
      </p:graphicFrame>
      <p:graphicFrame>
        <p:nvGraphicFramePr>
          <p:cNvPr id="4" name="Object 3"/>
          <p:cNvGraphicFramePr>
            <a:graphicFrameLocks noChangeAspect="1"/>
          </p:cNvGraphicFramePr>
          <p:nvPr>
            <p:extLst/>
          </p:nvPr>
        </p:nvGraphicFramePr>
        <p:xfrm>
          <a:off x="935288" y="4762500"/>
          <a:ext cx="5616575" cy="1257300"/>
        </p:xfrm>
        <a:graphic>
          <a:graphicData uri="http://schemas.openxmlformats.org/presentationml/2006/ole">
            <mc:AlternateContent xmlns:mc="http://schemas.openxmlformats.org/markup-compatibility/2006">
              <mc:Choice xmlns:v="urn:schemas-microsoft-com:vml" Requires="v">
                <p:oleObj spid="_x0000_s393651" name="Equation" r:id="rId5" imgW="1930400" imgH="431800" progId="Equation.3">
                  <p:embed/>
                </p:oleObj>
              </mc:Choice>
              <mc:Fallback>
                <p:oleObj name="Equation" r:id="rId5" imgW="1930400" imgH="431800" progId="Equation.3">
                  <p:embed/>
                  <p:pic>
                    <p:nvPicPr>
                      <p:cNvPr id="0" name=""/>
                      <p:cNvPicPr/>
                      <p:nvPr/>
                    </p:nvPicPr>
                    <p:blipFill>
                      <a:blip r:embed="rId6"/>
                      <a:stretch>
                        <a:fillRect/>
                      </a:stretch>
                    </p:blipFill>
                    <p:spPr>
                      <a:xfrm>
                        <a:off x="935288" y="4762500"/>
                        <a:ext cx="5616575" cy="1257300"/>
                      </a:xfrm>
                      <a:prstGeom prst="rect">
                        <a:avLst/>
                      </a:prstGeom>
                    </p:spPr>
                  </p:pic>
                </p:oleObj>
              </mc:Fallback>
            </mc:AlternateContent>
          </a:graphicData>
        </a:graphic>
      </p:graphicFrame>
    </p:spTree>
    <p:extLst>
      <p:ext uri="{BB962C8B-B14F-4D97-AF65-F5344CB8AC3E}">
        <p14:creationId xmlns:p14="http://schemas.microsoft.com/office/powerpoint/2010/main" val="18277085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Offline optimal charging</a:t>
            </a:r>
            <a:endParaRPr lang="en-US" dirty="0"/>
          </a:p>
        </p:txBody>
      </p:sp>
      <p:sp>
        <p:nvSpPr>
          <p:cNvPr id="6" name="TextBox 5"/>
          <p:cNvSpPr txBox="1"/>
          <p:nvPr/>
        </p:nvSpPr>
        <p:spPr>
          <a:xfrm>
            <a:off x="841738" y="1146290"/>
            <a:ext cx="6866032" cy="461665"/>
          </a:xfrm>
          <a:prstGeom prst="rect">
            <a:avLst/>
          </a:prstGeom>
          <a:noFill/>
        </p:spPr>
        <p:txBody>
          <a:bodyPr wrap="none" rtlCol="0">
            <a:spAutoFit/>
          </a:bodyPr>
          <a:lstStyle/>
          <a:p>
            <a:r>
              <a:rPr lang="en-US" sz="2400" dirty="0" smtClean="0"/>
              <a:t>Offline optimal problem is a linear program</a:t>
            </a:r>
            <a:endParaRPr lang="en-US" sz="2400" dirty="0"/>
          </a:p>
        </p:txBody>
      </p:sp>
      <p:grpSp>
        <p:nvGrpSpPr>
          <p:cNvPr id="10" name="Group 9"/>
          <p:cNvGrpSpPr/>
          <p:nvPr/>
        </p:nvGrpSpPr>
        <p:grpSpPr>
          <a:xfrm>
            <a:off x="912954" y="2162517"/>
            <a:ext cx="5782097" cy="2874142"/>
            <a:chOff x="1043524" y="2162517"/>
            <a:chExt cx="5782097" cy="2874142"/>
          </a:xfrm>
        </p:grpSpPr>
        <p:pic>
          <p:nvPicPr>
            <p:cNvPr id="3" name="Picture 2"/>
            <p:cNvPicPr>
              <a:picLocks noChangeAspect="1"/>
            </p:cNvPicPr>
            <p:nvPr/>
          </p:nvPicPr>
          <p:blipFill>
            <a:blip r:embed="rId2"/>
            <a:stretch>
              <a:fillRect/>
            </a:stretch>
          </p:blipFill>
          <p:spPr>
            <a:xfrm>
              <a:off x="1043524" y="2162517"/>
              <a:ext cx="5782097" cy="2874142"/>
            </a:xfrm>
            <a:prstGeom prst="rect">
              <a:avLst/>
            </a:prstGeom>
            <a:ln>
              <a:solidFill>
                <a:srgbClr val="7F7F7F"/>
              </a:solidFill>
            </a:ln>
          </p:spPr>
        </p:pic>
        <p:sp>
          <p:nvSpPr>
            <p:cNvPr id="8" name="Rectangle 7"/>
            <p:cNvSpPr/>
            <p:nvPr/>
          </p:nvSpPr>
          <p:spPr bwMode="auto">
            <a:xfrm>
              <a:off x="2872430" y="3318403"/>
              <a:ext cx="3953191" cy="1718256"/>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 name="TextBox 6"/>
            <p:cNvSpPr txBox="1"/>
            <p:nvPr/>
          </p:nvSpPr>
          <p:spPr>
            <a:xfrm>
              <a:off x="3035711" y="3318403"/>
              <a:ext cx="3531870" cy="677108"/>
            </a:xfrm>
            <a:prstGeom prst="rect">
              <a:avLst/>
            </a:prstGeom>
            <a:noFill/>
          </p:spPr>
          <p:txBody>
            <a:bodyPr wrap="none" rtlCol="0">
              <a:spAutoFit/>
            </a:bodyPr>
            <a:lstStyle/>
            <a:p>
              <a:r>
                <a:rPr lang="en-US" dirty="0">
                  <a:solidFill>
                    <a:srgbClr val="0000FF"/>
                  </a:solidFill>
                </a:rPr>
                <a:t>c</a:t>
              </a:r>
              <a:r>
                <a:rPr lang="en-US" dirty="0" smtClean="0">
                  <a:solidFill>
                    <a:srgbClr val="0000FF"/>
                  </a:solidFill>
                </a:rPr>
                <a:t>harge only after </a:t>
              </a:r>
              <a:r>
                <a:rPr lang="en-US" sz="2000" i="1" dirty="0" err="1" smtClean="0">
                  <a:solidFill>
                    <a:srgbClr val="0000FF"/>
                  </a:solidFill>
                  <a:latin typeface="Times New Roman"/>
                  <a:cs typeface="Times New Roman"/>
                </a:rPr>
                <a:t>a</a:t>
              </a:r>
              <a:r>
                <a:rPr lang="en-US" sz="2000" i="1" baseline="-25000" dirty="0" err="1" smtClean="0">
                  <a:solidFill>
                    <a:srgbClr val="0000FF"/>
                  </a:solidFill>
                  <a:latin typeface="Times New Roman"/>
                  <a:cs typeface="Times New Roman"/>
                </a:rPr>
                <a:t>i</a:t>
              </a:r>
              <a:r>
                <a:rPr lang="en-US" dirty="0" smtClean="0">
                  <a:solidFill>
                    <a:srgbClr val="0000FF"/>
                  </a:solidFill>
                </a:rPr>
                <a:t> before </a:t>
              </a:r>
              <a:r>
                <a:rPr lang="en-US" sz="2000" i="1" dirty="0" smtClean="0">
                  <a:solidFill>
                    <a:srgbClr val="0000FF"/>
                  </a:solidFill>
                  <a:latin typeface="Times New Roman"/>
                  <a:cs typeface="Times New Roman"/>
                </a:rPr>
                <a:t>d</a:t>
              </a:r>
              <a:r>
                <a:rPr lang="en-US" sz="2000" i="1" baseline="-25000" dirty="0" smtClean="0">
                  <a:solidFill>
                    <a:srgbClr val="0000FF"/>
                  </a:solidFill>
                  <a:latin typeface="Times New Roman"/>
                  <a:cs typeface="Times New Roman"/>
                </a:rPr>
                <a:t>i </a:t>
              </a:r>
            </a:p>
            <a:p>
              <a:r>
                <a:rPr lang="en-US" dirty="0" smtClean="0">
                  <a:solidFill>
                    <a:srgbClr val="0000FF"/>
                  </a:solidFill>
                </a:rPr>
                <a:t>not exceeding peak rate</a:t>
              </a:r>
              <a:endParaRPr lang="en-US" dirty="0">
                <a:solidFill>
                  <a:srgbClr val="0000FF"/>
                </a:solidFill>
              </a:endParaRPr>
            </a:p>
          </p:txBody>
        </p:sp>
      </p:grpSp>
    </p:spTree>
    <p:extLst>
      <p:ext uri="{BB962C8B-B14F-4D97-AF65-F5344CB8AC3E}">
        <p14:creationId xmlns:p14="http://schemas.microsoft.com/office/powerpoint/2010/main" val="692151828"/>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Offline optimal charging</a:t>
            </a:r>
            <a:endParaRPr lang="en-US" dirty="0"/>
          </a:p>
        </p:txBody>
      </p:sp>
      <p:sp>
        <p:nvSpPr>
          <p:cNvPr id="6" name="TextBox 5"/>
          <p:cNvSpPr txBox="1"/>
          <p:nvPr/>
        </p:nvSpPr>
        <p:spPr>
          <a:xfrm>
            <a:off x="841738" y="1146290"/>
            <a:ext cx="6866032" cy="461665"/>
          </a:xfrm>
          <a:prstGeom prst="rect">
            <a:avLst/>
          </a:prstGeom>
          <a:noFill/>
        </p:spPr>
        <p:txBody>
          <a:bodyPr wrap="none" rtlCol="0">
            <a:spAutoFit/>
          </a:bodyPr>
          <a:lstStyle/>
          <a:p>
            <a:r>
              <a:rPr lang="en-US" sz="2400" dirty="0" smtClean="0"/>
              <a:t>Offline optimal problem is a linear program</a:t>
            </a:r>
            <a:endParaRPr lang="en-US" sz="2400" dirty="0"/>
          </a:p>
        </p:txBody>
      </p:sp>
      <p:pic>
        <p:nvPicPr>
          <p:cNvPr id="3" name="Picture 2"/>
          <p:cNvPicPr>
            <a:picLocks noChangeAspect="1"/>
          </p:cNvPicPr>
          <p:nvPr/>
        </p:nvPicPr>
        <p:blipFill>
          <a:blip r:embed="rId2"/>
          <a:stretch>
            <a:fillRect/>
          </a:stretch>
        </p:blipFill>
        <p:spPr>
          <a:xfrm>
            <a:off x="912954" y="2162517"/>
            <a:ext cx="5782097" cy="2874142"/>
          </a:xfrm>
          <a:prstGeom prst="rect">
            <a:avLst/>
          </a:prstGeom>
          <a:ln>
            <a:solidFill>
              <a:srgbClr val="7F7F7F"/>
            </a:solidFill>
          </a:ln>
        </p:spPr>
      </p:pic>
      <p:sp>
        <p:nvSpPr>
          <p:cNvPr id="7" name="TextBox 6"/>
          <p:cNvSpPr txBox="1"/>
          <p:nvPr/>
        </p:nvSpPr>
        <p:spPr>
          <a:xfrm>
            <a:off x="6603256" y="3404638"/>
            <a:ext cx="2671863" cy="369332"/>
          </a:xfrm>
          <a:prstGeom prst="rect">
            <a:avLst/>
          </a:prstGeom>
          <a:noFill/>
        </p:spPr>
        <p:txBody>
          <a:bodyPr wrap="none" rtlCol="0">
            <a:spAutoFit/>
          </a:bodyPr>
          <a:lstStyle/>
          <a:p>
            <a:r>
              <a:rPr lang="en-US" dirty="0">
                <a:solidFill>
                  <a:srgbClr val="0000FF"/>
                </a:solidFill>
              </a:rPr>
              <a:t>m</a:t>
            </a:r>
            <a:r>
              <a:rPr lang="en-US" dirty="0" smtClean="0">
                <a:solidFill>
                  <a:srgbClr val="0000FF"/>
                </a:solidFill>
              </a:rPr>
              <a:t>eet energy demand</a:t>
            </a:r>
            <a:endParaRPr lang="en-US" dirty="0">
              <a:solidFill>
                <a:srgbClr val="0000FF"/>
              </a:solidFill>
            </a:endParaRPr>
          </a:p>
        </p:txBody>
      </p:sp>
      <p:sp>
        <p:nvSpPr>
          <p:cNvPr id="10" name="TextBox 9"/>
          <p:cNvSpPr txBox="1"/>
          <p:nvPr/>
        </p:nvSpPr>
        <p:spPr>
          <a:xfrm>
            <a:off x="6647921" y="4116306"/>
            <a:ext cx="2249759" cy="923330"/>
          </a:xfrm>
          <a:prstGeom prst="rect">
            <a:avLst/>
          </a:prstGeom>
          <a:noFill/>
        </p:spPr>
        <p:txBody>
          <a:bodyPr wrap="none" rtlCol="0">
            <a:spAutoFit/>
          </a:bodyPr>
          <a:lstStyle/>
          <a:p>
            <a:r>
              <a:rPr lang="en-US" dirty="0">
                <a:solidFill>
                  <a:srgbClr val="0000FF"/>
                </a:solidFill>
              </a:rPr>
              <a:t>n</a:t>
            </a:r>
            <a:r>
              <a:rPr lang="en-US" dirty="0" smtClean="0">
                <a:solidFill>
                  <a:srgbClr val="0000FF"/>
                </a:solidFill>
              </a:rPr>
              <a:t>ot exceed limit;</a:t>
            </a:r>
          </a:p>
          <a:p>
            <a:r>
              <a:rPr lang="en-US" dirty="0">
                <a:solidFill>
                  <a:srgbClr val="0000FF"/>
                </a:solidFill>
              </a:rPr>
              <a:t>c</a:t>
            </a:r>
            <a:r>
              <a:rPr lang="en-US" dirty="0" smtClean="0">
                <a:solidFill>
                  <a:srgbClr val="0000FF"/>
                </a:solidFill>
              </a:rPr>
              <a:t>an generalize to</a:t>
            </a:r>
          </a:p>
          <a:p>
            <a:r>
              <a:rPr lang="en-US" dirty="0">
                <a:solidFill>
                  <a:srgbClr val="0000FF"/>
                </a:solidFill>
              </a:rPr>
              <a:t>l</a:t>
            </a:r>
            <a:r>
              <a:rPr lang="en-US" dirty="0" smtClean="0">
                <a:solidFill>
                  <a:srgbClr val="0000FF"/>
                </a:solidFill>
              </a:rPr>
              <a:t>inear constraints</a:t>
            </a:r>
            <a:endParaRPr lang="en-US" dirty="0">
              <a:solidFill>
                <a:srgbClr val="0000FF"/>
              </a:solidFill>
            </a:endParaRPr>
          </a:p>
        </p:txBody>
      </p:sp>
    </p:spTree>
    <p:extLst>
      <p:ext uri="{BB962C8B-B14F-4D97-AF65-F5344CB8AC3E}">
        <p14:creationId xmlns:p14="http://schemas.microsoft.com/office/powerpoint/2010/main" val="76857397"/>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Online LP</a:t>
            </a:r>
            <a:endParaRPr lang="en-US" dirty="0"/>
          </a:p>
        </p:txBody>
      </p:sp>
      <p:sp>
        <p:nvSpPr>
          <p:cNvPr id="8" name="Content Placeholder 5"/>
          <p:cNvSpPr>
            <a:spLocks noGrp="1"/>
          </p:cNvSpPr>
          <p:nvPr>
            <p:ph idx="1"/>
          </p:nvPr>
        </p:nvSpPr>
        <p:spPr>
          <a:xfrm>
            <a:off x="838200" y="1122635"/>
            <a:ext cx="8035785" cy="2663954"/>
          </a:xfrm>
        </p:spPr>
        <p:txBody>
          <a:bodyPr>
            <a:normAutofit/>
          </a:bodyPr>
          <a:lstStyle/>
          <a:p>
            <a:pPr marL="0" indent="0">
              <a:buNone/>
            </a:pPr>
            <a:r>
              <a:rPr lang="en-US" sz="2400" dirty="0" smtClean="0"/>
              <a:t>Offline LP is not implementable</a:t>
            </a:r>
            <a:endParaRPr lang="en-US" sz="2400" dirty="0"/>
          </a:p>
          <a:p>
            <a:pPr lvl="1">
              <a:buClr>
                <a:srgbClr val="CC0000"/>
              </a:buClr>
            </a:pPr>
            <a:r>
              <a:rPr lang="en-US" sz="1800" dirty="0" smtClean="0">
                <a:solidFill>
                  <a:srgbClr val="000000"/>
                </a:solidFill>
              </a:rPr>
              <a:t>It needs future EV information</a:t>
            </a:r>
          </a:p>
          <a:p>
            <a:pPr marL="0" indent="0">
              <a:buNone/>
            </a:pPr>
            <a:r>
              <a:rPr lang="en-US" sz="2400" dirty="0" smtClean="0"/>
              <a:t>Implement Online LP</a:t>
            </a:r>
          </a:p>
          <a:p>
            <a:pPr lvl="1"/>
            <a:r>
              <a:rPr lang="en-US" sz="1800" dirty="0" smtClean="0"/>
              <a:t>Solve LP with current EVs, assuming no future arrival</a:t>
            </a:r>
          </a:p>
          <a:p>
            <a:pPr lvl="1"/>
            <a:r>
              <a:rPr lang="en-US" sz="1800" dirty="0" smtClean="0"/>
              <a:t>Update remaining energy demand after each online LP iteration</a:t>
            </a:r>
          </a:p>
          <a:p>
            <a:pPr lvl="1"/>
            <a:r>
              <a:rPr lang="en-US" sz="1800" dirty="0" smtClean="0"/>
              <a:t>Model-predictive control</a:t>
            </a:r>
          </a:p>
        </p:txBody>
      </p:sp>
      <p:graphicFrame>
        <p:nvGraphicFramePr>
          <p:cNvPr id="9" name="Object 8"/>
          <p:cNvGraphicFramePr>
            <a:graphicFrameLocks noChangeAspect="1"/>
          </p:cNvGraphicFramePr>
          <p:nvPr>
            <p:extLst/>
          </p:nvPr>
        </p:nvGraphicFramePr>
        <p:xfrm>
          <a:off x="1708150" y="3927475"/>
          <a:ext cx="5319713" cy="2798763"/>
        </p:xfrm>
        <a:graphic>
          <a:graphicData uri="http://schemas.openxmlformats.org/presentationml/2006/ole">
            <mc:AlternateContent xmlns:mc="http://schemas.openxmlformats.org/markup-compatibility/2006">
              <mc:Choice xmlns:v="urn:schemas-microsoft-com:vml" Requires="v">
                <p:oleObj spid="_x0000_s394471" name="Equation" r:id="rId3" imgW="2730500" imgH="1435100" progId="Equation.3">
                  <p:embed/>
                </p:oleObj>
              </mc:Choice>
              <mc:Fallback>
                <p:oleObj name="Equation" r:id="rId3" imgW="2730500" imgH="1435100" progId="Equation.3">
                  <p:embed/>
                  <p:pic>
                    <p:nvPicPr>
                      <p:cNvPr id="0" name=""/>
                      <p:cNvPicPr/>
                      <p:nvPr/>
                    </p:nvPicPr>
                    <p:blipFill>
                      <a:blip r:embed="rId4"/>
                      <a:stretch>
                        <a:fillRect/>
                      </a:stretch>
                    </p:blipFill>
                    <p:spPr>
                      <a:xfrm>
                        <a:off x="1708150" y="3927475"/>
                        <a:ext cx="5319713" cy="2798763"/>
                      </a:xfrm>
                      <a:prstGeom prst="rect">
                        <a:avLst/>
                      </a:prstGeom>
                      <a:ln>
                        <a:solidFill>
                          <a:schemeClr val="bg1">
                            <a:lumMod val="50000"/>
                          </a:schemeClr>
                        </a:solidFill>
                      </a:ln>
                    </p:spPr>
                  </p:pic>
                </p:oleObj>
              </mc:Fallback>
            </mc:AlternateContent>
          </a:graphicData>
        </a:graphic>
      </p:graphicFrame>
    </p:spTree>
    <p:extLst>
      <p:ext uri="{BB962C8B-B14F-4D97-AF65-F5344CB8AC3E}">
        <p14:creationId xmlns:p14="http://schemas.microsoft.com/office/powerpoint/2010/main" val="1104599532"/>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online LP</a:t>
            </a:r>
            <a:endParaRPr lang="en-US" dirty="0"/>
          </a:p>
        </p:txBody>
      </p:sp>
      <p:sp>
        <p:nvSpPr>
          <p:cNvPr id="8" name="Content Placeholder 5"/>
          <p:cNvSpPr>
            <a:spLocks noGrp="1"/>
          </p:cNvSpPr>
          <p:nvPr>
            <p:ph idx="1"/>
          </p:nvPr>
        </p:nvSpPr>
        <p:spPr>
          <a:xfrm>
            <a:off x="838200" y="1122635"/>
            <a:ext cx="8035785" cy="1917109"/>
          </a:xfrm>
        </p:spPr>
        <p:txBody>
          <a:bodyPr>
            <a:normAutofit/>
          </a:bodyPr>
          <a:lstStyle/>
          <a:p>
            <a:pPr marL="0" indent="0">
              <a:buNone/>
            </a:pPr>
            <a:r>
              <a:rPr lang="en-US" sz="2400" dirty="0" smtClean="0"/>
              <a:t>Suppose c</a:t>
            </a:r>
            <a:r>
              <a:rPr lang="en-US" sz="2400" dirty="0" smtClean="0">
                <a:solidFill>
                  <a:srgbClr val="000000"/>
                </a:solidFill>
              </a:rPr>
              <a:t>ost coefficients are uniformly monotone</a:t>
            </a:r>
          </a:p>
        </p:txBody>
      </p:sp>
      <p:graphicFrame>
        <p:nvGraphicFramePr>
          <p:cNvPr id="5" name="Object 4"/>
          <p:cNvGraphicFramePr>
            <a:graphicFrameLocks noChangeAspect="1"/>
          </p:cNvGraphicFramePr>
          <p:nvPr>
            <p:extLst/>
          </p:nvPr>
        </p:nvGraphicFramePr>
        <p:xfrm>
          <a:off x="1885742" y="1696402"/>
          <a:ext cx="5219098" cy="735392"/>
        </p:xfrm>
        <a:graphic>
          <a:graphicData uri="http://schemas.openxmlformats.org/presentationml/2006/ole">
            <mc:AlternateContent xmlns:mc="http://schemas.openxmlformats.org/markup-compatibility/2006">
              <mc:Choice xmlns:v="urn:schemas-microsoft-com:vml" Requires="v">
                <p:oleObj spid="_x0000_s395495" name="Equation" r:id="rId3" imgW="2616200" imgH="368300" progId="Equation.3">
                  <p:embed/>
                </p:oleObj>
              </mc:Choice>
              <mc:Fallback>
                <p:oleObj name="Equation" r:id="rId3" imgW="2616200" imgH="368300" progId="Equation.3">
                  <p:embed/>
                  <p:pic>
                    <p:nvPicPr>
                      <p:cNvPr id="0" name=""/>
                      <p:cNvPicPr/>
                      <p:nvPr/>
                    </p:nvPicPr>
                    <p:blipFill>
                      <a:blip r:embed="rId4"/>
                      <a:stretch>
                        <a:fillRect/>
                      </a:stretch>
                    </p:blipFill>
                    <p:spPr>
                      <a:xfrm>
                        <a:off x="1885742" y="1696402"/>
                        <a:ext cx="5219098" cy="735392"/>
                      </a:xfrm>
                      <a:prstGeom prst="rect">
                        <a:avLst/>
                      </a:prstGeom>
                      <a:ln>
                        <a:noFill/>
                      </a:ln>
                    </p:spPr>
                  </p:pic>
                </p:oleObj>
              </mc:Fallback>
            </mc:AlternateContent>
          </a:graphicData>
        </a:graphic>
      </p:graphicFrame>
      <p:sp>
        <p:nvSpPr>
          <p:cNvPr id="6" name="Content Placeholder 5"/>
          <p:cNvSpPr txBox="1">
            <a:spLocks/>
          </p:cNvSpPr>
          <p:nvPr/>
        </p:nvSpPr>
        <p:spPr bwMode="auto">
          <a:xfrm>
            <a:off x="866103" y="3313734"/>
            <a:ext cx="8035785" cy="1917109"/>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normAutofit/>
          </a:bodyPr>
          <a:lstStyle>
            <a:lvl1pPr marL="469852" indent="-469852" algn="l" rtl="0" fontAlgn="base">
              <a:spcBef>
                <a:spcPct val="20000"/>
              </a:spcBef>
              <a:spcAft>
                <a:spcPct val="0"/>
              </a:spcAft>
              <a:buClr>
                <a:schemeClr val="accent2"/>
              </a:buClr>
              <a:buFont typeface="Wingdings" pitchFamily="2" charset="2"/>
              <a:buChar char="o"/>
              <a:defRPr sz="2800">
                <a:solidFill>
                  <a:schemeClr val="tx1"/>
                </a:solidFill>
                <a:latin typeface="+mn-lt"/>
                <a:ea typeface="+mn-ea"/>
                <a:cs typeface="+mn-cs"/>
              </a:defRPr>
            </a:lvl1pPr>
            <a:lvl2pPr marL="907957" indent="-436518" algn="l" rtl="0" fontAlgn="base">
              <a:spcBef>
                <a:spcPct val="20000"/>
              </a:spcBef>
              <a:spcAft>
                <a:spcPct val="0"/>
              </a:spcAft>
              <a:buClr>
                <a:schemeClr val="accent2"/>
              </a:buClr>
              <a:buFont typeface="Wingdings" pitchFamily="2" charset="2"/>
              <a:buChar char="n"/>
              <a:defRPr sz="2400">
                <a:solidFill>
                  <a:schemeClr val="tx1"/>
                </a:solidFill>
                <a:latin typeface="+mn-lt"/>
              </a:defRPr>
            </a:lvl2pPr>
            <a:lvl3pPr marL="1304791" indent="-395248" algn="l" rtl="0" fontAlgn="base">
              <a:spcBef>
                <a:spcPct val="20000"/>
              </a:spcBef>
              <a:spcAft>
                <a:spcPct val="0"/>
              </a:spcAft>
              <a:buClr>
                <a:schemeClr val="accent2"/>
              </a:buClr>
              <a:buFont typeface="Wingdings" pitchFamily="2" charset="2"/>
              <a:buChar char="o"/>
              <a:defRPr sz="2000">
                <a:solidFill>
                  <a:schemeClr val="tx1"/>
                </a:solidFill>
                <a:latin typeface="+mn-lt"/>
              </a:defRPr>
            </a:lvl3pPr>
            <a:lvl4pPr marL="1693690" indent="-387310" algn="l" rtl="0" fontAlgn="base">
              <a:spcBef>
                <a:spcPct val="20000"/>
              </a:spcBef>
              <a:spcAft>
                <a:spcPct val="0"/>
              </a:spcAft>
              <a:buClr>
                <a:schemeClr val="accent2"/>
              </a:buClr>
              <a:buFont typeface="Wingdings" pitchFamily="2" charset="2"/>
              <a:buChar char="n"/>
              <a:defRPr sz="1600">
                <a:solidFill>
                  <a:schemeClr val="tx1"/>
                </a:solidFill>
                <a:latin typeface="+mn-lt"/>
              </a:defRPr>
            </a:lvl4pPr>
            <a:lvl5pPr marL="2093699" indent="-398423" algn="l" rtl="0" fontAlgn="base">
              <a:spcBef>
                <a:spcPct val="25000"/>
              </a:spcBef>
              <a:spcAft>
                <a:spcPct val="0"/>
              </a:spcAft>
              <a:buClr>
                <a:schemeClr val="accent2"/>
              </a:buClr>
              <a:buFont typeface="Wingdings" pitchFamily="2" charset="2"/>
              <a:buChar char="§"/>
              <a:defRPr sz="1600">
                <a:solidFill>
                  <a:schemeClr val="tx1"/>
                </a:solidFill>
                <a:latin typeface="+mn-lt"/>
              </a:defRPr>
            </a:lvl5pPr>
            <a:lvl6pPr marL="2550852" indent="-398423" algn="l" rtl="0" fontAlgn="base">
              <a:spcBef>
                <a:spcPct val="25000"/>
              </a:spcBef>
              <a:spcAft>
                <a:spcPct val="0"/>
              </a:spcAft>
              <a:buClr>
                <a:schemeClr val="accent2"/>
              </a:buClr>
              <a:buFont typeface="Wingdings" pitchFamily="2" charset="2"/>
              <a:buChar char="§"/>
              <a:defRPr sz="1600">
                <a:solidFill>
                  <a:schemeClr val="tx1"/>
                </a:solidFill>
                <a:latin typeface="+mn-lt"/>
              </a:defRPr>
            </a:lvl6pPr>
            <a:lvl7pPr marL="3008004" indent="-398423" algn="l" rtl="0" fontAlgn="base">
              <a:spcBef>
                <a:spcPct val="25000"/>
              </a:spcBef>
              <a:spcAft>
                <a:spcPct val="0"/>
              </a:spcAft>
              <a:buClr>
                <a:schemeClr val="accent2"/>
              </a:buClr>
              <a:buFont typeface="Wingdings" pitchFamily="2" charset="2"/>
              <a:buChar char="§"/>
              <a:defRPr sz="1600">
                <a:solidFill>
                  <a:schemeClr val="tx1"/>
                </a:solidFill>
                <a:latin typeface="+mn-lt"/>
              </a:defRPr>
            </a:lvl7pPr>
            <a:lvl8pPr marL="3465158" indent="-398423" algn="l" rtl="0" fontAlgn="base">
              <a:spcBef>
                <a:spcPct val="25000"/>
              </a:spcBef>
              <a:spcAft>
                <a:spcPct val="0"/>
              </a:spcAft>
              <a:buClr>
                <a:schemeClr val="accent2"/>
              </a:buClr>
              <a:buFont typeface="Wingdings" pitchFamily="2" charset="2"/>
              <a:buChar char="§"/>
              <a:defRPr sz="1600">
                <a:solidFill>
                  <a:schemeClr val="tx1"/>
                </a:solidFill>
                <a:latin typeface="+mn-lt"/>
              </a:defRPr>
            </a:lvl8pPr>
            <a:lvl9pPr marL="3922311" indent="-398423" algn="l" rtl="0" fontAlgn="base">
              <a:spcBef>
                <a:spcPct val="25000"/>
              </a:spcBef>
              <a:spcAft>
                <a:spcPct val="0"/>
              </a:spcAft>
              <a:buClr>
                <a:schemeClr val="accent2"/>
              </a:buClr>
              <a:buFont typeface="Wingdings" pitchFamily="2" charset="2"/>
              <a:buChar char="§"/>
              <a:defRPr sz="1600">
                <a:solidFill>
                  <a:schemeClr val="tx1"/>
                </a:solidFill>
                <a:latin typeface="+mn-lt"/>
              </a:defRPr>
            </a:lvl9pPr>
          </a:lstStyle>
          <a:p>
            <a:pPr marL="0" indent="0">
              <a:buFont typeface="Wingdings" pitchFamily="2" charset="2"/>
              <a:buNone/>
            </a:pPr>
            <a:r>
              <a:rPr lang="en-US" sz="2400" b="1" u="sng" dirty="0" smtClean="0"/>
              <a:t>Theorem</a:t>
            </a:r>
          </a:p>
          <a:p>
            <a:pPr marL="0" indent="0">
              <a:buFont typeface="Wingdings" pitchFamily="2" charset="2"/>
              <a:buNone/>
            </a:pPr>
            <a:r>
              <a:rPr lang="en-US" sz="2400" dirty="0" smtClean="0">
                <a:solidFill>
                  <a:srgbClr val="000000"/>
                </a:solidFill>
              </a:rPr>
              <a:t>If online LP is feasible, then it attains offline optimal</a:t>
            </a:r>
          </a:p>
        </p:txBody>
      </p:sp>
      <p:sp>
        <p:nvSpPr>
          <p:cNvPr id="3" name="TextBox 2"/>
          <p:cNvSpPr txBox="1"/>
          <p:nvPr/>
        </p:nvSpPr>
        <p:spPr>
          <a:xfrm>
            <a:off x="6079394" y="6472002"/>
            <a:ext cx="3051461" cy="307777"/>
          </a:xfrm>
          <a:prstGeom prst="rect">
            <a:avLst/>
          </a:prstGeom>
          <a:noFill/>
        </p:spPr>
        <p:txBody>
          <a:bodyPr wrap="none" rtlCol="0">
            <a:spAutoFit/>
          </a:bodyPr>
          <a:lstStyle/>
          <a:p>
            <a:r>
              <a:rPr lang="en-US" sz="1400" dirty="0" err="1" smtClean="0"/>
              <a:t>Guo</a:t>
            </a:r>
            <a:r>
              <a:rPr lang="en-US" sz="1400" dirty="0" smtClean="0"/>
              <a:t>, </a:t>
            </a:r>
            <a:r>
              <a:rPr lang="en-US" sz="1400" dirty="0" err="1" smtClean="0"/>
              <a:t>Erliksson</a:t>
            </a:r>
            <a:r>
              <a:rPr lang="en-US" sz="1400" dirty="0" smtClean="0"/>
              <a:t>, L. PES GM 2017</a:t>
            </a:r>
            <a:endParaRPr lang="en-US" sz="1400" dirty="0"/>
          </a:p>
        </p:txBody>
      </p:sp>
    </p:spTree>
    <p:extLst>
      <p:ext uri="{BB962C8B-B14F-4D97-AF65-F5344CB8AC3E}">
        <p14:creationId xmlns:p14="http://schemas.microsoft.com/office/powerpoint/2010/main" val="8206009"/>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online LP</a:t>
            </a:r>
            <a:endParaRPr lang="en-US" dirty="0"/>
          </a:p>
        </p:txBody>
      </p:sp>
      <p:sp>
        <p:nvSpPr>
          <p:cNvPr id="6" name="Content Placeholder 5"/>
          <p:cNvSpPr txBox="1">
            <a:spLocks/>
          </p:cNvSpPr>
          <p:nvPr/>
        </p:nvSpPr>
        <p:spPr bwMode="auto">
          <a:xfrm>
            <a:off x="838200" y="1251896"/>
            <a:ext cx="8035785" cy="1917109"/>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normAutofit/>
          </a:bodyPr>
          <a:lstStyle>
            <a:lvl1pPr marL="469852" indent="-469852" algn="l" rtl="0" fontAlgn="base">
              <a:spcBef>
                <a:spcPct val="20000"/>
              </a:spcBef>
              <a:spcAft>
                <a:spcPct val="0"/>
              </a:spcAft>
              <a:buClr>
                <a:schemeClr val="accent2"/>
              </a:buClr>
              <a:buFont typeface="Wingdings" pitchFamily="2" charset="2"/>
              <a:buChar char="o"/>
              <a:defRPr sz="2800">
                <a:solidFill>
                  <a:schemeClr val="tx1"/>
                </a:solidFill>
                <a:latin typeface="+mn-lt"/>
                <a:ea typeface="+mn-ea"/>
                <a:cs typeface="+mn-cs"/>
              </a:defRPr>
            </a:lvl1pPr>
            <a:lvl2pPr marL="907957" indent="-436518" algn="l" rtl="0" fontAlgn="base">
              <a:spcBef>
                <a:spcPct val="20000"/>
              </a:spcBef>
              <a:spcAft>
                <a:spcPct val="0"/>
              </a:spcAft>
              <a:buClr>
                <a:schemeClr val="accent2"/>
              </a:buClr>
              <a:buFont typeface="Wingdings" pitchFamily="2" charset="2"/>
              <a:buChar char="n"/>
              <a:defRPr sz="2400">
                <a:solidFill>
                  <a:schemeClr val="tx1"/>
                </a:solidFill>
                <a:latin typeface="+mn-lt"/>
              </a:defRPr>
            </a:lvl2pPr>
            <a:lvl3pPr marL="1304791" indent="-395248" algn="l" rtl="0" fontAlgn="base">
              <a:spcBef>
                <a:spcPct val="20000"/>
              </a:spcBef>
              <a:spcAft>
                <a:spcPct val="0"/>
              </a:spcAft>
              <a:buClr>
                <a:schemeClr val="accent2"/>
              </a:buClr>
              <a:buFont typeface="Wingdings" pitchFamily="2" charset="2"/>
              <a:buChar char="o"/>
              <a:defRPr sz="2000">
                <a:solidFill>
                  <a:schemeClr val="tx1"/>
                </a:solidFill>
                <a:latin typeface="+mn-lt"/>
              </a:defRPr>
            </a:lvl3pPr>
            <a:lvl4pPr marL="1693690" indent="-387310" algn="l" rtl="0" fontAlgn="base">
              <a:spcBef>
                <a:spcPct val="20000"/>
              </a:spcBef>
              <a:spcAft>
                <a:spcPct val="0"/>
              </a:spcAft>
              <a:buClr>
                <a:schemeClr val="accent2"/>
              </a:buClr>
              <a:buFont typeface="Wingdings" pitchFamily="2" charset="2"/>
              <a:buChar char="n"/>
              <a:defRPr sz="1600">
                <a:solidFill>
                  <a:schemeClr val="tx1"/>
                </a:solidFill>
                <a:latin typeface="+mn-lt"/>
              </a:defRPr>
            </a:lvl4pPr>
            <a:lvl5pPr marL="2093699" indent="-398423" algn="l" rtl="0" fontAlgn="base">
              <a:spcBef>
                <a:spcPct val="25000"/>
              </a:spcBef>
              <a:spcAft>
                <a:spcPct val="0"/>
              </a:spcAft>
              <a:buClr>
                <a:schemeClr val="accent2"/>
              </a:buClr>
              <a:buFont typeface="Wingdings" pitchFamily="2" charset="2"/>
              <a:buChar char="§"/>
              <a:defRPr sz="1600">
                <a:solidFill>
                  <a:schemeClr val="tx1"/>
                </a:solidFill>
                <a:latin typeface="+mn-lt"/>
              </a:defRPr>
            </a:lvl5pPr>
            <a:lvl6pPr marL="2550852" indent="-398423" algn="l" rtl="0" fontAlgn="base">
              <a:spcBef>
                <a:spcPct val="25000"/>
              </a:spcBef>
              <a:spcAft>
                <a:spcPct val="0"/>
              </a:spcAft>
              <a:buClr>
                <a:schemeClr val="accent2"/>
              </a:buClr>
              <a:buFont typeface="Wingdings" pitchFamily="2" charset="2"/>
              <a:buChar char="§"/>
              <a:defRPr sz="1600">
                <a:solidFill>
                  <a:schemeClr val="tx1"/>
                </a:solidFill>
                <a:latin typeface="+mn-lt"/>
              </a:defRPr>
            </a:lvl6pPr>
            <a:lvl7pPr marL="3008004" indent="-398423" algn="l" rtl="0" fontAlgn="base">
              <a:spcBef>
                <a:spcPct val="25000"/>
              </a:spcBef>
              <a:spcAft>
                <a:spcPct val="0"/>
              </a:spcAft>
              <a:buClr>
                <a:schemeClr val="accent2"/>
              </a:buClr>
              <a:buFont typeface="Wingdings" pitchFamily="2" charset="2"/>
              <a:buChar char="§"/>
              <a:defRPr sz="1600">
                <a:solidFill>
                  <a:schemeClr val="tx1"/>
                </a:solidFill>
                <a:latin typeface="+mn-lt"/>
              </a:defRPr>
            </a:lvl7pPr>
            <a:lvl8pPr marL="3465158" indent="-398423" algn="l" rtl="0" fontAlgn="base">
              <a:spcBef>
                <a:spcPct val="25000"/>
              </a:spcBef>
              <a:spcAft>
                <a:spcPct val="0"/>
              </a:spcAft>
              <a:buClr>
                <a:schemeClr val="accent2"/>
              </a:buClr>
              <a:buFont typeface="Wingdings" pitchFamily="2" charset="2"/>
              <a:buChar char="§"/>
              <a:defRPr sz="1600">
                <a:solidFill>
                  <a:schemeClr val="tx1"/>
                </a:solidFill>
                <a:latin typeface="+mn-lt"/>
              </a:defRPr>
            </a:lvl8pPr>
            <a:lvl9pPr marL="3922311" indent="-398423" algn="l" rtl="0" fontAlgn="base">
              <a:spcBef>
                <a:spcPct val="25000"/>
              </a:spcBef>
              <a:spcAft>
                <a:spcPct val="0"/>
              </a:spcAft>
              <a:buClr>
                <a:schemeClr val="accent2"/>
              </a:buClr>
              <a:buFont typeface="Wingdings" pitchFamily="2" charset="2"/>
              <a:buChar char="§"/>
              <a:defRPr sz="1600">
                <a:solidFill>
                  <a:schemeClr val="tx1"/>
                </a:solidFill>
                <a:latin typeface="+mn-lt"/>
              </a:defRPr>
            </a:lvl9pPr>
          </a:lstStyle>
          <a:p>
            <a:pPr marL="0" indent="0">
              <a:buFont typeface="Wingdings" pitchFamily="2" charset="2"/>
              <a:buNone/>
            </a:pPr>
            <a:r>
              <a:rPr lang="en-US" sz="2400" b="1" u="sng" dirty="0" smtClean="0"/>
              <a:t>Theorem</a:t>
            </a:r>
          </a:p>
          <a:p>
            <a:pPr marL="457200" indent="-457200">
              <a:buFont typeface="+mj-lt"/>
              <a:buAutoNum type="arabicPeriod"/>
            </a:pPr>
            <a:r>
              <a:rPr lang="en-US" sz="2400" dirty="0">
                <a:solidFill>
                  <a:srgbClr val="000000"/>
                </a:solidFill>
              </a:rPr>
              <a:t>c</a:t>
            </a:r>
            <a:r>
              <a:rPr lang="en-US" sz="2400" dirty="0" smtClean="0">
                <a:solidFill>
                  <a:srgbClr val="000000"/>
                </a:solidFill>
              </a:rPr>
              <a:t>ompetitive ratio can be arbitrarily bad</a:t>
            </a:r>
          </a:p>
          <a:p>
            <a:pPr marL="457200" indent="-457200">
              <a:buFont typeface="+mj-lt"/>
              <a:buAutoNum type="arabicPeriod"/>
            </a:pPr>
            <a:endParaRPr lang="en-US" sz="2400" dirty="0" smtClean="0">
              <a:solidFill>
                <a:srgbClr val="000000"/>
              </a:solidFill>
            </a:endParaRPr>
          </a:p>
          <a:p>
            <a:pPr marL="457200" indent="-457200">
              <a:buFont typeface="+mj-lt"/>
              <a:buAutoNum type="arabicPeriod"/>
            </a:pPr>
            <a:r>
              <a:rPr lang="en-US" sz="2400" dirty="0" smtClean="0">
                <a:solidFill>
                  <a:srgbClr val="000000"/>
                </a:solidFill>
              </a:rPr>
              <a:t> </a:t>
            </a:r>
          </a:p>
        </p:txBody>
      </p:sp>
      <p:sp>
        <p:nvSpPr>
          <p:cNvPr id="3" name="TextBox 2"/>
          <p:cNvSpPr txBox="1"/>
          <p:nvPr/>
        </p:nvSpPr>
        <p:spPr>
          <a:xfrm>
            <a:off x="6079394" y="6472002"/>
            <a:ext cx="3051461" cy="307777"/>
          </a:xfrm>
          <a:prstGeom prst="rect">
            <a:avLst/>
          </a:prstGeom>
          <a:noFill/>
        </p:spPr>
        <p:txBody>
          <a:bodyPr wrap="none" rtlCol="0">
            <a:spAutoFit/>
          </a:bodyPr>
          <a:lstStyle/>
          <a:p>
            <a:r>
              <a:rPr lang="en-US" sz="1400" dirty="0" err="1" smtClean="0"/>
              <a:t>Guo</a:t>
            </a:r>
            <a:r>
              <a:rPr lang="en-US" sz="1400" dirty="0" smtClean="0"/>
              <a:t>, </a:t>
            </a:r>
            <a:r>
              <a:rPr lang="en-US" sz="1400" dirty="0" err="1" smtClean="0"/>
              <a:t>Erliksson</a:t>
            </a:r>
            <a:r>
              <a:rPr lang="en-US" sz="1400" dirty="0" smtClean="0"/>
              <a:t>, L. PES GM 2017</a:t>
            </a:r>
            <a:endParaRPr lang="en-US" sz="1400" dirty="0"/>
          </a:p>
        </p:txBody>
      </p:sp>
      <p:graphicFrame>
        <p:nvGraphicFramePr>
          <p:cNvPr id="9" name="Object 8"/>
          <p:cNvGraphicFramePr>
            <a:graphicFrameLocks noChangeAspect="1"/>
          </p:cNvGraphicFramePr>
          <p:nvPr>
            <p:extLst/>
          </p:nvPr>
        </p:nvGraphicFramePr>
        <p:xfrm>
          <a:off x="1366953" y="2252663"/>
          <a:ext cx="7510463" cy="1135062"/>
        </p:xfrm>
        <a:graphic>
          <a:graphicData uri="http://schemas.openxmlformats.org/presentationml/2006/ole">
            <mc:AlternateContent xmlns:mc="http://schemas.openxmlformats.org/markup-compatibility/2006">
              <mc:Choice xmlns:v="urn:schemas-microsoft-com:vml" Requires="v">
                <p:oleObj spid="_x0000_s396519" name="Equation" r:id="rId3" imgW="2946400" imgH="444500" progId="Equation.3">
                  <p:embed/>
                </p:oleObj>
              </mc:Choice>
              <mc:Fallback>
                <p:oleObj name="Equation" r:id="rId3" imgW="2946400" imgH="444500" progId="Equation.3">
                  <p:embed/>
                  <p:pic>
                    <p:nvPicPr>
                      <p:cNvPr id="0" name=""/>
                      <p:cNvPicPr/>
                      <p:nvPr/>
                    </p:nvPicPr>
                    <p:blipFill>
                      <a:blip r:embed="rId4"/>
                      <a:stretch>
                        <a:fillRect/>
                      </a:stretch>
                    </p:blipFill>
                    <p:spPr>
                      <a:xfrm>
                        <a:off x="1366953" y="2252663"/>
                        <a:ext cx="7510463" cy="1135062"/>
                      </a:xfrm>
                      <a:prstGeom prst="rect">
                        <a:avLst/>
                      </a:prstGeom>
                      <a:ln>
                        <a:noFill/>
                      </a:ln>
                    </p:spPr>
                  </p:pic>
                </p:oleObj>
              </mc:Fallback>
            </mc:AlternateContent>
          </a:graphicData>
        </a:graphic>
      </p:graphicFrame>
    </p:spTree>
    <p:extLst>
      <p:ext uri="{BB962C8B-B14F-4D97-AF65-F5344CB8AC3E}">
        <p14:creationId xmlns:p14="http://schemas.microsoft.com/office/powerpoint/2010/main" val="479439855"/>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367235B7-90F3-874C-870B-3106980B97A2}"/>
              </a:ext>
            </a:extLst>
          </p:cNvPr>
          <p:cNvSpPr/>
          <p:nvPr/>
        </p:nvSpPr>
        <p:spPr bwMode="auto">
          <a:xfrm rot="10800000">
            <a:off x="-3" y="5354515"/>
            <a:ext cx="9143999" cy="646233"/>
          </a:xfrm>
          <a:prstGeom prst="rect">
            <a:avLst/>
          </a:prstGeom>
          <a:gradFill>
            <a:gsLst>
              <a:gs pos="18000">
                <a:schemeClr val="tx1">
                  <a:lumMod val="0"/>
                </a:schemeClr>
              </a:gs>
              <a:gs pos="100000">
                <a:srgbClr val="00B0F0">
                  <a:lumMod val="64000"/>
                  <a:alpha val="86000"/>
                </a:srgbClr>
              </a:gs>
            </a:gsLst>
            <a:lin ang="16200000" scaled="0"/>
          </a:gra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fontAlgn="auto">
              <a:spcBef>
                <a:spcPts val="0"/>
              </a:spcBef>
              <a:spcAft>
                <a:spcPts val="0"/>
              </a:spcAft>
            </a:pPr>
            <a:endParaRPr lang="en-US">
              <a:solidFill>
                <a:srgbClr val="000000"/>
              </a:solidFill>
              <a:ea typeface="ＭＳ Ｐゴシック" charset="0"/>
              <a:cs typeface="ＭＳ Ｐゴシック" charset="0"/>
            </a:endParaRPr>
          </a:p>
        </p:txBody>
      </p:sp>
      <p:sp>
        <p:nvSpPr>
          <p:cNvPr id="14" name="Rectangle 13">
            <a:extLst>
              <a:ext uri="{FF2B5EF4-FFF2-40B4-BE49-F238E27FC236}">
                <a16:creationId xmlns="" xmlns:a16="http://schemas.microsoft.com/office/drawing/2014/main" id="{5CB86C57-C98D-E44A-963D-A8E0D1EF1514}"/>
              </a:ext>
            </a:extLst>
          </p:cNvPr>
          <p:cNvSpPr/>
          <p:nvPr/>
        </p:nvSpPr>
        <p:spPr bwMode="auto">
          <a:xfrm>
            <a:off x="-1" y="857250"/>
            <a:ext cx="9144001" cy="1252904"/>
          </a:xfrm>
          <a:prstGeom prst="rect">
            <a:avLst/>
          </a:prstGeom>
          <a:gradFill>
            <a:gsLst>
              <a:gs pos="18000">
                <a:schemeClr val="tx1">
                  <a:lumMod val="0"/>
                </a:schemeClr>
              </a:gs>
              <a:gs pos="100000">
                <a:srgbClr val="00B0F0">
                  <a:lumMod val="64000"/>
                  <a:alpha val="86000"/>
                </a:srgbClr>
              </a:gs>
            </a:gsLst>
            <a:lin ang="16200000" scaled="0"/>
          </a:gradFill>
          <a:ln w="1587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fontAlgn="auto">
              <a:spcBef>
                <a:spcPts val="0"/>
              </a:spcBef>
              <a:spcAft>
                <a:spcPts val="0"/>
              </a:spcAft>
            </a:pPr>
            <a:endParaRPr lang="en-US">
              <a:solidFill>
                <a:srgbClr val="000000"/>
              </a:solidFill>
              <a:ea typeface="ＭＳ Ｐゴシック" charset="0"/>
              <a:cs typeface="ＭＳ Ｐゴシック" charset="0"/>
            </a:endParaRPr>
          </a:p>
        </p:txBody>
      </p:sp>
      <p:sp>
        <p:nvSpPr>
          <p:cNvPr id="12" name="Rectangle 11">
            <a:extLst>
              <a:ext uri="{FF2B5EF4-FFF2-40B4-BE49-F238E27FC236}">
                <a16:creationId xmlns="" xmlns:a16="http://schemas.microsoft.com/office/drawing/2014/main" id="{F8FC8996-5613-9942-A74E-7DB2F78ED0CB}"/>
              </a:ext>
            </a:extLst>
          </p:cNvPr>
          <p:cNvSpPr/>
          <p:nvPr/>
        </p:nvSpPr>
        <p:spPr bwMode="auto">
          <a:xfrm>
            <a:off x="0" y="1770631"/>
            <a:ext cx="9144000" cy="3138853"/>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fontAlgn="auto">
              <a:spcBef>
                <a:spcPts val="0"/>
              </a:spcBef>
              <a:spcAft>
                <a:spcPts val="0"/>
              </a:spcAft>
            </a:pPr>
            <a:endParaRPr lang="en-US" dirty="0">
              <a:solidFill>
                <a:srgbClr val="000000"/>
              </a:solidFill>
              <a:ea typeface="ＭＳ Ｐゴシック" charset="0"/>
              <a:cs typeface="ＭＳ Ｐゴシック" charset="0"/>
            </a:endParaRPr>
          </a:p>
        </p:txBody>
      </p:sp>
      <p:pic>
        <p:nvPicPr>
          <p:cNvPr id="8" name="Picture 7" descr="Caltech_wordmark_white.eps">
            <a:extLst>
              <a:ext uri="{FF2B5EF4-FFF2-40B4-BE49-F238E27FC236}">
                <a16:creationId xmlns="" xmlns:a16="http://schemas.microsoft.com/office/drawing/2014/main" id="{79D4BF22-6DDA-564E-82FC-A1673C8263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328" y="5725411"/>
            <a:ext cx="568541" cy="137609"/>
          </a:xfrm>
          <a:prstGeom prst="rect">
            <a:avLst/>
          </a:prstGeom>
        </p:spPr>
      </p:pic>
      <p:pic>
        <p:nvPicPr>
          <p:cNvPr id="9" name="Picture 11" descr="resnick_White.eps">
            <a:extLst>
              <a:ext uri="{FF2B5EF4-FFF2-40B4-BE49-F238E27FC236}">
                <a16:creationId xmlns="" xmlns:a16="http://schemas.microsoft.com/office/drawing/2014/main" id="{D1B90EDC-CBC5-1146-94A7-0C752F9E8737}"/>
              </a:ext>
            </a:extLst>
          </p:cNvPr>
          <p:cNvPicPr>
            <a:picLocks noChangeAspect="1"/>
          </p:cNvPicPr>
          <p:nvPr/>
        </p:nvPicPr>
        <p:blipFill>
          <a:blip r:embed="rId3">
            <a:alphaModFix/>
            <a:lum contrast="20000"/>
            <a:extLst>
              <a:ext uri="{28A0092B-C50C-407E-A947-70E740481C1C}">
                <a14:useLocalDpi xmlns:a14="http://schemas.microsoft.com/office/drawing/2010/main" val="0"/>
              </a:ext>
            </a:extLst>
          </a:blip>
          <a:srcRect/>
          <a:stretch>
            <a:fillRect/>
          </a:stretch>
        </p:blipFill>
        <p:spPr bwMode="auto">
          <a:xfrm>
            <a:off x="7543800" y="1051148"/>
            <a:ext cx="1386987" cy="5177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a:extLst>
              <a:ext uri="{FF2B5EF4-FFF2-40B4-BE49-F238E27FC236}">
                <a16:creationId xmlns="" xmlns:a16="http://schemas.microsoft.com/office/drawing/2014/main" id="{AE5E8BD3-1933-9D4C-B3E4-3D27E0C3483F}"/>
              </a:ext>
            </a:extLst>
          </p:cNvPr>
          <p:cNvSpPr/>
          <p:nvPr/>
        </p:nvSpPr>
        <p:spPr>
          <a:xfrm>
            <a:off x="255103" y="1185573"/>
            <a:ext cx="6994415" cy="507831"/>
          </a:xfrm>
          <a:prstGeom prst="rect">
            <a:avLst/>
          </a:prstGeom>
        </p:spPr>
        <p:txBody>
          <a:bodyPr wrap="none">
            <a:spAutoFit/>
          </a:bodyPr>
          <a:lstStyle/>
          <a:p>
            <a:pPr eaLnBrk="1" fontAlgn="auto" hangingPunct="1">
              <a:spcBef>
                <a:spcPts val="0"/>
              </a:spcBef>
              <a:spcAft>
                <a:spcPts val="0"/>
              </a:spcAft>
            </a:pPr>
            <a:r>
              <a:rPr lang="en-US" sz="2700" b="1" dirty="0">
                <a:solidFill>
                  <a:prstClr val="white"/>
                </a:solidFill>
                <a:latin typeface="Arial" panose="020B0604020202020204" pitchFamily="34" charset="0"/>
                <a:cs typeface="Arial" panose="020B0604020202020204" pitchFamily="34" charset="0"/>
              </a:rPr>
              <a:t>Electricity Generation and Transportation</a:t>
            </a:r>
          </a:p>
        </p:txBody>
      </p:sp>
      <p:pic>
        <p:nvPicPr>
          <p:cNvPr id="10" name="Picture 9">
            <a:extLst>
              <a:ext uri="{FF2B5EF4-FFF2-40B4-BE49-F238E27FC236}">
                <a16:creationId xmlns="" xmlns:a16="http://schemas.microsoft.com/office/drawing/2014/main" id="{BB7B8D08-A88B-7149-837C-FD72E7122C6F}"/>
              </a:ext>
            </a:extLst>
          </p:cNvPr>
          <p:cNvPicPr>
            <a:picLocks noChangeAspect="1"/>
          </p:cNvPicPr>
          <p:nvPr/>
        </p:nvPicPr>
        <p:blipFill rotWithShape="1">
          <a:blip r:embed="rId4"/>
          <a:srcRect t="630" b="10333"/>
          <a:stretch/>
        </p:blipFill>
        <p:spPr>
          <a:xfrm>
            <a:off x="474767" y="1873492"/>
            <a:ext cx="4901839" cy="2909630"/>
          </a:xfrm>
          <a:prstGeom prst="rect">
            <a:avLst/>
          </a:prstGeom>
        </p:spPr>
      </p:pic>
      <p:pic>
        <p:nvPicPr>
          <p:cNvPr id="13" name="Picture 12">
            <a:extLst>
              <a:ext uri="{FF2B5EF4-FFF2-40B4-BE49-F238E27FC236}">
                <a16:creationId xmlns="" xmlns:a16="http://schemas.microsoft.com/office/drawing/2014/main" id="{0B29248B-3EC2-FB49-8436-DB667FCCEE52}"/>
              </a:ext>
            </a:extLst>
          </p:cNvPr>
          <p:cNvPicPr>
            <a:picLocks noChangeAspect="1"/>
          </p:cNvPicPr>
          <p:nvPr/>
        </p:nvPicPr>
        <p:blipFill rotWithShape="1">
          <a:blip r:embed="rId5"/>
          <a:srcRect l="2599" t="4905" r="5228" b="4374"/>
          <a:stretch/>
        </p:blipFill>
        <p:spPr>
          <a:xfrm>
            <a:off x="5826242" y="2088366"/>
            <a:ext cx="2650392" cy="2412691"/>
          </a:xfrm>
          <a:prstGeom prst="rect">
            <a:avLst/>
          </a:prstGeom>
        </p:spPr>
      </p:pic>
      <p:sp>
        <p:nvSpPr>
          <p:cNvPr id="16" name="Content Placeholder 5">
            <a:extLst>
              <a:ext uri="{FF2B5EF4-FFF2-40B4-BE49-F238E27FC236}">
                <a16:creationId xmlns="" xmlns:a16="http://schemas.microsoft.com/office/drawing/2014/main" id="{C6D2AC61-8D1C-C242-8B09-8386B3F006C3}"/>
              </a:ext>
            </a:extLst>
          </p:cNvPr>
          <p:cNvSpPr txBox="1">
            <a:spLocks/>
          </p:cNvSpPr>
          <p:nvPr/>
        </p:nvSpPr>
        <p:spPr>
          <a:xfrm>
            <a:off x="276959" y="5056580"/>
            <a:ext cx="8592282" cy="318549"/>
          </a:xfrm>
          <a:prstGeom prst="rect">
            <a:avLst/>
          </a:prstGeom>
          <a:noFill/>
        </p:spPr>
        <p:txBody>
          <a:bodyPr vert="horz" wrap="square" lIns="68580" tIns="34290" rIns="68580" bIns="3429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eaLnBrk="0" fontAlgn="auto" hangingPunct="0">
              <a:spcBef>
                <a:spcPct val="0"/>
              </a:spcBef>
              <a:spcAft>
                <a:spcPts val="0"/>
              </a:spcAft>
            </a:pPr>
            <a:r>
              <a:rPr lang="en-US" sz="1800" b="1" dirty="0">
                <a:solidFill>
                  <a:srgbClr val="34CBEE"/>
                </a:solidFill>
                <a:latin typeface="Arial" charset="0"/>
              </a:rPr>
              <a:t>Consumes 2/3 of All Energy and Emits 1/2 of All Greenhouse Gases (2014)</a:t>
            </a:r>
          </a:p>
        </p:txBody>
      </p:sp>
      <p:sp>
        <p:nvSpPr>
          <p:cNvPr id="2" name="Rectangle 1">
            <a:extLst>
              <a:ext uri="{FF2B5EF4-FFF2-40B4-BE49-F238E27FC236}">
                <a16:creationId xmlns="" xmlns:a16="http://schemas.microsoft.com/office/drawing/2014/main" id="{63F21FD2-029A-2540-B68C-3CA865765391}"/>
              </a:ext>
            </a:extLst>
          </p:cNvPr>
          <p:cNvSpPr/>
          <p:nvPr/>
        </p:nvSpPr>
        <p:spPr>
          <a:xfrm>
            <a:off x="8181243" y="4564821"/>
            <a:ext cx="1162783" cy="207749"/>
          </a:xfrm>
          <a:prstGeom prst="rect">
            <a:avLst/>
          </a:prstGeom>
        </p:spPr>
        <p:txBody>
          <a:bodyPr wrap="square">
            <a:spAutoFit/>
          </a:bodyPr>
          <a:lstStyle/>
          <a:p>
            <a:pPr eaLnBrk="1" fontAlgn="auto" hangingPunct="1">
              <a:spcBef>
                <a:spcPts val="0"/>
              </a:spcBef>
              <a:spcAft>
                <a:spcPts val="0"/>
              </a:spcAft>
            </a:pPr>
            <a:r>
              <a:rPr lang="en-US" sz="750" dirty="0">
                <a:solidFill>
                  <a:prstClr val="black"/>
                </a:solidFill>
                <a:latin typeface="Arial" panose="020B0604020202020204" pitchFamily="34" charset="0"/>
                <a:cs typeface="Arial" panose="020B0604020202020204" pitchFamily="34" charset="0"/>
              </a:rPr>
              <a:t>Source: USEPA</a:t>
            </a:r>
          </a:p>
        </p:txBody>
      </p:sp>
    </p:spTree>
    <p:extLst>
      <p:ext uri="{BB962C8B-B14F-4D97-AF65-F5344CB8AC3E}">
        <p14:creationId xmlns:p14="http://schemas.microsoft.com/office/powerpoint/2010/main" val="7388341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838200" y="228600"/>
            <a:ext cx="8077200" cy="838200"/>
          </a:xfrm>
        </p:spPr>
        <p:txBody>
          <a:bodyPr/>
          <a:lstStyle/>
          <a:p>
            <a:r>
              <a:rPr lang="en-US" dirty="0" smtClean="0"/>
              <a:t>Performance: online LP</a:t>
            </a:r>
            <a:endParaRPr lang="en-US" dirty="0"/>
          </a:p>
        </p:txBody>
      </p:sp>
      <p:pic>
        <p:nvPicPr>
          <p:cNvPr id="6" name="Picture 5"/>
          <p:cNvPicPr>
            <a:picLocks noChangeAspect="1"/>
          </p:cNvPicPr>
          <p:nvPr/>
        </p:nvPicPr>
        <p:blipFill>
          <a:blip r:embed="rId3"/>
          <a:stretch>
            <a:fillRect/>
          </a:stretch>
        </p:blipFill>
        <p:spPr>
          <a:xfrm>
            <a:off x="838200" y="1066801"/>
            <a:ext cx="5220645" cy="3053742"/>
          </a:xfrm>
          <a:prstGeom prst="rect">
            <a:avLst/>
          </a:prstGeom>
        </p:spPr>
      </p:pic>
      <p:sp>
        <p:nvSpPr>
          <p:cNvPr id="15" name="TextBox 14"/>
          <p:cNvSpPr txBox="1"/>
          <p:nvPr/>
        </p:nvSpPr>
        <p:spPr>
          <a:xfrm>
            <a:off x="5972148" y="1638497"/>
            <a:ext cx="3091884" cy="923330"/>
          </a:xfrm>
          <a:prstGeom prst="rect">
            <a:avLst/>
          </a:prstGeom>
          <a:noFill/>
        </p:spPr>
        <p:txBody>
          <a:bodyPr wrap="square" rtlCol="0">
            <a:spAutoFit/>
          </a:bodyPr>
          <a:lstStyle/>
          <a:p>
            <a:r>
              <a:rPr lang="en-US" dirty="0" smtClean="0">
                <a:solidFill>
                  <a:srgbClr val="0000FF"/>
                </a:solidFill>
              </a:rPr>
              <a:t>   feasibility of online LP</a:t>
            </a:r>
          </a:p>
          <a:p>
            <a:r>
              <a:rPr lang="en-US" dirty="0" smtClean="0">
                <a:solidFill>
                  <a:srgbClr val="0000FF"/>
                </a:solidFill>
              </a:rPr>
              <a:t>~ feasibility of offline LP</a:t>
            </a:r>
          </a:p>
          <a:p>
            <a:endParaRPr lang="en-US" dirty="0" smtClean="0">
              <a:solidFill>
                <a:srgbClr val="0000FF"/>
              </a:solidFill>
            </a:endParaRPr>
          </a:p>
        </p:txBody>
      </p:sp>
      <p:grpSp>
        <p:nvGrpSpPr>
          <p:cNvPr id="22" name="Group 21"/>
          <p:cNvGrpSpPr/>
          <p:nvPr/>
        </p:nvGrpSpPr>
        <p:grpSpPr>
          <a:xfrm>
            <a:off x="838200" y="4842996"/>
            <a:ext cx="8077200" cy="1914909"/>
            <a:chOff x="838200" y="4787168"/>
            <a:chExt cx="8077200" cy="1914909"/>
          </a:xfrm>
        </p:grpSpPr>
        <p:sp>
          <p:nvSpPr>
            <p:cNvPr id="7" name="TextBox 6"/>
            <p:cNvSpPr txBox="1"/>
            <p:nvPr/>
          </p:nvSpPr>
          <p:spPr>
            <a:xfrm>
              <a:off x="6420757" y="6224479"/>
              <a:ext cx="2494643" cy="461665"/>
            </a:xfrm>
            <a:prstGeom prst="rect">
              <a:avLst/>
            </a:prstGeom>
            <a:noFill/>
          </p:spPr>
          <p:txBody>
            <a:bodyPr wrap="none" rtlCol="0">
              <a:spAutoFit/>
            </a:bodyPr>
            <a:lstStyle/>
            <a:p>
              <a:r>
                <a:rPr lang="en-US" sz="1200" dirty="0" smtClean="0">
                  <a:solidFill>
                    <a:srgbClr val="000000"/>
                  </a:solidFill>
                </a:rPr>
                <a:t>(averaged over all locations</a:t>
              </a:r>
            </a:p>
            <a:p>
              <a:r>
                <a:rPr lang="en-US" sz="1200" dirty="0" smtClean="0">
                  <a:solidFill>
                    <a:srgbClr val="000000"/>
                  </a:solidFill>
                </a:rPr>
                <a:t>and all days for each dataset)</a:t>
              </a:r>
              <a:endParaRPr lang="en-US" sz="1200" dirty="0">
                <a:solidFill>
                  <a:srgbClr val="000000"/>
                </a:solidFill>
              </a:endParaRPr>
            </a:p>
          </p:txBody>
        </p:sp>
        <p:grpSp>
          <p:nvGrpSpPr>
            <p:cNvPr id="19" name="Group 18"/>
            <p:cNvGrpSpPr/>
            <p:nvPr/>
          </p:nvGrpSpPr>
          <p:grpSpPr>
            <a:xfrm>
              <a:off x="1246097" y="6124871"/>
              <a:ext cx="3928459" cy="577206"/>
              <a:chOff x="4407131" y="5937613"/>
              <a:chExt cx="3928459" cy="577206"/>
            </a:xfrm>
          </p:grpSpPr>
          <p:grpSp>
            <p:nvGrpSpPr>
              <p:cNvPr id="17" name="Group 16"/>
              <p:cNvGrpSpPr/>
              <p:nvPr/>
            </p:nvGrpSpPr>
            <p:grpSpPr>
              <a:xfrm>
                <a:off x="4661523" y="5937613"/>
                <a:ext cx="3674067" cy="577206"/>
                <a:chOff x="4661523" y="5937613"/>
                <a:chExt cx="3674067" cy="577206"/>
              </a:xfrm>
            </p:grpSpPr>
            <p:pic>
              <p:nvPicPr>
                <p:cNvPr id="3" name="Picture 2"/>
                <p:cNvPicPr>
                  <a:picLocks noChangeAspect="1"/>
                </p:cNvPicPr>
                <p:nvPr/>
              </p:nvPicPr>
              <p:blipFill rotWithShape="1">
                <a:blip r:embed="rId4"/>
                <a:srcRect/>
                <a:stretch/>
              </p:blipFill>
              <p:spPr>
                <a:xfrm>
                  <a:off x="4661523" y="5937613"/>
                  <a:ext cx="3661647" cy="577206"/>
                </a:xfrm>
                <a:prstGeom prst="rect">
                  <a:avLst/>
                </a:prstGeom>
              </p:spPr>
            </p:pic>
            <p:sp>
              <p:nvSpPr>
                <p:cNvPr id="16" name="Rectangle 15"/>
                <p:cNvSpPr/>
                <p:nvPr/>
              </p:nvSpPr>
              <p:spPr bwMode="auto">
                <a:xfrm>
                  <a:off x="8289871" y="6136002"/>
                  <a:ext cx="45719" cy="184897"/>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sp>
            <p:nvSpPr>
              <p:cNvPr id="14" name="TextBox 13"/>
              <p:cNvSpPr txBox="1"/>
              <p:nvPr/>
            </p:nvSpPr>
            <p:spPr>
              <a:xfrm>
                <a:off x="4407131" y="6051178"/>
                <a:ext cx="2349575" cy="307777"/>
              </a:xfrm>
              <a:prstGeom prst="rect">
                <a:avLst/>
              </a:prstGeom>
              <a:solidFill>
                <a:srgbClr val="FFFFFF"/>
              </a:solidFill>
            </p:spPr>
            <p:txBody>
              <a:bodyPr wrap="square" rtlCol="0">
                <a:spAutoFit/>
              </a:bodyPr>
              <a:lstStyle/>
              <a:p>
                <a:pPr algn="r"/>
                <a:r>
                  <a:rPr lang="en-US" sz="1400" dirty="0">
                    <a:solidFill>
                      <a:srgbClr val="000000"/>
                    </a:solidFill>
                  </a:rPr>
                  <a:t>n</a:t>
                </a:r>
                <a:r>
                  <a:rPr lang="en-US" sz="1400" dirty="0" smtClean="0">
                    <a:solidFill>
                      <a:srgbClr val="000000"/>
                    </a:solidFill>
                  </a:rPr>
                  <a:t>ormalized difference</a:t>
                </a:r>
              </a:p>
            </p:txBody>
          </p:sp>
        </p:grpSp>
        <p:grpSp>
          <p:nvGrpSpPr>
            <p:cNvPr id="21" name="Group 20"/>
            <p:cNvGrpSpPr/>
            <p:nvPr/>
          </p:nvGrpSpPr>
          <p:grpSpPr>
            <a:xfrm>
              <a:off x="838200" y="4787168"/>
              <a:ext cx="5626187" cy="1156786"/>
              <a:chOff x="838200" y="4787168"/>
              <a:chExt cx="5626187" cy="1156786"/>
            </a:xfrm>
          </p:grpSpPr>
          <p:pic>
            <p:nvPicPr>
              <p:cNvPr id="2" name="Picture 1"/>
              <p:cNvPicPr>
                <a:picLocks noChangeAspect="1"/>
              </p:cNvPicPr>
              <p:nvPr/>
            </p:nvPicPr>
            <p:blipFill>
              <a:blip r:embed="rId5"/>
              <a:stretch>
                <a:fillRect/>
              </a:stretch>
            </p:blipFill>
            <p:spPr>
              <a:xfrm>
                <a:off x="838200" y="4787168"/>
                <a:ext cx="5626187" cy="1156786"/>
              </a:xfrm>
              <a:prstGeom prst="rect">
                <a:avLst/>
              </a:prstGeom>
            </p:spPr>
          </p:pic>
          <p:sp>
            <p:nvSpPr>
              <p:cNvPr id="20" name="TextBox 19"/>
              <p:cNvSpPr txBox="1"/>
              <p:nvPr/>
            </p:nvSpPr>
            <p:spPr>
              <a:xfrm>
                <a:off x="1500489" y="4843855"/>
                <a:ext cx="3509348" cy="338554"/>
              </a:xfrm>
              <a:prstGeom prst="rect">
                <a:avLst/>
              </a:prstGeom>
              <a:solidFill>
                <a:srgbClr val="FFFFFF"/>
              </a:solidFill>
            </p:spPr>
            <p:txBody>
              <a:bodyPr wrap="square" rtlCol="0">
                <a:spAutoFit/>
              </a:bodyPr>
              <a:lstStyle/>
              <a:p>
                <a:pPr algn="ctr"/>
                <a:r>
                  <a:rPr lang="en-US" sz="1600" dirty="0">
                    <a:solidFill>
                      <a:srgbClr val="000000"/>
                    </a:solidFill>
                  </a:rPr>
                  <a:t>n</a:t>
                </a:r>
                <a:r>
                  <a:rPr lang="en-US" sz="1600" dirty="0" smtClean="0">
                    <a:solidFill>
                      <a:srgbClr val="000000"/>
                    </a:solidFill>
                  </a:rPr>
                  <a:t>ormalized    difference</a:t>
                </a:r>
              </a:p>
            </p:txBody>
          </p:sp>
        </p:grpSp>
      </p:grpSp>
    </p:spTree>
    <p:extLst>
      <p:ext uri="{BB962C8B-B14F-4D97-AF65-F5344CB8AC3E}">
        <p14:creationId xmlns:p14="http://schemas.microsoft.com/office/powerpoint/2010/main" val="5869994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516" y="41343"/>
            <a:ext cx="2730360" cy="646331"/>
          </a:xfrm>
          <a:prstGeom prst="rect">
            <a:avLst/>
          </a:prstGeom>
          <a:noFill/>
        </p:spPr>
        <p:txBody>
          <a:bodyPr wrap="none" rtlCol="0">
            <a:spAutoFit/>
          </a:bodyPr>
          <a:lstStyle/>
          <a:p>
            <a:r>
              <a:rPr lang="en-US" sz="3600" dirty="0" smtClean="0">
                <a:solidFill>
                  <a:srgbClr val="0000FF"/>
                </a:solidFill>
              </a:rPr>
              <a:t>Data cleaning</a:t>
            </a:r>
            <a:endParaRPr lang="en-US" sz="3600" dirty="0">
              <a:solidFill>
                <a:srgbClr val="0000FF"/>
              </a:solidFill>
            </a:endParaRPr>
          </a:p>
        </p:txBody>
      </p:sp>
      <p:pic>
        <p:nvPicPr>
          <p:cNvPr id="5" name="Picture 4"/>
          <p:cNvPicPr>
            <a:picLocks noChangeAspect="1"/>
          </p:cNvPicPr>
          <p:nvPr/>
        </p:nvPicPr>
        <p:blipFill>
          <a:blip r:embed="rId3"/>
          <a:stretch>
            <a:fillRect/>
          </a:stretch>
        </p:blipFill>
        <p:spPr>
          <a:xfrm>
            <a:off x="0" y="41343"/>
            <a:ext cx="5251872" cy="5234765"/>
          </a:xfrm>
          <a:prstGeom prst="rect">
            <a:avLst/>
          </a:prstGeom>
          <a:solidFill>
            <a:schemeClr val="bg1"/>
          </a:solidFill>
          <a:ln>
            <a:solidFill>
              <a:srgbClr val="A3B2C1"/>
            </a:solidFill>
          </a:ln>
        </p:spPr>
      </p:pic>
      <p:pic>
        <p:nvPicPr>
          <p:cNvPr id="6" name="Picture 5"/>
          <p:cNvPicPr>
            <a:picLocks noChangeAspect="1"/>
          </p:cNvPicPr>
          <p:nvPr/>
        </p:nvPicPr>
        <p:blipFill>
          <a:blip r:embed="rId4"/>
          <a:stretch>
            <a:fillRect/>
          </a:stretch>
        </p:blipFill>
        <p:spPr>
          <a:xfrm>
            <a:off x="4566647" y="4332401"/>
            <a:ext cx="5031661" cy="2497061"/>
          </a:xfrm>
          <a:prstGeom prst="rect">
            <a:avLst/>
          </a:prstGeom>
          <a:solidFill>
            <a:srgbClr val="FFFFFF"/>
          </a:solidFill>
          <a:ln>
            <a:solidFill>
              <a:srgbClr val="A3B2C1"/>
            </a:solidFill>
          </a:ln>
        </p:spPr>
      </p:pic>
      <p:sp>
        <p:nvSpPr>
          <p:cNvPr id="2" name="TextBox 1"/>
          <p:cNvSpPr txBox="1"/>
          <p:nvPr/>
        </p:nvSpPr>
        <p:spPr>
          <a:xfrm>
            <a:off x="5478279" y="687674"/>
            <a:ext cx="3514367" cy="2862323"/>
          </a:xfrm>
          <a:prstGeom prst="rect">
            <a:avLst/>
          </a:prstGeom>
          <a:noFill/>
        </p:spPr>
        <p:txBody>
          <a:bodyPr wrap="square" rtlCol="0">
            <a:spAutoFit/>
          </a:bodyPr>
          <a:lstStyle/>
          <a:p>
            <a:r>
              <a:rPr lang="en-US" dirty="0" smtClean="0">
                <a:solidFill>
                  <a:srgbClr val="0000FF"/>
                </a:solidFill>
              </a:rPr>
              <a:t>Remaining #EVs (charging sessions)</a:t>
            </a:r>
          </a:p>
          <a:p>
            <a:pPr marL="285750" indent="-285750">
              <a:buFont typeface="Arial"/>
              <a:buChar char="•"/>
            </a:pPr>
            <a:r>
              <a:rPr lang="en-US" dirty="0" smtClean="0">
                <a:solidFill>
                  <a:srgbClr val="0000FF"/>
                </a:solidFill>
              </a:rPr>
              <a:t>Mountain View:  44,587</a:t>
            </a:r>
          </a:p>
          <a:p>
            <a:pPr marL="285750" indent="-285750">
              <a:buFont typeface="Arial"/>
              <a:buChar char="•"/>
            </a:pPr>
            <a:r>
              <a:rPr lang="en-US" dirty="0" smtClean="0">
                <a:solidFill>
                  <a:srgbClr val="0000FF"/>
                </a:solidFill>
              </a:rPr>
              <a:t>Sunnyvale: 6,466</a:t>
            </a:r>
          </a:p>
          <a:p>
            <a:pPr marL="285750" indent="-285750">
              <a:buFont typeface="Arial"/>
              <a:buChar char="•"/>
            </a:pPr>
            <a:r>
              <a:rPr lang="en-US" dirty="0" smtClean="0">
                <a:solidFill>
                  <a:srgbClr val="0000FF"/>
                </a:solidFill>
              </a:rPr>
              <a:t>CA Garage: 	1,309</a:t>
            </a:r>
          </a:p>
          <a:p>
            <a:endParaRPr lang="en-US" dirty="0">
              <a:solidFill>
                <a:srgbClr val="0000FF"/>
              </a:solidFill>
            </a:endParaRPr>
          </a:p>
          <a:p>
            <a:r>
              <a:rPr lang="en-US" dirty="0" smtClean="0">
                <a:solidFill>
                  <a:srgbClr val="0000FF"/>
                </a:solidFill>
              </a:rPr>
              <a:t>Total: 52,362 sessions, in 2016 (over a few months)</a:t>
            </a:r>
          </a:p>
          <a:p>
            <a:endParaRPr lang="en-US" dirty="0">
              <a:solidFill>
                <a:srgbClr val="0000FF"/>
              </a:solidFill>
            </a:endParaRPr>
          </a:p>
          <a:p>
            <a:r>
              <a:rPr lang="en-US" dirty="0" smtClean="0">
                <a:solidFill>
                  <a:srgbClr val="0000FF"/>
                </a:solidFill>
              </a:rPr>
              <a:t>104 locations</a:t>
            </a:r>
          </a:p>
          <a:p>
            <a:r>
              <a:rPr lang="en-US" dirty="0" smtClean="0">
                <a:solidFill>
                  <a:srgbClr val="0000FF"/>
                </a:solidFill>
              </a:rPr>
              <a:t>&gt;4,000 charging days</a:t>
            </a:r>
            <a:endParaRPr lang="en-US" dirty="0">
              <a:solidFill>
                <a:srgbClr val="0000FF"/>
              </a:solidFill>
            </a:endParaRPr>
          </a:p>
        </p:txBody>
      </p:sp>
    </p:spTree>
    <p:extLst>
      <p:ext uri="{BB962C8B-B14F-4D97-AF65-F5344CB8AC3E}">
        <p14:creationId xmlns:p14="http://schemas.microsoft.com/office/powerpoint/2010/main" val="122330207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a:t>
            </a:r>
            <a:endParaRPr lang="en-US" dirty="0"/>
          </a:p>
        </p:txBody>
      </p:sp>
      <p:grpSp>
        <p:nvGrpSpPr>
          <p:cNvPr id="19" name="Group 18"/>
          <p:cNvGrpSpPr/>
          <p:nvPr/>
        </p:nvGrpSpPr>
        <p:grpSpPr>
          <a:xfrm>
            <a:off x="891321" y="4370889"/>
            <a:ext cx="7401448" cy="2501916"/>
            <a:chOff x="860719" y="3988414"/>
            <a:chExt cx="7401448" cy="2501916"/>
          </a:xfrm>
        </p:grpSpPr>
        <p:sp>
          <p:nvSpPr>
            <p:cNvPr id="20" name="TextBox 19"/>
            <p:cNvSpPr txBox="1"/>
            <p:nvPr/>
          </p:nvSpPr>
          <p:spPr>
            <a:xfrm>
              <a:off x="2988588" y="3988414"/>
              <a:ext cx="3230572" cy="73866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sng" strike="noStrike" kern="0" cap="none" spc="0" normalizeH="0" baseline="0" noProof="0" dirty="0">
                  <a:ln>
                    <a:noFill/>
                  </a:ln>
                  <a:solidFill>
                    <a:srgbClr val="0000FF"/>
                  </a:solidFill>
                  <a:effectLst/>
                  <a:uLnTx/>
                  <a:uFillTx/>
                </a:rPr>
                <a:t>peak demand reduction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FF"/>
                  </a:solidFill>
                  <a:effectLst/>
                  <a:uLnTx/>
                  <a:uFillTx/>
                </a:rPr>
                <a:t>Caltech data (Feb – May, 2016)</a:t>
              </a:r>
            </a:p>
          </p:txBody>
        </p:sp>
        <p:pic>
          <p:nvPicPr>
            <p:cNvPr id="21" name="Picture 20"/>
            <p:cNvPicPr>
              <a:picLocks noChangeAspect="1"/>
            </p:cNvPicPr>
            <p:nvPr/>
          </p:nvPicPr>
          <p:blipFill>
            <a:blip r:embed="rId2"/>
            <a:stretch>
              <a:fillRect/>
            </a:stretch>
          </p:blipFill>
          <p:spPr>
            <a:xfrm>
              <a:off x="860719" y="4744900"/>
              <a:ext cx="7374516" cy="1430402"/>
            </a:xfrm>
            <a:prstGeom prst="rect">
              <a:avLst/>
            </a:prstGeom>
          </p:spPr>
        </p:pic>
        <p:sp>
          <p:nvSpPr>
            <p:cNvPr id="22" name="Rectangle 21"/>
            <p:cNvSpPr/>
            <p:nvPr/>
          </p:nvSpPr>
          <p:spPr>
            <a:xfrm>
              <a:off x="6902463" y="4831587"/>
              <a:ext cx="1234683" cy="1273719"/>
            </a:xfrm>
            <a:prstGeom prst="rect">
              <a:avLst/>
            </a:prstGeom>
            <a:noFill/>
            <a:ln w="38100" cap="flat" cmpd="sng" algn="ctr">
              <a:solidFill>
                <a:srgbClr val="0000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 name="TextBox 22"/>
            <p:cNvSpPr txBox="1"/>
            <p:nvPr/>
          </p:nvSpPr>
          <p:spPr>
            <a:xfrm>
              <a:off x="4314189" y="6120998"/>
              <a:ext cx="394797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FF"/>
                  </a:solidFill>
                  <a:effectLst/>
                  <a:uLnTx/>
                  <a:uFillTx/>
                </a:rPr>
                <a:t>savings = infrastructure, demand charge </a:t>
              </a:r>
            </a:p>
          </p:txBody>
        </p:sp>
      </p:grpSp>
      <p:grpSp>
        <p:nvGrpSpPr>
          <p:cNvPr id="24" name="Group 23"/>
          <p:cNvGrpSpPr/>
          <p:nvPr/>
        </p:nvGrpSpPr>
        <p:grpSpPr>
          <a:xfrm>
            <a:off x="428416" y="1174686"/>
            <a:ext cx="3555698" cy="2941135"/>
            <a:chOff x="85836" y="701804"/>
            <a:chExt cx="3555698" cy="2941135"/>
          </a:xfrm>
        </p:grpSpPr>
        <p:pic>
          <p:nvPicPr>
            <p:cNvPr id="25" name="Picture 24"/>
            <p:cNvPicPr>
              <a:picLocks noChangeAspect="1"/>
            </p:cNvPicPr>
            <p:nvPr/>
          </p:nvPicPr>
          <p:blipFill>
            <a:blip r:embed="rId3"/>
            <a:stretch>
              <a:fillRect/>
            </a:stretch>
          </p:blipFill>
          <p:spPr>
            <a:xfrm>
              <a:off x="85836" y="701804"/>
              <a:ext cx="3555698" cy="2786708"/>
            </a:xfrm>
            <a:prstGeom prst="rect">
              <a:avLst/>
            </a:prstGeom>
          </p:spPr>
        </p:pic>
        <p:sp>
          <p:nvSpPr>
            <p:cNvPr id="26" name="TextBox 25"/>
            <p:cNvSpPr txBox="1"/>
            <p:nvPr/>
          </p:nvSpPr>
          <p:spPr>
            <a:xfrm>
              <a:off x="247651" y="3396718"/>
              <a:ext cx="1264814" cy="2462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rPr>
                <a:t>data: g2016mtv2000 </a:t>
              </a:r>
            </a:p>
          </p:txBody>
        </p:sp>
      </p:grpSp>
      <p:grpSp>
        <p:nvGrpSpPr>
          <p:cNvPr id="27" name="Group 26"/>
          <p:cNvGrpSpPr/>
          <p:nvPr/>
        </p:nvGrpSpPr>
        <p:grpSpPr>
          <a:xfrm>
            <a:off x="4265219" y="1174687"/>
            <a:ext cx="4563207" cy="2936119"/>
            <a:chOff x="4276031" y="349448"/>
            <a:chExt cx="4953642" cy="3137020"/>
          </a:xfrm>
        </p:grpSpPr>
        <p:pic>
          <p:nvPicPr>
            <p:cNvPr id="28" name="Picture 27"/>
            <p:cNvPicPr>
              <a:picLocks noChangeAspect="1"/>
            </p:cNvPicPr>
            <p:nvPr/>
          </p:nvPicPr>
          <p:blipFill>
            <a:blip r:embed="rId4"/>
            <a:stretch>
              <a:fillRect/>
            </a:stretch>
          </p:blipFill>
          <p:spPr>
            <a:xfrm>
              <a:off x="4276031" y="349448"/>
              <a:ext cx="4953642" cy="2889312"/>
            </a:xfrm>
            <a:prstGeom prst="rect">
              <a:avLst/>
            </a:prstGeom>
          </p:spPr>
        </p:pic>
        <p:sp>
          <p:nvSpPr>
            <p:cNvPr id="29" name="TextBox 28"/>
            <p:cNvSpPr txBox="1"/>
            <p:nvPr/>
          </p:nvSpPr>
          <p:spPr>
            <a:xfrm>
              <a:off x="7954976" y="3240248"/>
              <a:ext cx="1236236" cy="246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rPr>
                <a:t>data: CAgarage2016</a:t>
              </a:r>
            </a:p>
          </p:txBody>
        </p:sp>
      </p:grpSp>
      <p:sp>
        <p:nvSpPr>
          <p:cNvPr id="3" name="Rectangle 2"/>
          <p:cNvSpPr/>
          <p:nvPr/>
        </p:nvSpPr>
        <p:spPr bwMode="auto">
          <a:xfrm>
            <a:off x="324279" y="4471801"/>
            <a:ext cx="8819721" cy="238619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37114433"/>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14401" y="3809395"/>
            <a:ext cx="8153399" cy="2964815"/>
            <a:chOff x="581808" y="3596005"/>
            <a:chExt cx="8396738" cy="3178205"/>
          </a:xfrm>
        </p:grpSpPr>
        <p:pic>
          <p:nvPicPr>
            <p:cNvPr id="2" name="Picture 1"/>
            <p:cNvPicPr>
              <a:picLocks noChangeAspect="1"/>
            </p:cNvPicPr>
            <p:nvPr/>
          </p:nvPicPr>
          <p:blipFill>
            <a:blip r:embed="rId3"/>
            <a:stretch>
              <a:fillRect/>
            </a:stretch>
          </p:blipFill>
          <p:spPr>
            <a:xfrm>
              <a:off x="581808" y="3596005"/>
              <a:ext cx="4237607" cy="3178205"/>
            </a:xfrm>
            <a:prstGeom prst="rect">
              <a:avLst/>
            </a:prstGeom>
          </p:spPr>
        </p:pic>
        <p:sp>
          <p:nvSpPr>
            <p:cNvPr id="11" name="TextBox 10"/>
            <p:cNvSpPr txBox="1"/>
            <p:nvPr/>
          </p:nvSpPr>
          <p:spPr>
            <a:xfrm>
              <a:off x="4662466" y="5393711"/>
              <a:ext cx="4316080" cy="989786"/>
            </a:xfrm>
            <a:prstGeom prst="rect">
              <a:avLst/>
            </a:prstGeom>
            <a:noFill/>
          </p:spPr>
          <p:txBody>
            <a:bodyPr wrap="square" rtlCol="0">
              <a:spAutoFit/>
            </a:bodyPr>
            <a:lstStyle/>
            <a:p>
              <a:r>
                <a:rPr lang="en-US" b="1" dirty="0" smtClean="0">
                  <a:solidFill>
                    <a:srgbClr val="0000FF"/>
                  </a:solidFill>
                </a:rPr>
                <a:t>Conclusions</a:t>
              </a:r>
              <a:endParaRPr lang="en-US" dirty="0" smtClean="0">
                <a:solidFill>
                  <a:srgbClr val="0000FF"/>
                </a:solidFill>
              </a:endParaRPr>
            </a:p>
            <a:p>
              <a:pPr marL="342900" indent="-342900">
                <a:buFont typeface="Arial"/>
                <a:buChar char="•"/>
              </a:pPr>
              <a:r>
                <a:rPr lang="en-US" dirty="0" smtClean="0">
                  <a:solidFill>
                    <a:srgbClr val="0000FF"/>
                  </a:solidFill>
                </a:rPr>
                <a:t>savings increase in initial laxity</a:t>
              </a:r>
            </a:p>
            <a:p>
              <a:pPr marL="342900" indent="-342900">
                <a:buFont typeface="Arial"/>
                <a:buChar char="•"/>
              </a:pPr>
              <a:r>
                <a:rPr lang="en-US" dirty="0" smtClean="0">
                  <a:solidFill>
                    <a:srgbClr val="0000FF"/>
                  </a:solidFill>
                </a:rPr>
                <a:t>significant savings even at low laxity </a:t>
              </a:r>
            </a:p>
          </p:txBody>
        </p:sp>
      </p:grpSp>
      <p:sp>
        <p:nvSpPr>
          <p:cNvPr id="8" name="Rectangle 2"/>
          <p:cNvSpPr txBox="1">
            <a:spLocks noChangeArrowheads="1"/>
          </p:cNvSpPr>
          <p:nvPr/>
        </p:nvSpPr>
        <p:spPr bwMode="auto">
          <a:xfrm>
            <a:off x="838200" y="228600"/>
            <a:ext cx="8077200" cy="838200"/>
          </a:xfrm>
          <a:prstGeom prst="rect">
            <a:avLst/>
          </a:prstGeom>
          <a:noFill/>
          <a:ln w="9525">
            <a:noFill/>
            <a:miter lim="800000"/>
            <a:headEnd/>
            <a:tailEnd/>
          </a:ln>
          <a:effectLst/>
        </p:spPr>
        <p:txBody>
          <a:bodyPr vert="horz" wrap="square" lIns="91426" tIns="45712" rIns="91426" bIns="45712" numCol="1" anchor="t" anchorCtr="0" compatLnSpc="1">
            <a:prstTxWarp prst="textNoShape">
              <a:avLst/>
            </a:prstTxWarp>
          </a:bodyPr>
          <a:lstStyle>
            <a:lvl1pPr algn="l" rtl="0" fontAlgn="base">
              <a:spcBef>
                <a:spcPct val="0"/>
              </a:spcBef>
              <a:spcAft>
                <a:spcPct val="0"/>
              </a:spcAft>
              <a:defRPr sz="3800">
                <a:solidFill>
                  <a:srgbClr val="0000FF"/>
                </a:solidFill>
                <a:latin typeface="+mj-lt"/>
                <a:ea typeface="+mj-ea"/>
                <a:cs typeface="+mj-cs"/>
              </a:defRPr>
            </a:lvl1pPr>
            <a:lvl2pPr algn="l" rtl="0" fontAlgn="base">
              <a:spcBef>
                <a:spcPct val="0"/>
              </a:spcBef>
              <a:spcAft>
                <a:spcPct val="0"/>
              </a:spcAft>
              <a:defRPr sz="3800">
                <a:solidFill>
                  <a:srgbClr val="0000FF"/>
                </a:solidFill>
                <a:latin typeface="Verdana" pitchFamily="34" charset="0"/>
              </a:defRPr>
            </a:lvl2pPr>
            <a:lvl3pPr algn="l" rtl="0" fontAlgn="base">
              <a:spcBef>
                <a:spcPct val="0"/>
              </a:spcBef>
              <a:spcAft>
                <a:spcPct val="0"/>
              </a:spcAft>
              <a:defRPr sz="3800">
                <a:solidFill>
                  <a:srgbClr val="0000FF"/>
                </a:solidFill>
                <a:latin typeface="Verdana" pitchFamily="34" charset="0"/>
              </a:defRPr>
            </a:lvl3pPr>
            <a:lvl4pPr algn="l" rtl="0" fontAlgn="base">
              <a:spcBef>
                <a:spcPct val="0"/>
              </a:spcBef>
              <a:spcAft>
                <a:spcPct val="0"/>
              </a:spcAft>
              <a:defRPr sz="3800">
                <a:solidFill>
                  <a:srgbClr val="0000FF"/>
                </a:solidFill>
                <a:latin typeface="Verdana" pitchFamily="34" charset="0"/>
              </a:defRPr>
            </a:lvl4pPr>
            <a:lvl5pPr algn="l" rtl="0" fontAlgn="base">
              <a:spcBef>
                <a:spcPct val="0"/>
              </a:spcBef>
              <a:spcAft>
                <a:spcPct val="0"/>
              </a:spcAft>
              <a:defRPr sz="3800">
                <a:solidFill>
                  <a:srgbClr val="0000FF"/>
                </a:solidFill>
                <a:latin typeface="Verdana" pitchFamily="34" charset="0"/>
              </a:defRPr>
            </a:lvl5pPr>
            <a:lvl6pPr marL="457125" algn="l" rtl="0" fontAlgn="base">
              <a:spcBef>
                <a:spcPct val="0"/>
              </a:spcBef>
              <a:spcAft>
                <a:spcPct val="0"/>
              </a:spcAft>
              <a:defRPr sz="3800">
                <a:solidFill>
                  <a:srgbClr val="0000FF"/>
                </a:solidFill>
                <a:latin typeface="Verdana" pitchFamily="34" charset="0"/>
              </a:defRPr>
            </a:lvl6pPr>
            <a:lvl7pPr marL="914251" algn="l" rtl="0" fontAlgn="base">
              <a:spcBef>
                <a:spcPct val="0"/>
              </a:spcBef>
              <a:spcAft>
                <a:spcPct val="0"/>
              </a:spcAft>
              <a:defRPr sz="3800">
                <a:solidFill>
                  <a:srgbClr val="0000FF"/>
                </a:solidFill>
                <a:latin typeface="Verdana" pitchFamily="34" charset="0"/>
              </a:defRPr>
            </a:lvl7pPr>
            <a:lvl8pPr marL="1371376" algn="l" rtl="0" fontAlgn="base">
              <a:spcBef>
                <a:spcPct val="0"/>
              </a:spcBef>
              <a:spcAft>
                <a:spcPct val="0"/>
              </a:spcAft>
              <a:defRPr sz="3800">
                <a:solidFill>
                  <a:srgbClr val="0000FF"/>
                </a:solidFill>
                <a:latin typeface="Verdana" pitchFamily="34" charset="0"/>
              </a:defRPr>
            </a:lvl8pPr>
            <a:lvl9pPr marL="1828505" algn="l" rtl="0" fontAlgn="base">
              <a:spcBef>
                <a:spcPct val="0"/>
              </a:spcBef>
              <a:spcAft>
                <a:spcPct val="0"/>
              </a:spcAft>
              <a:defRPr sz="3800">
                <a:solidFill>
                  <a:srgbClr val="0000FF"/>
                </a:solidFill>
                <a:latin typeface="Verdana" pitchFamily="34" charset="0"/>
              </a:defRPr>
            </a:lvl9pPr>
          </a:lstStyle>
          <a:p>
            <a:r>
              <a:rPr lang="en-US" dirty="0" smtClean="0"/>
              <a:t>Adaptive charging network</a:t>
            </a:r>
          </a:p>
        </p:txBody>
      </p:sp>
      <p:pic>
        <p:nvPicPr>
          <p:cNvPr id="9" name="Picture 8"/>
          <p:cNvPicPr>
            <a:picLocks noChangeAspect="1"/>
          </p:cNvPicPr>
          <p:nvPr/>
        </p:nvPicPr>
        <p:blipFill>
          <a:blip r:embed="rId4"/>
          <a:stretch>
            <a:fillRect/>
          </a:stretch>
        </p:blipFill>
        <p:spPr>
          <a:xfrm>
            <a:off x="67800" y="228600"/>
            <a:ext cx="694200" cy="684690"/>
          </a:xfrm>
          <a:prstGeom prst="rect">
            <a:avLst/>
          </a:prstGeom>
        </p:spPr>
      </p:pic>
      <p:sp>
        <p:nvSpPr>
          <p:cNvPr id="12" name="Google Shape;223;p18"/>
          <p:cNvSpPr txBox="1"/>
          <p:nvPr/>
        </p:nvSpPr>
        <p:spPr>
          <a:xfrm>
            <a:off x="7010398" y="2127350"/>
            <a:ext cx="2133602" cy="920650"/>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smtClean="0">
                <a:solidFill>
                  <a:srgbClr val="0000FF"/>
                </a:solidFill>
                <a:sym typeface="Arial"/>
              </a:rPr>
              <a:t>ACN min peak power</a:t>
            </a:r>
          </a:p>
          <a:p>
            <a:pPr marL="0" marR="0" lvl="0" indent="0" algn="l" rtl="0">
              <a:spcBef>
                <a:spcPts val="0"/>
              </a:spcBef>
              <a:spcAft>
                <a:spcPts val="0"/>
              </a:spcAft>
              <a:buNone/>
            </a:pPr>
            <a:r>
              <a:rPr lang="en-US" sz="1600" dirty="0" smtClean="0">
                <a:solidFill>
                  <a:srgbClr val="0000FF"/>
                </a:solidFill>
                <a:sym typeface="Arial"/>
              </a:rPr>
              <a:t>reducing </a:t>
            </a:r>
            <a:r>
              <a:rPr lang="en-US" sz="1600" dirty="0">
                <a:solidFill>
                  <a:srgbClr val="0000FF"/>
                </a:solidFill>
                <a:sym typeface="Arial"/>
              </a:rPr>
              <a:t>capital &amp; </a:t>
            </a:r>
            <a:endParaRPr lang="en-US" sz="1600" dirty="0" smtClean="0">
              <a:solidFill>
                <a:srgbClr val="0000FF"/>
              </a:solidFill>
              <a:sym typeface="Arial"/>
            </a:endParaRPr>
          </a:p>
          <a:p>
            <a:pPr marL="0" marR="0" lvl="0" indent="0" algn="l" rtl="0">
              <a:spcBef>
                <a:spcPts val="0"/>
              </a:spcBef>
              <a:spcAft>
                <a:spcPts val="0"/>
              </a:spcAft>
              <a:buNone/>
            </a:pPr>
            <a:r>
              <a:rPr lang="en-US" sz="1600" dirty="0" smtClean="0">
                <a:solidFill>
                  <a:srgbClr val="0000FF"/>
                </a:solidFill>
                <a:sym typeface="Arial"/>
              </a:rPr>
              <a:t>operating </a:t>
            </a:r>
            <a:r>
              <a:rPr lang="en-US" sz="1600" dirty="0">
                <a:solidFill>
                  <a:srgbClr val="0000FF"/>
                </a:solidFill>
                <a:sym typeface="Arial"/>
              </a:rPr>
              <a:t>costs</a:t>
            </a:r>
            <a:endParaRPr sz="1600" dirty="0">
              <a:solidFill>
                <a:srgbClr val="0000FF"/>
              </a:solidFill>
              <a:sym typeface="Arial"/>
            </a:endParaRPr>
          </a:p>
        </p:txBody>
      </p:sp>
      <p:graphicFrame>
        <p:nvGraphicFramePr>
          <p:cNvPr id="13" name="Google Shape;234;p19"/>
          <p:cNvGraphicFramePr/>
          <p:nvPr>
            <p:extLst>
              <p:ext uri="{D42A27DB-BD31-4B8C-83A1-F6EECF244321}">
                <p14:modId xmlns:p14="http://schemas.microsoft.com/office/powerpoint/2010/main" val="1772083010"/>
              </p:ext>
            </p:extLst>
          </p:nvPr>
        </p:nvGraphicFramePr>
        <p:xfrm>
          <a:off x="914400" y="1096995"/>
          <a:ext cx="6095999" cy="2167942"/>
        </p:xfrm>
        <a:graphic>
          <a:graphicData uri="http://schemas.openxmlformats.org/drawingml/2006/table">
            <a:tbl>
              <a:tblPr>
                <a:noFill/>
              </a:tblPr>
              <a:tblGrid>
                <a:gridCol w="1624382">
                  <a:extLst>
                    <a:ext uri="{9D8B030D-6E8A-4147-A177-3AD203B41FA5}">
                      <a16:colId xmlns:a16="http://schemas.microsoft.com/office/drawing/2014/main" xmlns="" val="20000"/>
                    </a:ext>
                  </a:extLst>
                </a:gridCol>
                <a:gridCol w="2007664">
                  <a:extLst>
                    <a:ext uri="{9D8B030D-6E8A-4147-A177-3AD203B41FA5}">
                      <a16:colId xmlns:a16="http://schemas.microsoft.com/office/drawing/2014/main" xmlns="" val="20001"/>
                    </a:ext>
                  </a:extLst>
                </a:gridCol>
                <a:gridCol w="1095090">
                  <a:extLst>
                    <a:ext uri="{9D8B030D-6E8A-4147-A177-3AD203B41FA5}">
                      <a16:colId xmlns:a16="http://schemas.microsoft.com/office/drawing/2014/main" xmlns="" val="20002"/>
                    </a:ext>
                  </a:extLst>
                </a:gridCol>
                <a:gridCol w="1368863">
                  <a:extLst>
                    <a:ext uri="{9D8B030D-6E8A-4147-A177-3AD203B41FA5}">
                      <a16:colId xmlns:a16="http://schemas.microsoft.com/office/drawing/2014/main" xmlns="" val="20003"/>
                    </a:ext>
                  </a:extLst>
                </a:gridCol>
              </a:tblGrid>
              <a:tr h="785090">
                <a:tc>
                  <a:txBody>
                    <a:bodyPr/>
                    <a:lstStyle/>
                    <a:p>
                      <a:pPr marL="0" marR="0" lvl="0" indent="0" algn="ctr" rtl="0">
                        <a:lnSpc>
                          <a:spcPct val="100000"/>
                        </a:lnSpc>
                        <a:spcBef>
                          <a:spcPts val="0"/>
                        </a:spcBef>
                        <a:spcAft>
                          <a:spcPts val="0"/>
                        </a:spcAft>
                        <a:buClr>
                          <a:srgbClr val="FFFFFF"/>
                        </a:buClr>
                        <a:buSzPts val="1800"/>
                        <a:buFont typeface="Verdana"/>
                        <a:buNone/>
                      </a:pPr>
                      <a:r>
                        <a:rPr lang="en-US" sz="1600" b="1" u="none" strike="noStrike" cap="none">
                          <a:solidFill>
                            <a:srgbClr val="FFFFFF"/>
                          </a:solidFill>
                          <a:latin typeface="Verdana"/>
                          <a:ea typeface="Verdana"/>
                          <a:cs typeface="Verdana"/>
                          <a:sym typeface="Verdana"/>
                        </a:rPr>
                        <a:t>Daily peak power</a:t>
                      </a:r>
                      <a:endParaRPr sz="1600" u="none" strike="noStrike" cap="none"/>
                    </a:p>
                  </a:txBody>
                  <a:tcPr marL="91450" marR="914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A3B2C1"/>
                    </a:solidFill>
                  </a:tcPr>
                </a:tc>
                <a:tc>
                  <a:txBody>
                    <a:bodyPr/>
                    <a:lstStyle/>
                    <a:p>
                      <a:pPr marL="0" marR="0" lvl="0" indent="0" algn="ctr" rtl="0">
                        <a:lnSpc>
                          <a:spcPct val="100000"/>
                        </a:lnSpc>
                        <a:spcBef>
                          <a:spcPts val="0"/>
                        </a:spcBef>
                        <a:spcAft>
                          <a:spcPts val="0"/>
                        </a:spcAft>
                        <a:buClr>
                          <a:srgbClr val="FFFFFF"/>
                        </a:buClr>
                        <a:buSzPts val="1800"/>
                        <a:buFont typeface="Verdana"/>
                        <a:buNone/>
                      </a:pPr>
                      <a:r>
                        <a:rPr lang="en-US" sz="1600" b="1" u="none" strike="noStrike" cap="none" dirty="0" smtClean="0">
                          <a:solidFill>
                            <a:srgbClr val="FFFFFF"/>
                          </a:solidFill>
                          <a:latin typeface="Verdana"/>
                          <a:ea typeface="Verdana"/>
                          <a:cs typeface="Verdana"/>
                          <a:sym typeface="Verdana"/>
                        </a:rPr>
                        <a:t>Unmanaged</a:t>
                      </a:r>
                      <a:r>
                        <a:rPr lang="en-US" sz="1600" b="1" u="none" strike="noStrike" cap="none" baseline="0" dirty="0" smtClean="0">
                          <a:solidFill>
                            <a:srgbClr val="FFFFFF"/>
                          </a:solidFill>
                          <a:latin typeface="Verdana"/>
                          <a:ea typeface="Verdana"/>
                          <a:cs typeface="Verdana"/>
                          <a:sym typeface="Verdana"/>
                        </a:rPr>
                        <a:t> </a:t>
                      </a:r>
                      <a:r>
                        <a:rPr lang="en-US" sz="1600" b="1" u="none" strike="noStrike" cap="none" dirty="0" smtClean="0">
                          <a:solidFill>
                            <a:srgbClr val="FFFFFF"/>
                          </a:solidFill>
                          <a:latin typeface="Verdana"/>
                          <a:ea typeface="Verdana"/>
                          <a:cs typeface="Verdana"/>
                          <a:sym typeface="Verdana"/>
                        </a:rPr>
                        <a:t>charging (kW)</a:t>
                      </a:r>
                      <a:endParaRPr sz="1600" u="none" strike="noStrike" cap="none" dirty="0"/>
                    </a:p>
                  </a:txBody>
                  <a:tcPr marL="91450" marR="914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A3B2C1"/>
                    </a:solidFill>
                  </a:tcPr>
                </a:tc>
                <a:tc>
                  <a:txBody>
                    <a:bodyPr/>
                    <a:lstStyle/>
                    <a:p>
                      <a:pPr marL="0" marR="0" lvl="0" indent="0" algn="ctr" rtl="0">
                        <a:lnSpc>
                          <a:spcPct val="100000"/>
                        </a:lnSpc>
                        <a:spcBef>
                          <a:spcPts val="0"/>
                        </a:spcBef>
                        <a:spcAft>
                          <a:spcPts val="0"/>
                        </a:spcAft>
                        <a:buClr>
                          <a:schemeClr val="dk1"/>
                        </a:buClr>
                        <a:buSzPts val="1800"/>
                        <a:buFont typeface="Calibri"/>
                        <a:buNone/>
                      </a:pPr>
                      <a:endParaRPr sz="1600" u="none" strike="noStrike" cap="none" dirty="0"/>
                    </a:p>
                    <a:p>
                      <a:pPr marL="0" marR="0" lvl="0" indent="0" algn="ctr" rtl="0">
                        <a:lnSpc>
                          <a:spcPct val="100000"/>
                        </a:lnSpc>
                        <a:spcBef>
                          <a:spcPts val="0"/>
                        </a:spcBef>
                        <a:spcAft>
                          <a:spcPts val="0"/>
                        </a:spcAft>
                        <a:buClr>
                          <a:srgbClr val="FFFFFF"/>
                        </a:buClr>
                        <a:buSzPts val="1800"/>
                        <a:buFont typeface="Verdana"/>
                        <a:buNone/>
                      </a:pPr>
                      <a:r>
                        <a:rPr lang="en-US" sz="1600" b="1" u="none" strike="noStrike" cap="none" dirty="0" smtClean="0">
                          <a:solidFill>
                            <a:srgbClr val="FFFFFF"/>
                          </a:solidFill>
                          <a:latin typeface="Verdana"/>
                          <a:ea typeface="Verdana"/>
                          <a:cs typeface="Verdana"/>
                          <a:sym typeface="Verdana"/>
                        </a:rPr>
                        <a:t>PF</a:t>
                      </a:r>
                    </a:p>
                    <a:p>
                      <a:pPr marL="0" marR="0" lvl="0" indent="0" algn="ctr" rtl="0">
                        <a:lnSpc>
                          <a:spcPct val="100000"/>
                        </a:lnSpc>
                        <a:spcBef>
                          <a:spcPts val="0"/>
                        </a:spcBef>
                        <a:spcAft>
                          <a:spcPts val="0"/>
                        </a:spcAft>
                        <a:buClr>
                          <a:srgbClr val="FFFFFF"/>
                        </a:buClr>
                        <a:buSzPts val="1800"/>
                        <a:buFont typeface="Verdana"/>
                        <a:buNone/>
                      </a:pPr>
                      <a:r>
                        <a:rPr lang="en-US" sz="1600" b="1" u="none" strike="noStrike" cap="none" dirty="0" smtClean="0">
                          <a:solidFill>
                            <a:srgbClr val="FFFFFF"/>
                          </a:solidFill>
                          <a:latin typeface="Verdana"/>
                          <a:ea typeface="Verdana"/>
                          <a:cs typeface="Verdana"/>
                          <a:sym typeface="Verdana"/>
                        </a:rPr>
                        <a:t>(kW)</a:t>
                      </a:r>
                      <a:endParaRPr sz="1600" u="none" strike="noStrike" cap="none" dirty="0"/>
                    </a:p>
                  </a:txBody>
                  <a:tcPr marL="91450" marR="914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A3B2C1"/>
                    </a:solidFill>
                  </a:tcPr>
                </a:tc>
                <a:tc>
                  <a:txBody>
                    <a:bodyPr/>
                    <a:lstStyle/>
                    <a:p>
                      <a:pPr marL="0" marR="0" lvl="0" indent="0" algn="ctr" rtl="0">
                        <a:lnSpc>
                          <a:spcPct val="100000"/>
                        </a:lnSpc>
                        <a:spcBef>
                          <a:spcPts val="0"/>
                        </a:spcBef>
                        <a:spcAft>
                          <a:spcPts val="0"/>
                        </a:spcAft>
                        <a:buClr>
                          <a:srgbClr val="FFFFFF"/>
                        </a:buClr>
                        <a:buSzPts val="1800"/>
                        <a:buFont typeface="Verdana"/>
                        <a:buNone/>
                      </a:pPr>
                      <a:r>
                        <a:rPr lang="en-US" sz="1600" b="1" u="none" strike="noStrike" cap="none">
                          <a:solidFill>
                            <a:srgbClr val="FFFFFF"/>
                          </a:solidFill>
                          <a:latin typeface="Verdana"/>
                          <a:ea typeface="Verdana"/>
                          <a:cs typeface="Verdana"/>
                          <a:sym typeface="Verdana"/>
                        </a:rPr>
                        <a:t>Power</a:t>
                      </a:r>
                      <a:endParaRPr sz="1600" u="none" strike="noStrike" cap="none"/>
                    </a:p>
                    <a:p>
                      <a:pPr marL="0" marR="0" lvl="0" indent="0" algn="ctr" rtl="0">
                        <a:lnSpc>
                          <a:spcPct val="100000"/>
                        </a:lnSpc>
                        <a:spcBef>
                          <a:spcPts val="0"/>
                        </a:spcBef>
                        <a:spcAft>
                          <a:spcPts val="0"/>
                        </a:spcAft>
                        <a:buClr>
                          <a:srgbClr val="FFFFFF"/>
                        </a:buClr>
                        <a:buSzPts val="1800"/>
                        <a:buFont typeface="Verdana"/>
                        <a:buNone/>
                      </a:pPr>
                      <a:r>
                        <a:rPr lang="en-US" sz="1600" b="1" u="none" strike="noStrike" cap="none">
                          <a:solidFill>
                            <a:srgbClr val="FFFFFF"/>
                          </a:solidFill>
                          <a:latin typeface="Verdana"/>
                          <a:ea typeface="Verdana"/>
                          <a:cs typeface="Verdana"/>
                          <a:sym typeface="Verdana"/>
                        </a:rPr>
                        <a:t>savings </a:t>
                      </a:r>
                      <a:endParaRPr sz="1600" u="none" strike="noStrike" cap="none"/>
                    </a:p>
                  </a:txBody>
                  <a:tcPr marL="91450" marR="91450" marT="45725" marB="45725">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A3B2C1"/>
                    </a:solidFill>
                  </a:tcPr>
                </a:tc>
                <a:extLst>
                  <a:ext uri="{0D108BD9-81ED-4DB2-BD59-A6C34878D82A}">
                    <a16:rowId xmlns:a16="http://schemas.microsoft.com/office/drawing/2014/main" xmlns="" val="10000"/>
                  </a:ext>
                </a:extLst>
              </a:tr>
              <a:tr h="387759">
                <a:tc>
                  <a:txBody>
                    <a:bodyPr/>
                    <a:lstStyle/>
                    <a:p>
                      <a:pPr marL="0" marR="0" lvl="0" indent="0" algn="l" rtl="0">
                        <a:lnSpc>
                          <a:spcPct val="100000"/>
                        </a:lnSpc>
                        <a:spcBef>
                          <a:spcPts val="0"/>
                        </a:spcBef>
                        <a:spcAft>
                          <a:spcPts val="0"/>
                        </a:spcAft>
                        <a:buClr>
                          <a:srgbClr val="000000"/>
                        </a:buClr>
                        <a:buSzPts val="1800"/>
                        <a:buFont typeface="Verdana"/>
                        <a:buNone/>
                      </a:pPr>
                      <a:r>
                        <a:rPr lang="en-US" sz="1600" u="none" strike="noStrike" cap="none" dirty="0">
                          <a:solidFill>
                            <a:srgbClr val="000000"/>
                          </a:solidFill>
                          <a:latin typeface="Verdana"/>
                          <a:ea typeface="Verdana"/>
                          <a:cs typeface="Verdana"/>
                          <a:sym typeface="Verdana"/>
                        </a:rPr>
                        <a:t>Caltech</a:t>
                      </a:r>
                      <a:endParaRPr sz="1600" u="none" strike="noStrike" cap="none" dirty="0"/>
                    </a:p>
                  </a:txBody>
                  <a:tcPr marL="91450" marR="91450" marT="45725" marB="45725" anchor="ctr">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E0E4E8"/>
                    </a:solidFill>
                  </a:tcPr>
                </a:tc>
                <a:tc>
                  <a:txBody>
                    <a:bodyPr/>
                    <a:lstStyle/>
                    <a:p>
                      <a:pPr marL="0" marR="0" lvl="0" indent="0" algn="ctr" rtl="0">
                        <a:lnSpc>
                          <a:spcPct val="100000"/>
                        </a:lnSpc>
                        <a:spcBef>
                          <a:spcPts val="0"/>
                        </a:spcBef>
                        <a:spcAft>
                          <a:spcPts val="0"/>
                        </a:spcAft>
                        <a:buClr>
                          <a:srgbClr val="000000"/>
                        </a:buClr>
                        <a:buSzPts val="1800"/>
                        <a:buFont typeface="Verdana"/>
                        <a:buNone/>
                      </a:pPr>
                      <a:r>
                        <a:rPr lang="en-US" sz="1600" u="none" strike="noStrike" cap="none" dirty="0" smtClean="0">
                          <a:solidFill>
                            <a:srgbClr val="000000"/>
                          </a:solidFill>
                          <a:latin typeface="Verdana"/>
                          <a:ea typeface="Verdana"/>
                          <a:cs typeface="Verdana"/>
                          <a:sym typeface="Verdana"/>
                        </a:rPr>
                        <a:t>85.3</a:t>
                      </a:r>
                      <a:endParaRPr sz="1600" u="none" strike="noStrike" cap="none" dirty="0"/>
                    </a:p>
                  </a:txBody>
                  <a:tcPr marL="91450" marR="91450" marT="45725" marB="45725" anchor="ctr">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E0E4E8"/>
                    </a:solidFill>
                  </a:tcPr>
                </a:tc>
                <a:tc>
                  <a:txBody>
                    <a:bodyPr/>
                    <a:lstStyle/>
                    <a:p>
                      <a:pPr marL="0" marR="0" lvl="0" indent="0" algn="ctr" rtl="0">
                        <a:lnSpc>
                          <a:spcPct val="100000"/>
                        </a:lnSpc>
                        <a:spcBef>
                          <a:spcPts val="0"/>
                        </a:spcBef>
                        <a:spcAft>
                          <a:spcPts val="0"/>
                        </a:spcAft>
                        <a:buClr>
                          <a:srgbClr val="000000"/>
                        </a:buClr>
                        <a:buSzPts val="1800"/>
                        <a:buFont typeface="Verdana"/>
                        <a:buNone/>
                      </a:pPr>
                      <a:r>
                        <a:rPr lang="en-US" sz="1600" u="none" strike="noStrike" cap="none" dirty="0" smtClean="0">
                          <a:solidFill>
                            <a:srgbClr val="000000"/>
                          </a:solidFill>
                          <a:latin typeface="Verdana"/>
                          <a:ea typeface="Verdana"/>
                          <a:cs typeface="Verdana"/>
                          <a:sym typeface="Verdana"/>
                        </a:rPr>
                        <a:t>33.8</a:t>
                      </a:r>
                      <a:endParaRPr sz="1600" u="none" strike="noStrike" cap="none" dirty="0"/>
                    </a:p>
                  </a:txBody>
                  <a:tcPr marL="91450" marR="91450" marT="45725" marB="45725" anchor="ctr">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E0E4E8"/>
                    </a:solidFill>
                  </a:tcPr>
                </a:tc>
                <a:tc>
                  <a:txBody>
                    <a:bodyPr/>
                    <a:lstStyle/>
                    <a:p>
                      <a:pPr marL="0" marR="0" lvl="0" indent="0" algn="ctr" rtl="0">
                        <a:lnSpc>
                          <a:spcPct val="100000"/>
                        </a:lnSpc>
                        <a:spcBef>
                          <a:spcPts val="0"/>
                        </a:spcBef>
                        <a:spcAft>
                          <a:spcPts val="0"/>
                        </a:spcAft>
                        <a:buClr>
                          <a:srgbClr val="000000"/>
                        </a:buClr>
                        <a:buSzPts val="1800"/>
                        <a:buFont typeface="Verdana"/>
                        <a:buNone/>
                      </a:pPr>
                      <a:r>
                        <a:rPr lang="en-US" sz="1600" u="none" strike="noStrike" cap="none" dirty="0">
                          <a:solidFill>
                            <a:srgbClr val="000000"/>
                          </a:solidFill>
                          <a:latin typeface="Verdana"/>
                          <a:ea typeface="Verdana"/>
                          <a:cs typeface="Verdana"/>
                          <a:sym typeface="Verdana"/>
                        </a:rPr>
                        <a:t>60%</a:t>
                      </a:r>
                      <a:endParaRPr sz="1600" u="none" strike="noStrike" cap="none" dirty="0"/>
                    </a:p>
                  </a:txBody>
                  <a:tcPr marL="91450" marR="91450" marT="45725" marB="45725" anchor="ctr">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E0E4E8"/>
                    </a:solidFill>
                  </a:tcPr>
                </a:tc>
                <a:extLst>
                  <a:ext uri="{0D108BD9-81ED-4DB2-BD59-A6C34878D82A}">
                    <a16:rowId xmlns:a16="http://schemas.microsoft.com/office/drawing/2014/main" xmlns="" val="10001"/>
                  </a:ext>
                </a:extLst>
              </a:tr>
              <a:tr h="552473">
                <a:tc>
                  <a:txBody>
                    <a:bodyPr/>
                    <a:lstStyle/>
                    <a:p>
                      <a:pPr marL="0" marR="0" lvl="0" indent="0" algn="l" rtl="0">
                        <a:lnSpc>
                          <a:spcPct val="100000"/>
                        </a:lnSpc>
                        <a:spcBef>
                          <a:spcPts val="0"/>
                        </a:spcBef>
                        <a:spcAft>
                          <a:spcPts val="0"/>
                        </a:spcAft>
                        <a:buClr>
                          <a:srgbClr val="000000"/>
                        </a:buClr>
                        <a:buSzPts val="1800"/>
                        <a:buFont typeface="Verdana"/>
                        <a:buNone/>
                      </a:pPr>
                      <a:r>
                        <a:rPr lang="en-US" sz="1600" u="none" strike="noStrike" cap="none" dirty="0">
                          <a:solidFill>
                            <a:srgbClr val="000000"/>
                          </a:solidFill>
                          <a:latin typeface="Verdana"/>
                          <a:ea typeface="Verdana"/>
                          <a:cs typeface="Verdana"/>
                          <a:sym typeface="Verdana"/>
                        </a:rPr>
                        <a:t>Mountain View</a:t>
                      </a:r>
                      <a:endParaRPr sz="1600" u="none" strike="noStrike" cap="none" dirty="0"/>
                    </a:p>
                  </a:txBody>
                  <a:tcPr marL="91450" marR="91450" marT="45725" marB="45725" anchor="ctr">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F0F2F4"/>
                    </a:solidFill>
                  </a:tcPr>
                </a:tc>
                <a:tc>
                  <a:txBody>
                    <a:bodyPr/>
                    <a:lstStyle/>
                    <a:p>
                      <a:pPr marL="0" marR="0" lvl="0" indent="0" algn="ctr" rtl="0">
                        <a:lnSpc>
                          <a:spcPct val="100000"/>
                        </a:lnSpc>
                        <a:spcBef>
                          <a:spcPts val="0"/>
                        </a:spcBef>
                        <a:spcAft>
                          <a:spcPts val="0"/>
                        </a:spcAft>
                        <a:buClr>
                          <a:srgbClr val="000000"/>
                        </a:buClr>
                        <a:buSzPts val="1800"/>
                        <a:buFont typeface="Verdana"/>
                        <a:buNone/>
                      </a:pPr>
                      <a:r>
                        <a:rPr lang="en-US" sz="1600" u="none" strike="noStrike" cap="none" dirty="0" smtClean="0">
                          <a:solidFill>
                            <a:srgbClr val="000000"/>
                          </a:solidFill>
                          <a:latin typeface="Verdana"/>
                          <a:ea typeface="Verdana"/>
                          <a:cs typeface="Verdana"/>
                          <a:sym typeface="Verdana"/>
                        </a:rPr>
                        <a:t>46.2</a:t>
                      </a:r>
                      <a:endParaRPr sz="1600" u="none" strike="noStrike" cap="none" dirty="0"/>
                    </a:p>
                  </a:txBody>
                  <a:tcPr marL="91450" marR="91450" marT="45725" marB="45725" anchor="ctr">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F0F2F4"/>
                    </a:solidFill>
                  </a:tcPr>
                </a:tc>
                <a:tc>
                  <a:txBody>
                    <a:bodyPr/>
                    <a:lstStyle/>
                    <a:p>
                      <a:pPr marL="0" marR="0" lvl="0" indent="0" algn="ctr" rtl="0">
                        <a:lnSpc>
                          <a:spcPct val="100000"/>
                        </a:lnSpc>
                        <a:spcBef>
                          <a:spcPts val="0"/>
                        </a:spcBef>
                        <a:spcAft>
                          <a:spcPts val="0"/>
                        </a:spcAft>
                        <a:buClr>
                          <a:srgbClr val="000000"/>
                        </a:buClr>
                        <a:buSzPts val="1800"/>
                        <a:buFont typeface="Verdana"/>
                        <a:buNone/>
                      </a:pPr>
                      <a:r>
                        <a:rPr lang="en-US" sz="1600" u="none" strike="noStrike" cap="none" dirty="0" smtClean="0">
                          <a:solidFill>
                            <a:srgbClr val="000000"/>
                          </a:solidFill>
                          <a:latin typeface="Verdana"/>
                          <a:ea typeface="Verdana"/>
                          <a:cs typeface="Verdana"/>
                          <a:sym typeface="Verdana"/>
                        </a:rPr>
                        <a:t>28.4</a:t>
                      </a:r>
                      <a:endParaRPr sz="1600" u="none" strike="noStrike" cap="none" dirty="0"/>
                    </a:p>
                  </a:txBody>
                  <a:tcPr marL="91450" marR="91450" marT="45725" marB="45725" anchor="ctr">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F0F2F4"/>
                    </a:solidFill>
                  </a:tcPr>
                </a:tc>
                <a:tc>
                  <a:txBody>
                    <a:bodyPr/>
                    <a:lstStyle/>
                    <a:p>
                      <a:pPr marL="0" marR="0" lvl="0" indent="0" algn="ctr" rtl="0">
                        <a:lnSpc>
                          <a:spcPct val="100000"/>
                        </a:lnSpc>
                        <a:spcBef>
                          <a:spcPts val="0"/>
                        </a:spcBef>
                        <a:spcAft>
                          <a:spcPts val="0"/>
                        </a:spcAft>
                        <a:buClr>
                          <a:srgbClr val="000000"/>
                        </a:buClr>
                        <a:buSzPts val="1800"/>
                        <a:buFont typeface="Verdana"/>
                        <a:buNone/>
                      </a:pPr>
                      <a:r>
                        <a:rPr lang="en-US" sz="1600" u="none" strike="noStrike" cap="none" dirty="0" smtClean="0">
                          <a:solidFill>
                            <a:srgbClr val="000000"/>
                          </a:solidFill>
                          <a:latin typeface="Verdana"/>
                          <a:ea typeface="Verdana"/>
                          <a:cs typeface="Verdana"/>
                          <a:sym typeface="Verdana"/>
                        </a:rPr>
                        <a:t>39%</a:t>
                      </a:r>
                      <a:endParaRPr sz="1600" u="none" strike="noStrike" cap="none" dirty="0"/>
                    </a:p>
                  </a:txBody>
                  <a:tcPr marL="91450" marR="91450" marT="45725" marB="45725" anchor="ctr">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F0F2F4"/>
                    </a:solidFill>
                  </a:tcPr>
                </a:tc>
                <a:extLst>
                  <a:ext uri="{0D108BD9-81ED-4DB2-BD59-A6C34878D82A}">
                    <a16:rowId xmlns:a16="http://schemas.microsoft.com/office/drawing/2014/main" xmlns="" val="10002"/>
                  </a:ext>
                </a:extLst>
              </a:tr>
              <a:tr h="378083">
                <a:tc>
                  <a:txBody>
                    <a:bodyPr/>
                    <a:lstStyle/>
                    <a:p>
                      <a:pPr marL="0" marR="0" lvl="0" indent="0" algn="l" rtl="0">
                        <a:lnSpc>
                          <a:spcPct val="100000"/>
                        </a:lnSpc>
                        <a:spcBef>
                          <a:spcPts val="0"/>
                        </a:spcBef>
                        <a:spcAft>
                          <a:spcPts val="0"/>
                        </a:spcAft>
                        <a:buClr>
                          <a:srgbClr val="000000"/>
                        </a:buClr>
                        <a:buSzPts val="1800"/>
                        <a:buFont typeface="Verdana"/>
                        <a:buNone/>
                      </a:pPr>
                      <a:r>
                        <a:rPr lang="en-US" sz="1600" u="none" strike="noStrike" cap="none" dirty="0">
                          <a:solidFill>
                            <a:srgbClr val="000000"/>
                          </a:solidFill>
                          <a:latin typeface="Verdana"/>
                          <a:ea typeface="Verdana"/>
                          <a:cs typeface="Verdana"/>
                          <a:sym typeface="Verdana"/>
                        </a:rPr>
                        <a:t>Sunnyvale</a:t>
                      </a:r>
                      <a:endParaRPr sz="1600" u="none" strike="noStrike" cap="none" dirty="0"/>
                    </a:p>
                  </a:txBody>
                  <a:tcPr marL="91450" marR="91450" marT="45725" marB="45725" anchor="ctr">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E0E4E8"/>
                    </a:solidFill>
                  </a:tcPr>
                </a:tc>
                <a:tc>
                  <a:txBody>
                    <a:bodyPr/>
                    <a:lstStyle/>
                    <a:p>
                      <a:pPr marL="0" marR="0" lvl="0" indent="0" algn="ctr" rtl="0">
                        <a:lnSpc>
                          <a:spcPct val="100000"/>
                        </a:lnSpc>
                        <a:spcBef>
                          <a:spcPts val="0"/>
                        </a:spcBef>
                        <a:spcAft>
                          <a:spcPts val="0"/>
                        </a:spcAft>
                        <a:buClr>
                          <a:srgbClr val="000000"/>
                        </a:buClr>
                        <a:buSzPts val="1800"/>
                        <a:buFont typeface="Verdana"/>
                        <a:buNone/>
                      </a:pPr>
                      <a:r>
                        <a:rPr lang="en-US" sz="1600" u="none" strike="noStrike" cap="none" dirty="0" smtClean="0">
                          <a:solidFill>
                            <a:srgbClr val="000000"/>
                          </a:solidFill>
                          <a:latin typeface="Verdana"/>
                          <a:ea typeface="Verdana"/>
                          <a:cs typeface="Verdana"/>
                          <a:sym typeface="Verdana"/>
                        </a:rPr>
                        <a:t>94.0</a:t>
                      </a:r>
                      <a:endParaRPr sz="1600" u="none" strike="noStrike" cap="none" dirty="0"/>
                    </a:p>
                  </a:txBody>
                  <a:tcPr marL="91450" marR="91450" marT="45725" marB="45725" anchor="ctr">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E0E4E8"/>
                    </a:solidFill>
                  </a:tcPr>
                </a:tc>
                <a:tc>
                  <a:txBody>
                    <a:bodyPr/>
                    <a:lstStyle/>
                    <a:p>
                      <a:pPr marL="0" marR="0" lvl="0" indent="0" algn="ctr" rtl="0">
                        <a:lnSpc>
                          <a:spcPct val="100000"/>
                        </a:lnSpc>
                        <a:spcBef>
                          <a:spcPts val="0"/>
                        </a:spcBef>
                        <a:spcAft>
                          <a:spcPts val="0"/>
                        </a:spcAft>
                        <a:buClr>
                          <a:srgbClr val="000000"/>
                        </a:buClr>
                        <a:buSzPts val="1800"/>
                        <a:buFont typeface="Verdana"/>
                        <a:buNone/>
                      </a:pPr>
                      <a:r>
                        <a:rPr lang="en-US" sz="1600" u="none" strike="noStrike" cap="none" dirty="0" smtClean="0">
                          <a:solidFill>
                            <a:srgbClr val="000000"/>
                          </a:solidFill>
                          <a:latin typeface="Verdana"/>
                          <a:ea typeface="Verdana"/>
                          <a:cs typeface="Verdana"/>
                          <a:sym typeface="Verdana"/>
                        </a:rPr>
                        <a:t>56.2</a:t>
                      </a:r>
                      <a:endParaRPr sz="1600" u="none" strike="noStrike" cap="none" dirty="0"/>
                    </a:p>
                  </a:txBody>
                  <a:tcPr marL="91450" marR="91450" marT="45725" marB="45725" anchor="ctr">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E0E4E8"/>
                    </a:solidFill>
                  </a:tcPr>
                </a:tc>
                <a:tc>
                  <a:txBody>
                    <a:bodyPr/>
                    <a:lstStyle/>
                    <a:p>
                      <a:pPr marL="0" marR="0" lvl="0" indent="0" algn="ctr" rtl="0">
                        <a:lnSpc>
                          <a:spcPct val="100000"/>
                        </a:lnSpc>
                        <a:spcBef>
                          <a:spcPts val="0"/>
                        </a:spcBef>
                        <a:spcAft>
                          <a:spcPts val="0"/>
                        </a:spcAft>
                        <a:buClr>
                          <a:srgbClr val="000000"/>
                        </a:buClr>
                        <a:buSzPts val="1800"/>
                        <a:buFont typeface="Verdana"/>
                        <a:buNone/>
                      </a:pPr>
                      <a:r>
                        <a:rPr lang="en-US" sz="1600" u="none" strike="noStrike" cap="none" dirty="0" smtClean="0">
                          <a:solidFill>
                            <a:srgbClr val="000000"/>
                          </a:solidFill>
                          <a:latin typeface="Verdana"/>
                          <a:ea typeface="Verdana"/>
                          <a:cs typeface="Verdana"/>
                          <a:sym typeface="Verdana"/>
                        </a:rPr>
                        <a:t>40%</a:t>
                      </a:r>
                      <a:endParaRPr sz="1600" u="none" strike="noStrike" cap="none" dirty="0"/>
                    </a:p>
                  </a:txBody>
                  <a:tcPr marL="91450" marR="91450" marT="45725" marB="45725" anchor="ctr">
                    <a:lnL w="12225" cap="flat" cmpd="sng">
                      <a:solidFill>
                        <a:srgbClr val="FFFFFF"/>
                      </a:solidFill>
                      <a:prstDash val="solid"/>
                      <a:round/>
                      <a:headEnd type="none" w="sm" len="sm"/>
                      <a:tailEnd type="none" w="sm" len="sm"/>
                    </a:lnL>
                    <a:lnR w="12225" cap="flat" cmpd="sng">
                      <a:solidFill>
                        <a:srgbClr val="FFFFFF"/>
                      </a:solidFill>
                      <a:prstDash val="solid"/>
                      <a:round/>
                      <a:headEnd type="none" w="sm" len="sm"/>
                      <a:tailEnd type="none" w="sm" len="sm"/>
                    </a:lnR>
                    <a:lnT w="12225" cap="flat" cmpd="sng">
                      <a:solidFill>
                        <a:srgbClr val="FFFFFF"/>
                      </a:solidFill>
                      <a:prstDash val="solid"/>
                      <a:round/>
                      <a:headEnd type="none" w="sm" len="sm"/>
                      <a:tailEnd type="none" w="sm" len="sm"/>
                    </a:lnT>
                    <a:lnB w="12225" cap="flat" cmpd="sng">
                      <a:solidFill>
                        <a:srgbClr val="FFFFFF"/>
                      </a:solidFill>
                      <a:prstDash val="solid"/>
                      <a:round/>
                      <a:headEnd type="none" w="sm" len="sm"/>
                      <a:tailEnd type="none" w="sm" len="sm"/>
                    </a:lnB>
                    <a:solidFill>
                      <a:srgbClr val="E0E4E8"/>
                    </a:solidFill>
                  </a:tcPr>
                </a:tc>
                <a:extLst>
                  <a:ext uri="{0D108BD9-81ED-4DB2-BD59-A6C34878D82A}">
                    <a16:rowId xmlns:a16="http://schemas.microsoft.com/office/drawing/2014/main" xmlns="" val="10003"/>
                  </a:ext>
                </a:extLst>
              </a:tr>
            </a:tbl>
          </a:graphicData>
        </a:graphic>
      </p:graphicFrame>
      <p:sp>
        <p:nvSpPr>
          <p:cNvPr id="18" name="TextBox 17"/>
          <p:cNvSpPr txBox="1"/>
          <p:nvPr/>
        </p:nvSpPr>
        <p:spPr>
          <a:xfrm>
            <a:off x="3300917" y="6611779"/>
            <a:ext cx="1880683" cy="246221"/>
          </a:xfrm>
          <a:prstGeom prst="rect">
            <a:avLst/>
          </a:prstGeom>
          <a:noFill/>
        </p:spPr>
        <p:txBody>
          <a:bodyPr wrap="square" rtlCol="0">
            <a:spAutoFit/>
          </a:bodyPr>
          <a:lstStyle/>
          <a:p>
            <a:pPr algn="r"/>
            <a:r>
              <a:rPr lang="en-US" sz="1000" dirty="0" smtClean="0"/>
              <a:t>Karl </a:t>
            </a:r>
            <a:r>
              <a:rPr lang="en-US" sz="1000" dirty="0" err="1" smtClean="0"/>
              <a:t>Erliksson</a:t>
            </a:r>
            <a:r>
              <a:rPr lang="en-US" sz="1000" dirty="0" smtClean="0"/>
              <a:t> 2016 SURF</a:t>
            </a:r>
            <a:endParaRPr lang="en-US" sz="1000" dirty="0"/>
          </a:p>
        </p:txBody>
      </p:sp>
    </p:spTree>
    <p:extLst>
      <p:ext uri="{BB962C8B-B14F-4D97-AF65-F5344CB8AC3E}">
        <p14:creationId xmlns:p14="http://schemas.microsoft.com/office/powerpoint/2010/main" val="160011024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295405"/>
            <a:ext cx="7315200" cy="4648199"/>
          </a:xfrm>
        </p:spPr>
        <p:txBody>
          <a:bodyPr/>
          <a:lstStyle/>
          <a:p>
            <a:pPr marL="0" indent="0" algn="ctr">
              <a:buNone/>
            </a:pPr>
            <a:r>
              <a:rPr lang="en-US" dirty="0" smtClean="0"/>
              <a:t>Model and algorithms:</a:t>
            </a:r>
          </a:p>
          <a:p>
            <a:pPr marL="0" indent="0" algn="ctr">
              <a:buNone/>
            </a:pPr>
            <a:r>
              <a:rPr lang="en-US" smtClean="0"/>
              <a:t>sLLF</a:t>
            </a:r>
            <a:endParaRPr lang="en-US" dirty="0" smtClean="0"/>
          </a:p>
          <a:p>
            <a:pPr marL="1306380" lvl="3" indent="0" algn="ctr">
              <a:buNone/>
            </a:pPr>
            <a:endParaRPr lang="en-US" sz="1100" dirty="0" smtClean="0"/>
          </a:p>
          <a:p>
            <a:pPr marL="0" indent="0">
              <a:buNone/>
            </a:pPr>
            <a:endParaRPr lang="en-US" dirty="0"/>
          </a:p>
        </p:txBody>
      </p:sp>
    </p:spTree>
    <p:extLst>
      <p:ext uri="{BB962C8B-B14F-4D97-AF65-F5344CB8AC3E}">
        <p14:creationId xmlns:p14="http://schemas.microsoft.com/office/powerpoint/2010/main" val="881071200"/>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Smoothed Least laxity first (</a:t>
            </a:r>
            <a:r>
              <a:rPr lang="en-US" sz="3600" dirty="0" err="1" smtClean="0"/>
              <a:t>sLLF</a:t>
            </a:r>
            <a:r>
              <a:rPr lang="en-US" sz="3600" dirty="0" smtClean="0"/>
              <a:t>)</a:t>
            </a:r>
            <a:endParaRPr lang="en-US" sz="3600" dirty="0"/>
          </a:p>
        </p:txBody>
      </p:sp>
      <p:graphicFrame>
        <p:nvGraphicFramePr>
          <p:cNvPr id="5" name="Object 4"/>
          <p:cNvGraphicFramePr>
            <a:graphicFrameLocks noChangeAspect="1"/>
          </p:cNvGraphicFramePr>
          <p:nvPr>
            <p:extLst/>
          </p:nvPr>
        </p:nvGraphicFramePr>
        <p:xfrm>
          <a:off x="825810" y="1086915"/>
          <a:ext cx="5395913" cy="701675"/>
        </p:xfrm>
        <a:graphic>
          <a:graphicData uri="http://schemas.openxmlformats.org/presentationml/2006/ole">
            <mc:AlternateContent xmlns:mc="http://schemas.openxmlformats.org/markup-compatibility/2006">
              <mc:Choice xmlns:v="urn:schemas-microsoft-com:vml" Requires="v">
                <p:oleObj spid="_x0000_s397949" name="Equation" r:id="rId3" imgW="1854200" imgH="241300" progId="Equation.3">
                  <p:embed/>
                </p:oleObj>
              </mc:Choice>
              <mc:Fallback>
                <p:oleObj name="Equation" r:id="rId3" imgW="1854200" imgH="241300" progId="Equation.3">
                  <p:embed/>
                  <p:pic>
                    <p:nvPicPr>
                      <p:cNvPr id="0" name=""/>
                      <p:cNvPicPr/>
                      <p:nvPr/>
                    </p:nvPicPr>
                    <p:blipFill>
                      <a:blip r:embed="rId4"/>
                      <a:stretch>
                        <a:fillRect/>
                      </a:stretch>
                    </p:blipFill>
                    <p:spPr>
                      <a:xfrm>
                        <a:off x="825810" y="1086915"/>
                        <a:ext cx="5395913" cy="701675"/>
                      </a:xfrm>
                      <a:prstGeom prst="rect">
                        <a:avLst/>
                      </a:prstGeom>
                      <a:ln>
                        <a:solidFill>
                          <a:srgbClr val="7F7F7F"/>
                        </a:solidFill>
                      </a:ln>
                    </p:spPr>
                  </p:pic>
                </p:oleObj>
              </mc:Fallback>
            </mc:AlternateContent>
          </a:graphicData>
        </a:graphic>
      </p:graphicFrame>
      <p:sp>
        <p:nvSpPr>
          <p:cNvPr id="6" name="Rectangle 5"/>
          <p:cNvSpPr/>
          <p:nvPr/>
        </p:nvSpPr>
        <p:spPr bwMode="auto">
          <a:xfrm>
            <a:off x="921290" y="1847751"/>
            <a:ext cx="3304269" cy="60538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 name="TextBox 6"/>
          <p:cNvSpPr txBox="1"/>
          <p:nvPr/>
        </p:nvSpPr>
        <p:spPr>
          <a:xfrm>
            <a:off x="769925" y="2483839"/>
            <a:ext cx="1781332" cy="923330"/>
          </a:xfrm>
          <a:prstGeom prst="rect">
            <a:avLst/>
          </a:prstGeom>
          <a:noFill/>
        </p:spPr>
        <p:txBody>
          <a:bodyPr wrap="none" rtlCol="0">
            <a:spAutoFit/>
          </a:bodyPr>
          <a:lstStyle/>
          <a:p>
            <a:pPr algn="ctr"/>
            <a:r>
              <a:rPr lang="en-US" dirty="0">
                <a:solidFill>
                  <a:srgbClr val="0000FF"/>
                </a:solidFill>
              </a:rPr>
              <a:t>e</a:t>
            </a:r>
            <a:r>
              <a:rPr lang="en-US" dirty="0" smtClean="0">
                <a:solidFill>
                  <a:srgbClr val="0000FF"/>
                </a:solidFill>
              </a:rPr>
              <a:t>nergy</a:t>
            </a:r>
          </a:p>
          <a:p>
            <a:pPr algn="ctr"/>
            <a:r>
              <a:rPr lang="en-US" dirty="0" smtClean="0">
                <a:solidFill>
                  <a:srgbClr val="0000FF"/>
                </a:solidFill>
              </a:rPr>
              <a:t>demand</a:t>
            </a:r>
          </a:p>
          <a:p>
            <a:pPr algn="ctr"/>
            <a:r>
              <a:rPr lang="en-US" dirty="0" smtClean="0">
                <a:solidFill>
                  <a:srgbClr val="0000FF"/>
                </a:solidFill>
              </a:rPr>
              <a:t>(miles / kWh)</a:t>
            </a:r>
            <a:endParaRPr lang="en-US" dirty="0">
              <a:solidFill>
                <a:srgbClr val="0000FF"/>
              </a:solidFill>
            </a:endParaRPr>
          </a:p>
        </p:txBody>
      </p:sp>
      <p:cxnSp>
        <p:nvCxnSpPr>
          <p:cNvPr id="14" name="Straight Arrow Connector 13"/>
          <p:cNvCxnSpPr>
            <a:stCxn id="7" idx="0"/>
          </p:cNvCxnSpPr>
          <p:nvPr/>
        </p:nvCxnSpPr>
        <p:spPr bwMode="auto">
          <a:xfrm flipV="1">
            <a:off x="1660591" y="1729049"/>
            <a:ext cx="843883" cy="754790"/>
          </a:xfrm>
          <a:prstGeom prst="straightConnector1">
            <a:avLst/>
          </a:prstGeom>
          <a:solidFill>
            <a:schemeClr val="accent1"/>
          </a:solidFill>
          <a:ln w="19050" cap="flat" cmpd="sng" algn="ctr">
            <a:solidFill>
              <a:srgbClr val="0000FF"/>
            </a:solidFill>
            <a:prstDash val="solid"/>
            <a:round/>
            <a:headEnd type="none" w="med" len="med"/>
            <a:tailEnd type="triangle"/>
          </a:ln>
          <a:effectLst/>
        </p:spPr>
      </p:cxnSp>
      <p:sp>
        <p:nvSpPr>
          <p:cNvPr id="15" name="TextBox 14"/>
          <p:cNvSpPr txBox="1"/>
          <p:nvPr/>
        </p:nvSpPr>
        <p:spPr>
          <a:xfrm>
            <a:off x="2946190" y="2505667"/>
            <a:ext cx="1320005" cy="923330"/>
          </a:xfrm>
          <a:prstGeom prst="rect">
            <a:avLst/>
          </a:prstGeom>
          <a:noFill/>
        </p:spPr>
        <p:txBody>
          <a:bodyPr wrap="none" rtlCol="0">
            <a:spAutoFit/>
          </a:bodyPr>
          <a:lstStyle/>
          <a:p>
            <a:pPr algn="ctr"/>
            <a:r>
              <a:rPr lang="en-US" dirty="0">
                <a:solidFill>
                  <a:srgbClr val="0000FF"/>
                </a:solidFill>
              </a:rPr>
              <a:t>a</a:t>
            </a:r>
            <a:r>
              <a:rPr lang="en-US" dirty="0" smtClean="0">
                <a:solidFill>
                  <a:srgbClr val="0000FF"/>
                </a:solidFill>
              </a:rPr>
              <a:t>rrival /</a:t>
            </a:r>
          </a:p>
          <a:p>
            <a:pPr algn="ctr"/>
            <a:r>
              <a:rPr lang="en-US" dirty="0" smtClean="0">
                <a:solidFill>
                  <a:srgbClr val="0000FF"/>
                </a:solidFill>
              </a:rPr>
              <a:t>departure</a:t>
            </a:r>
          </a:p>
          <a:p>
            <a:pPr algn="ctr"/>
            <a:r>
              <a:rPr lang="en-US" dirty="0" smtClean="0">
                <a:solidFill>
                  <a:srgbClr val="0000FF"/>
                </a:solidFill>
              </a:rPr>
              <a:t>time</a:t>
            </a:r>
            <a:endParaRPr lang="en-US" dirty="0">
              <a:solidFill>
                <a:srgbClr val="0000FF"/>
              </a:solidFill>
            </a:endParaRPr>
          </a:p>
        </p:txBody>
      </p:sp>
      <p:cxnSp>
        <p:nvCxnSpPr>
          <p:cNvPr id="16" name="Straight Arrow Connector 15"/>
          <p:cNvCxnSpPr/>
          <p:nvPr/>
        </p:nvCxnSpPr>
        <p:spPr bwMode="auto">
          <a:xfrm flipH="1" flipV="1">
            <a:off x="3086084" y="1729049"/>
            <a:ext cx="177558" cy="724082"/>
          </a:xfrm>
          <a:prstGeom prst="straightConnector1">
            <a:avLst/>
          </a:prstGeom>
          <a:solidFill>
            <a:schemeClr val="accent1"/>
          </a:solidFill>
          <a:ln w="19050" cap="flat" cmpd="sng" algn="ctr">
            <a:solidFill>
              <a:srgbClr val="0000FF"/>
            </a:solidFill>
            <a:prstDash val="solid"/>
            <a:round/>
            <a:headEnd type="none" w="med" len="med"/>
            <a:tailEnd type="triangle"/>
          </a:ln>
          <a:effectLst/>
        </p:spPr>
      </p:cxnSp>
      <p:cxnSp>
        <p:nvCxnSpPr>
          <p:cNvPr id="19" name="Straight Arrow Connector 18"/>
          <p:cNvCxnSpPr/>
          <p:nvPr/>
        </p:nvCxnSpPr>
        <p:spPr bwMode="auto">
          <a:xfrm flipH="1" flipV="1">
            <a:off x="3465908" y="1729049"/>
            <a:ext cx="193740" cy="724082"/>
          </a:xfrm>
          <a:prstGeom prst="straightConnector1">
            <a:avLst/>
          </a:prstGeom>
          <a:solidFill>
            <a:schemeClr val="accent1"/>
          </a:solidFill>
          <a:ln w="19050" cap="flat" cmpd="sng" algn="ctr">
            <a:solidFill>
              <a:srgbClr val="0000FF"/>
            </a:solidFill>
            <a:prstDash val="solid"/>
            <a:round/>
            <a:headEnd type="none" w="med" len="med"/>
            <a:tailEnd type="triangle"/>
          </a:ln>
          <a:effectLst/>
        </p:spPr>
      </p:cxnSp>
      <p:sp>
        <p:nvSpPr>
          <p:cNvPr id="20" name="TextBox 19"/>
          <p:cNvSpPr txBox="1"/>
          <p:nvPr/>
        </p:nvSpPr>
        <p:spPr>
          <a:xfrm>
            <a:off x="4632080" y="2505667"/>
            <a:ext cx="1301859" cy="923330"/>
          </a:xfrm>
          <a:prstGeom prst="rect">
            <a:avLst/>
          </a:prstGeom>
          <a:noFill/>
        </p:spPr>
        <p:txBody>
          <a:bodyPr wrap="none" rtlCol="0">
            <a:spAutoFit/>
          </a:bodyPr>
          <a:lstStyle/>
          <a:p>
            <a:pPr algn="ctr"/>
            <a:r>
              <a:rPr lang="en-US" dirty="0">
                <a:solidFill>
                  <a:srgbClr val="0000FF"/>
                </a:solidFill>
              </a:rPr>
              <a:t>p</a:t>
            </a:r>
            <a:r>
              <a:rPr lang="en-US" dirty="0" smtClean="0">
                <a:solidFill>
                  <a:srgbClr val="0000FF"/>
                </a:solidFill>
              </a:rPr>
              <a:t>eak</a:t>
            </a:r>
          </a:p>
          <a:p>
            <a:pPr algn="ctr"/>
            <a:r>
              <a:rPr lang="en-US" dirty="0">
                <a:solidFill>
                  <a:srgbClr val="0000FF"/>
                </a:solidFill>
              </a:rPr>
              <a:t>c</a:t>
            </a:r>
            <a:r>
              <a:rPr lang="en-US" dirty="0" smtClean="0">
                <a:solidFill>
                  <a:srgbClr val="0000FF"/>
                </a:solidFill>
              </a:rPr>
              <a:t>harging</a:t>
            </a:r>
          </a:p>
          <a:p>
            <a:pPr algn="ctr"/>
            <a:r>
              <a:rPr lang="en-US" dirty="0">
                <a:solidFill>
                  <a:srgbClr val="0000FF"/>
                </a:solidFill>
              </a:rPr>
              <a:t>r</a:t>
            </a:r>
            <a:r>
              <a:rPr lang="en-US" dirty="0" smtClean="0">
                <a:solidFill>
                  <a:srgbClr val="0000FF"/>
                </a:solidFill>
              </a:rPr>
              <a:t>ate (kW)</a:t>
            </a:r>
            <a:endParaRPr lang="en-US" dirty="0">
              <a:solidFill>
                <a:srgbClr val="0000FF"/>
              </a:solidFill>
            </a:endParaRPr>
          </a:p>
        </p:txBody>
      </p:sp>
      <p:cxnSp>
        <p:nvCxnSpPr>
          <p:cNvPr id="21" name="Straight Arrow Connector 20"/>
          <p:cNvCxnSpPr/>
          <p:nvPr/>
        </p:nvCxnSpPr>
        <p:spPr bwMode="auto">
          <a:xfrm flipH="1" flipV="1">
            <a:off x="4097079" y="1729049"/>
            <a:ext cx="900799" cy="776618"/>
          </a:xfrm>
          <a:prstGeom prst="straightConnector1">
            <a:avLst/>
          </a:prstGeom>
          <a:solidFill>
            <a:schemeClr val="accent1"/>
          </a:solidFill>
          <a:ln w="19050" cap="flat" cmpd="sng" algn="ctr">
            <a:solidFill>
              <a:srgbClr val="0000FF"/>
            </a:solidFill>
            <a:prstDash val="solid"/>
            <a:round/>
            <a:headEnd type="none" w="med" len="med"/>
            <a:tailEnd type="triangle"/>
          </a:ln>
          <a:effectLst/>
        </p:spPr>
      </p:cxnSp>
      <p:graphicFrame>
        <p:nvGraphicFramePr>
          <p:cNvPr id="22" name="Object 21"/>
          <p:cNvGraphicFramePr>
            <a:graphicFrameLocks noChangeAspect="1"/>
          </p:cNvGraphicFramePr>
          <p:nvPr>
            <p:extLst/>
          </p:nvPr>
        </p:nvGraphicFramePr>
        <p:xfrm>
          <a:off x="715305" y="5143189"/>
          <a:ext cx="6915150" cy="1232126"/>
        </p:xfrm>
        <a:graphic>
          <a:graphicData uri="http://schemas.openxmlformats.org/presentationml/2006/ole">
            <mc:AlternateContent xmlns:mc="http://schemas.openxmlformats.org/markup-compatibility/2006">
              <mc:Choice xmlns:v="urn:schemas-microsoft-com:vml" Requires="v">
                <p:oleObj spid="_x0000_s397950" name="Equation" r:id="rId5" imgW="2425700" imgH="431800" progId="Equation.3">
                  <p:embed/>
                </p:oleObj>
              </mc:Choice>
              <mc:Fallback>
                <p:oleObj name="Equation" r:id="rId5" imgW="2425700" imgH="431800" progId="Equation.3">
                  <p:embed/>
                  <p:pic>
                    <p:nvPicPr>
                      <p:cNvPr id="0" name=""/>
                      <p:cNvPicPr/>
                      <p:nvPr/>
                    </p:nvPicPr>
                    <p:blipFill>
                      <a:blip r:embed="rId6"/>
                      <a:stretch>
                        <a:fillRect/>
                      </a:stretch>
                    </p:blipFill>
                    <p:spPr>
                      <a:xfrm>
                        <a:off x="715305" y="5143189"/>
                        <a:ext cx="6915150" cy="1232126"/>
                      </a:xfrm>
                      <a:prstGeom prst="rect">
                        <a:avLst/>
                      </a:prstGeom>
                    </p:spPr>
                  </p:pic>
                </p:oleObj>
              </mc:Fallback>
            </mc:AlternateContent>
          </a:graphicData>
        </a:graphic>
      </p:graphicFrame>
      <p:sp>
        <p:nvSpPr>
          <p:cNvPr id="23" name="TextBox 22"/>
          <p:cNvSpPr txBox="1"/>
          <p:nvPr/>
        </p:nvSpPr>
        <p:spPr>
          <a:xfrm>
            <a:off x="675500" y="6413097"/>
            <a:ext cx="3516716" cy="461665"/>
          </a:xfrm>
          <a:prstGeom prst="rect">
            <a:avLst/>
          </a:prstGeom>
          <a:noFill/>
        </p:spPr>
        <p:txBody>
          <a:bodyPr wrap="square" rtlCol="0">
            <a:spAutoFit/>
          </a:bodyPr>
          <a:lstStyle/>
          <a:p>
            <a:r>
              <a:rPr lang="en-US" sz="2400" dirty="0">
                <a:solidFill>
                  <a:srgbClr val="0000FF"/>
                </a:solidFill>
              </a:rPr>
              <a:t>n</a:t>
            </a:r>
            <a:r>
              <a:rPr lang="en-US" sz="2400" dirty="0" smtClean="0">
                <a:solidFill>
                  <a:srgbClr val="0000FF"/>
                </a:solidFill>
              </a:rPr>
              <a:t>o look-ahead</a:t>
            </a:r>
            <a:endParaRPr lang="en-US" sz="2400" dirty="0">
              <a:solidFill>
                <a:srgbClr val="0000FF"/>
              </a:solidFill>
            </a:endParaRPr>
          </a:p>
        </p:txBody>
      </p:sp>
      <p:graphicFrame>
        <p:nvGraphicFramePr>
          <p:cNvPr id="24" name="Object 23"/>
          <p:cNvGraphicFramePr>
            <a:graphicFrameLocks noChangeAspect="1"/>
          </p:cNvGraphicFramePr>
          <p:nvPr>
            <p:extLst/>
          </p:nvPr>
        </p:nvGraphicFramePr>
        <p:xfrm>
          <a:off x="717899" y="3682678"/>
          <a:ext cx="7199312" cy="1218866"/>
        </p:xfrm>
        <a:graphic>
          <a:graphicData uri="http://schemas.openxmlformats.org/presentationml/2006/ole">
            <mc:AlternateContent xmlns:mc="http://schemas.openxmlformats.org/markup-compatibility/2006">
              <mc:Choice xmlns:v="urn:schemas-microsoft-com:vml" Requires="v">
                <p:oleObj spid="_x0000_s397951" name="Equation" r:id="rId7" imgW="2552700" imgH="431800" progId="Equation.3">
                  <p:embed/>
                </p:oleObj>
              </mc:Choice>
              <mc:Fallback>
                <p:oleObj name="Equation" r:id="rId7" imgW="2552700" imgH="431800" progId="Equation.3">
                  <p:embed/>
                  <p:pic>
                    <p:nvPicPr>
                      <p:cNvPr id="0" name=""/>
                      <p:cNvPicPr/>
                      <p:nvPr/>
                    </p:nvPicPr>
                    <p:blipFill>
                      <a:blip r:embed="rId8"/>
                      <a:stretch>
                        <a:fillRect/>
                      </a:stretch>
                    </p:blipFill>
                    <p:spPr>
                      <a:xfrm>
                        <a:off x="717899" y="3682678"/>
                        <a:ext cx="7199312" cy="1218866"/>
                      </a:xfrm>
                      <a:prstGeom prst="rect">
                        <a:avLst/>
                      </a:prstGeom>
                    </p:spPr>
                  </p:pic>
                </p:oleObj>
              </mc:Fallback>
            </mc:AlternateContent>
          </a:graphicData>
        </a:graphic>
      </p:graphicFrame>
    </p:spTree>
    <p:extLst>
      <p:ext uri="{BB962C8B-B14F-4D97-AF65-F5344CB8AC3E}">
        <p14:creationId xmlns:p14="http://schemas.microsoft.com/office/powerpoint/2010/main" val="11683548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dissolve">
                                      <p:cBhvr>
                                        <p:cTn id="12" dur="500"/>
                                        <p:tgtEl>
                                          <p:spTgt spid="2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dissolve">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nvPr>
        </p:nvGraphicFramePr>
        <p:xfrm>
          <a:off x="825810" y="1086915"/>
          <a:ext cx="5395913" cy="701675"/>
        </p:xfrm>
        <a:graphic>
          <a:graphicData uri="http://schemas.openxmlformats.org/presentationml/2006/ole">
            <mc:AlternateContent xmlns:mc="http://schemas.openxmlformats.org/markup-compatibility/2006">
              <mc:Choice xmlns:v="urn:schemas-microsoft-com:vml" Requires="v">
                <p:oleObj spid="_x0000_s398770" name="Equation" r:id="rId3" imgW="1854200" imgH="241300" progId="Equation.3">
                  <p:embed/>
                </p:oleObj>
              </mc:Choice>
              <mc:Fallback>
                <p:oleObj name="Equation" r:id="rId3" imgW="1854200" imgH="241300" progId="Equation.3">
                  <p:embed/>
                  <p:pic>
                    <p:nvPicPr>
                      <p:cNvPr id="0" name=""/>
                      <p:cNvPicPr/>
                      <p:nvPr/>
                    </p:nvPicPr>
                    <p:blipFill>
                      <a:blip r:embed="rId4"/>
                      <a:stretch>
                        <a:fillRect/>
                      </a:stretch>
                    </p:blipFill>
                    <p:spPr>
                      <a:xfrm>
                        <a:off x="825810" y="1086915"/>
                        <a:ext cx="5395913" cy="701675"/>
                      </a:xfrm>
                      <a:prstGeom prst="rect">
                        <a:avLst/>
                      </a:prstGeom>
                      <a:ln>
                        <a:solidFill>
                          <a:srgbClr val="7F7F7F"/>
                        </a:solidFill>
                      </a:ln>
                    </p:spPr>
                  </p:pic>
                </p:oleObj>
              </mc:Fallback>
            </mc:AlternateContent>
          </a:graphicData>
        </a:graphic>
      </p:graphicFrame>
      <p:sp>
        <p:nvSpPr>
          <p:cNvPr id="6" name="Rectangle 5"/>
          <p:cNvSpPr/>
          <p:nvPr/>
        </p:nvSpPr>
        <p:spPr bwMode="auto">
          <a:xfrm>
            <a:off x="921290" y="1847751"/>
            <a:ext cx="3304269" cy="60538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 name="TextBox 6"/>
          <p:cNvSpPr txBox="1"/>
          <p:nvPr/>
        </p:nvSpPr>
        <p:spPr>
          <a:xfrm>
            <a:off x="769925" y="2483839"/>
            <a:ext cx="1781332" cy="923330"/>
          </a:xfrm>
          <a:prstGeom prst="rect">
            <a:avLst/>
          </a:prstGeom>
          <a:noFill/>
        </p:spPr>
        <p:txBody>
          <a:bodyPr wrap="none" rtlCol="0">
            <a:spAutoFit/>
          </a:bodyPr>
          <a:lstStyle/>
          <a:p>
            <a:pPr algn="ctr"/>
            <a:r>
              <a:rPr lang="en-US" dirty="0">
                <a:solidFill>
                  <a:srgbClr val="0000FF"/>
                </a:solidFill>
              </a:rPr>
              <a:t>e</a:t>
            </a:r>
            <a:r>
              <a:rPr lang="en-US" dirty="0" smtClean="0">
                <a:solidFill>
                  <a:srgbClr val="0000FF"/>
                </a:solidFill>
              </a:rPr>
              <a:t>nergy</a:t>
            </a:r>
          </a:p>
          <a:p>
            <a:pPr algn="ctr"/>
            <a:r>
              <a:rPr lang="en-US" dirty="0" smtClean="0">
                <a:solidFill>
                  <a:srgbClr val="0000FF"/>
                </a:solidFill>
              </a:rPr>
              <a:t>demand</a:t>
            </a:r>
          </a:p>
          <a:p>
            <a:pPr algn="ctr"/>
            <a:r>
              <a:rPr lang="en-US" dirty="0" smtClean="0">
                <a:solidFill>
                  <a:srgbClr val="0000FF"/>
                </a:solidFill>
              </a:rPr>
              <a:t>(miles / kWh)</a:t>
            </a:r>
            <a:endParaRPr lang="en-US" dirty="0">
              <a:solidFill>
                <a:srgbClr val="0000FF"/>
              </a:solidFill>
            </a:endParaRPr>
          </a:p>
        </p:txBody>
      </p:sp>
      <p:cxnSp>
        <p:nvCxnSpPr>
          <p:cNvPr id="14" name="Straight Arrow Connector 13"/>
          <p:cNvCxnSpPr>
            <a:stCxn id="7" idx="0"/>
          </p:cNvCxnSpPr>
          <p:nvPr/>
        </p:nvCxnSpPr>
        <p:spPr bwMode="auto">
          <a:xfrm flipV="1">
            <a:off x="1660591" y="1729049"/>
            <a:ext cx="843883" cy="754790"/>
          </a:xfrm>
          <a:prstGeom prst="straightConnector1">
            <a:avLst/>
          </a:prstGeom>
          <a:solidFill>
            <a:schemeClr val="accent1"/>
          </a:solidFill>
          <a:ln w="19050" cap="flat" cmpd="sng" algn="ctr">
            <a:solidFill>
              <a:srgbClr val="0000FF"/>
            </a:solidFill>
            <a:prstDash val="solid"/>
            <a:round/>
            <a:headEnd type="none" w="med" len="med"/>
            <a:tailEnd type="triangle"/>
          </a:ln>
          <a:effectLst/>
        </p:spPr>
      </p:cxnSp>
      <p:sp>
        <p:nvSpPr>
          <p:cNvPr id="15" name="TextBox 14"/>
          <p:cNvSpPr txBox="1"/>
          <p:nvPr/>
        </p:nvSpPr>
        <p:spPr>
          <a:xfrm>
            <a:off x="2946190" y="2505667"/>
            <a:ext cx="1320005" cy="923330"/>
          </a:xfrm>
          <a:prstGeom prst="rect">
            <a:avLst/>
          </a:prstGeom>
          <a:noFill/>
        </p:spPr>
        <p:txBody>
          <a:bodyPr wrap="none" rtlCol="0">
            <a:spAutoFit/>
          </a:bodyPr>
          <a:lstStyle/>
          <a:p>
            <a:pPr algn="ctr"/>
            <a:r>
              <a:rPr lang="en-US" dirty="0">
                <a:solidFill>
                  <a:srgbClr val="0000FF"/>
                </a:solidFill>
              </a:rPr>
              <a:t>a</a:t>
            </a:r>
            <a:r>
              <a:rPr lang="en-US" dirty="0" smtClean="0">
                <a:solidFill>
                  <a:srgbClr val="0000FF"/>
                </a:solidFill>
              </a:rPr>
              <a:t>rrival /</a:t>
            </a:r>
          </a:p>
          <a:p>
            <a:pPr algn="ctr"/>
            <a:r>
              <a:rPr lang="en-US" dirty="0" smtClean="0">
                <a:solidFill>
                  <a:srgbClr val="0000FF"/>
                </a:solidFill>
              </a:rPr>
              <a:t>departure</a:t>
            </a:r>
          </a:p>
          <a:p>
            <a:pPr algn="ctr"/>
            <a:r>
              <a:rPr lang="en-US" dirty="0" smtClean="0">
                <a:solidFill>
                  <a:srgbClr val="0000FF"/>
                </a:solidFill>
              </a:rPr>
              <a:t>time</a:t>
            </a:r>
            <a:endParaRPr lang="en-US" dirty="0">
              <a:solidFill>
                <a:srgbClr val="0000FF"/>
              </a:solidFill>
            </a:endParaRPr>
          </a:p>
        </p:txBody>
      </p:sp>
      <p:cxnSp>
        <p:nvCxnSpPr>
          <p:cNvPr id="16" name="Straight Arrow Connector 15"/>
          <p:cNvCxnSpPr/>
          <p:nvPr/>
        </p:nvCxnSpPr>
        <p:spPr bwMode="auto">
          <a:xfrm flipH="1" flipV="1">
            <a:off x="3086084" y="1729049"/>
            <a:ext cx="177558" cy="724082"/>
          </a:xfrm>
          <a:prstGeom prst="straightConnector1">
            <a:avLst/>
          </a:prstGeom>
          <a:solidFill>
            <a:schemeClr val="accent1"/>
          </a:solidFill>
          <a:ln w="19050" cap="flat" cmpd="sng" algn="ctr">
            <a:solidFill>
              <a:srgbClr val="0000FF"/>
            </a:solidFill>
            <a:prstDash val="solid"/>
            <a:round/>
            <a:headEnd type="none" w="med" len="med"/>
            <a:tailEnd type="triangle"/>
          </a:ln>
          <a:effectLst/>
        </p:spPr>
      </p:cxnSp>
      <p:cxnSp>
        <p:nvCxnSpPr>
          <p:cNvPr id="19" name="Straight Arrow Connector 18"/>
          <p:cNvCxnSpPr/>
          <p:nvPr/>
        </p:nvCxnSpPr>
        <p:spPr bwMode="auto">
          <a:xfrm flipH="1" flipV="1">
            <a:off x="3465908" y="1729049"/>
            <a:ext cx="193740" cy="724082"/>
          </a:xfrm>
          <a:prstGeom prst="straightConnector1">
            <a:avLst/>
          </a:prstGeom>
          <a:solidFill>
            <a:schemeClr val="accent1"/>
          </a:solidFill>
          <a:ln w="19050" cap="flat" cmpd="sng" algn="ctr">
            <a:solidFill>
              <a:srgbClr val="0000FF"/>
            </a:solidFill>
            <a:prstDash val="solid"/>
            <a:round/>
            <a:headEnd type="none" w="med" len="med"/>
            <a:tailEnd type="triangle"/>
          </a:ln>
          <a:effectLst/>
        </p:spPr>
      </p:cxnSp>
      <p:sp>
        <p:nvSpPr>
          <p:cNvPr id="20" name="TextBox 19"/>
          <p:cNvSpPr txBox="1"/>
          <p:nvPr/>
        </p:nvSpPr>
        <p:spPr>
          <a:xfrm>
            <a:off x="4632080" y="2505667"/>
            <a:ext cx="1301859" cy="923330"/>
          </a:xfrm>
          <a:prstGeom prst="rect">
            <a:avLst/>
          </a:prstGeom>
          <a:noFill/>
        </p:spPr>
        <p:txBody>
          <a:bodyPr wrap="none" rtlCol="0">
            <a:spAutoFit/>
          </a:bodyPr>
          <a:lstStyle/>
          <a:p>
            <a:pPr algn="ctr"/>
            <a:r>
              <a:rPr lang="en-US" dirty="0">
                <a:solidFill>
                  <a:srgbClr val="0000FF"/>
                </a:solidFill>
              </a:rPr>
              <a:t>p</a:t>
            </a:r>
            <a:r>
              <a:rPr lang="en-US" dirty="0" smtClean="0">
                <a:solidFill>
                  <a:srgbClr val="0000FF"/>
                </a:solidFill>
              </a:rPr>
              <a:t>eak</a:t>
            </a:r>
          </a:p>
          <a:p>
            <a:pPr algn="ctr"/>
            <a:r>
              <a:rPr lang="en-US" dirty="0">
                <a:solidFill>
                  <a:srgbClr val="0000FF"/>
                </a:solidFill>
              </a:rPr>
              <a:t>c</a:t>
            </a:r>
            <a:r>
              <a:rPr lang="en-US" dirty="0" smtClean="0">
                <a:solidFill>
                  <a:srgbClr val="0000FF"/>
                </a:solidFill>
              </a:rPr>
              <a:t>harging</a:t>
            </a:r>
          </a:p>
          <a:p>
            <a:pPr algn="ctr"/>
            <a:r>
              <a:rPr lang="en-US" dirty="0">
                <a:solidFill>
                  <a:srgbClr val="0000FF"/>
                </a:solidFill>
              </a:rPr>
              <a:t>r</a:t>
            </a:r>
            <a:r>
              <a:rPr lang="en-US" dirty="0" smtClean="0">
                <a:solidFill>
                  <a:srgbClr val="0000FF"/>
                </a:solidFill>
              </a:rPr>
              <a:t>ate (kW)</a:t>
            </a:r>
            <a:endParaRPr lang="en-US" dirty="0">
              <a:solidFill>
                <a:srgbClr val="0000FF"/>
              </a:solidFill>
            </a:endParaRPr>
          </a:p>
        </p:txBody>
      </p:sp>
      <p:cxnSp>
        <p:nvCxnSpPr>
          <p:cNvPr id="21" name="Straight Arrow Connector 20"/>
          <p:cNvCxnSpPr/>
          <p:nvPr/>
        </p:nvCxnSpPr>
        <p:spPr bwMode="auto">
          <a:xfrm flipH="1" flipV="1">
            <a:off x="4097079" y="1729049"/>
            <a:ext cx="900799" cy="776618"/>
          </a:xfrm>
          <a:prstGeom prst="straightConnector1">
            <a:avLst/>
          </a:prstGeom>
          <a:solidFill>
            <a:schemeClr val="accent1"/>
          </a:solidFill>
          <a:ln w="19050" cap="flat" cmpd="sng" algn="ctr">
            <a:solidFill>
              <a:srgbClr val="0000FF"/>
            </a:solidFill>
            <a:prstDash val="solid"/>
            <a:round/>
            <a:headEnd type="none" w="med" len="med"/>
            <a:tailEnd type="triangle"/>
          </a:ln>
          <a:effectLst/>
        </p:spPr>
      </p:cxnSp>
      <p:graphicFrame>
        <p:nvGraphicFramePr>
          <p:cNvPr id="22" name="Object 21"/>
          <p:cNvGraphicFramePr>
            <a:graphicFrameLocks noChangeAspect="1"/>
          </p:cNvGraphicFramePr>
          <p:nvPr>
            <p:extLst/>
          </p:nvPr>
        </p:nvGraphicFramePr>
        <p:xfrm>
          <a:off x="839360" y="4148497"/>
          <a:ext cx="5210175" cy="1257300"/>
        </p:xfrm>
        <a:graphic>
          <a:graphicData uri="http://schemas.openxmlformats.org/presentationml/2006/ole">
            <mc:AlternateContent xmlns:mc="http://schemas.openxmlformats.org/markup-compatibility/2006">
              <mc:Choice xmlns:v="urn:schemas-microsoft-com:vml" Requires="v">
                <p:oleObj spid="_x0000_s398771" name="Equation" r:id="rId5" imgW="1790700" imgH="431800" progId="Equation.3">
                  <p:embed/>
                </p:oleObj>
              </mc:Choice>
              <mc:Fallback>
                <p:oleObj name="Equation" r:id="rId5" imgW="1790700" imgH="431800" progId="Equation.3">
                  <p:embed/>
                  <p:pic>
                    <p:nvPicPr>
                      <p:cNvPr id="0" name=""/>
                      <p:cNvPicPr/>
                      <p:nvPr/>
                    </p:nvPicPr>
                    <p:blipFill>
                      <a:blip r:embed="rId6"/>
                      <a:stretch>
                        <a:fillRect/>
                      </a:stretch>
                    </p:blipFill>
                    <p:spPr>
                      <a:xfrm>
                        <a:off x="839360" y="4148497"/>
                        <a:ext cx="5210175" cy="1257300"/>
                      </a:xfrm>
                      <a:prstGeom prst="rect">
                        <a:avLst/>
                      </a:prstGeom>
                    </p:spPr>
                  </p:pic>
                </p:oleObj>
              </mc:Fallback>
            </mc:AlternateContent>
          </a:graphicData>
        </a:graphic>
      </p:graphicFrame>
      <p:sp>
        <p:nvSpPr>
          <p:cNvPr id="17" name="TextBox 16"/>
          <p:cNvSpPr txBox="1"/>
          <p:nvPr/>
        </p:nvSpPr>
        <p:spPr>
          <a:xfrm>
            <a:off x="3184276" y="6099024"/>
            <a:ext cx="1346492" cy="646331"/>
          </a:xfrm>
          <a:prstGeom prst="rect">
            <a:avLst/>
          </a:prstGeom>
          <a:noFill/>
        </p:spPr>
        <p:txBody>
          <a:bodyPr wrap="none" rtlCol="0">
            <a:spAutoFit/>
          </a:bodyPr>
          <a:lstStyle/>
          <a:p>
            <a:pPr algn="ctr"/>
            <a:r>
              <a:rPr lang="en-US" dirty="0">
                <a:solidFill>
                  <a:srgbClr val="0000FF"/>
                </a:solidFill>
              </a:rPr>
              <a:t>r</a:t>
            </a:r>
            <a:r>
              <a:rPr lang="en-US" dirty="0" smtClean="0">
                <a:solidFill>
                  <a:srgbClr val="0000FF"/>
                </a:solidFill>
              </a:rPr>
              <a:t>emaining</a:t>
            </a:r>
          </a:p>
          <a:p>
            <a:pPr algn="ctr"/>
            <a:r>
              <a:rPr lang="en-US" dirty="0" smtClean="0">
                <a:solidFill>
                  <a:srgbClr val="0000FF"/>
                </a:solidFill>
              </a:rPr>
              <a:t>time</a:t>
            </a:r>
            <a:endParaRPr lang="en-US" dirty="0">
              <a:solidFill>
                <a:srgbClr val="0000FF"/>
              </a:solidFill>
            </a:endParaRPr>
          </a:p>
        </p:txBody>
      </p:sp>
      <p:cxnSp>
        <p:nvCxnSpPr>
          <p:cNvPr id="18" name="Straight Arrow Connector 17"/>
          <p:cNvCxnSpPr/>
          <p:nvPr/>
        </p:nvCxnSpPr>
        <p:spPr bwMode="auto">
          <a:xfrm flipV="1">
            <a:off x="3856355" y="5405797"/>
            <a:ext cx="0" cy="638608"/>
          </a:xfrm>
          <a:prstGeom prst="straightConnector1">
            <a:avLst/>
          </a:prstGeom>
          <a:solidFill>
            <a:schemeClr val="accent1"/>
          </a:solidFill>
          <a:ln w="19050" cap="flat" cmpd="sng" algn="ctr">
            <a:solidFill>
              <a:srgbClr val="0000FF"/>
            </a:solidFill>
            <a:prstDash val="solid"/>
            <a:round/>
            <a:headEnd type="none" w="med" len="med"/>
            <a:tailEnd type="triangle"/>
          </a:ln>
          <a:effectLst/>
        </p:spPr>
      </p:cxnSp>
      <p:sp>
        <p:nvSpPr>
          <p:cNvPr id="24" name="TextBox 23"/>
          <p:cNvSpPr txBox="1"/>
          <p:nvPr/>
        </p:nvSpPr>
        <p:spPr>
          <a:xfrm>
            <a:off x="4861033" y="6099024"/>
            <a:ext cx="1277062" cy="646331"/>
          </a:xfrm>
          <a:prstGeom prst="rect">
            <a:avLst/>
          </a:prstGeom>
          <a:noFill/>
        </p:spPr>
        <p:txBody>
          <a:bodyPr wrap="none" rtlCol="0">
            <a:spAutoFit/>
          </a:bodyPr>
          <a:lstStyle/>
          <a:p>
            <a:pPr algn="ctr"/>
            <a:r>
              <a:rPr lang="en-US" dirty="0" smtClean="0">
                <a:solidFill>
                  <a:srgbClr val="0000FF"/>
                </a:solidFill>
              </a:rPr>
              <a:t>minimum</a:t>
            </a:r>
          </a:p>
          <a:p>
            <a:pPr algn="ctr"/>
            <a:r>
              <a:rPr lang="en-US" dirty="0" smtClean="0">
                <a:solidFill>
                  <a:srgbClr val="0000FF"/>
                </a:solidFill>
              </a:rPr>
              <a:t>required</a:t>
            </a:r>
            <a:endParaRPr lang="en-US" dirty="0">
              <a:solidFill>
                <a:srgbClr val="0000FF"/>
              </a:solidFill>
            </a:endParaRPr>
          </a:p>
        </p:txBody>
      </p:sp>
      <p:cxnSp>
        <p:nvCxnSpPr>
          <p:cNvPr id="25" name="Straight Arrow Connector 24"/>
          <p:cNvCxnSpPr/>
          <p:nvPr/>
        </p:nvCxnSpPr>
        <p:spPr bwMode="auto">
          <a:xfrm flipV="1">
            <a:off x="5498397" y="5405797"/>
            <a:ext cx="0" cy="638607"/>
          </a:xfrm>
          <a:prstGeom prst="straightConnector1">
            <a:avLst/>
          </a:prstGeom>
          <a:solidFill>
            <a:schemeClr val="accent1"/>
          </a:solidFill>
          <a:ln w="19050" cap="flat" cmpd="sng" algn="ctr">
            <a:solidFill>
              <a:srgbClr val="0000FF"/>
            </a:solidFill>
            <a:prstDash val="solid"/>
            <a:round/>
            <a:headEnd type="none" w="med" len="med"/>
            <a:tailEnd type="triangle"/>
          </a:ln>
          <a:effectLst/>
        </p:spPr>
      </p:cxnSp>
      <p:sp>
        <p:nvSpPr>
          <p:cNvPr id="23" name="Title 1"/>
          <p:cNvSpPr>
            <a:spLocks noGrp="1"/>
          </p:cNvSpPr>
          <p:nvPr>
            <p:ph type="title"/>
          </p:nvPr>
        </p:nvSpPr>
        <p:spPr>
          <a:xfrm>
            <a:off x="838200" y="228600"/>
            <a:ext cx="8077200" cy="838200"/>
          </a:xfrm>
        </p:spPr>
        <p:txBody>
          <a:bodyPr/>
          <a:lstStyle/>
          <a:p>
            <a:r>
              <a:rPr lang="en-US" sz="3600" dirty="0" smtClean="0"/>
              <a:t>Smoothed Least laxity first (</a:t>
            </a:r>
            <a:r>
              <a:rPr lang="en-US" sz="3600" dirty="0" err="1" smtClean="0"/>
              <a:t>sLLF</a:t>
            </a:r>
            <a:r>
              <a:rPr lang="en-US" sz="3600" dirty="0" smtClean="0"/>
              <a:t>)</a:t>
            </a:r>
            <a:endParaRPr lang="en-US" sz="3600" dirty="0"/>
          </a:p>
        </p:txBody>
      </p:sp>
    </p:spTree>
    <p:extLst>
      <p:ext uri="{BB962C8B-B14F-4D97-AF65-F5344CB8AC3E}">
        <p14:creationId xmlns:p14="http://schemas.microsoft.com/office/powerpoint/2010/main" val="2096811359"/>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nvPr>
        </p:nvGraphicFramePr>
        <p:xfrm>
          <a:off x="825810" y="1086915"/>
          <a:ext cx="5395913" cy="701675"/>
        </p:xfrm>
        <a:graphic>
          <a:graphicData uri="http://schemas.openxmlformats.org/presentationml/2006/ole">
            <mc:AlternateContent xmlns:mc="http://schemas.openxmlformats.org/markup-compatibility/2006">
              <mc:Choice xmlns:v="urn:schemas-microsoft-com:vml" Requires="v">
                <p:oleObj spid="_x0000_s400200" name="Equation" r:id="rId3" imgW="1854200" imgH="241300" progId="Equation.3">
                  <p:embed/>
                </p:oleObj>
              </mc:Choice>
              <mc:Fallback>
                <p:oleObj name="Equation" r:id="rId3" imgW="1854200" imgH="241300" progId="Equation.3">
                  <p:embed/>
                  <p:pic>
                    <p:nvPicPr>
                      <p:cNvPr id="0" name=""/>
                      <p:cNvPicPr/>
                      <p:nvPr/>
                    </p:nvPicPr>
                    <p:blipFill>
                      <a:blip r:embed="rId4"/>
                      <a:stretch>
                        <a:fillRect/>
                      </a:stretch>
                    </p:blipFill>
                    <p:spPr>
                      <a:xfrm>
                        <a:off x="825810" y="1086915"/>
                        <a:ext cx="5395913" cy="701675"/>
                      </a:xfrm>
                      <a:prstGeom prst="rect">
                        <a:avLst/>
                      </a:prstGeom>
                      <a:ln>
                        <a:solidFill>
                          <a:srgbClr val="7F7F7F"/>
                        </a:solidFill>
                      </a:ln>
                    </p:spPr>
                  </p:pic>
                </p:oleObj>
              </mc:Fallback>
            </mc:AlternateContent>
          </a:graphicData>
        </a:graphic>
      </p:graphicFrame>
      <p:graphicFrame>
        <p:nvGraphicFramePr>
          <p:cNvPr id="22" name="Object 21"/>
          <p:cNvGraphicFramePr>
            <a:graphicFrameLocks noChangeAspect="1"/>
          </p:cNvGraphicFramePr>
          <p:nvPr>
            <p:extLst/>
          </p:nvPr>
        </p:nvGraphicFramePr>
        <p:xfrm>
          <a:off x="839360" y="1991062"/>
          <a:ext cx="5210175" cy="1257300"/>
        </p:xfrm>
        <a:graphic>
          <a:graphicData uri="http://schemas.openxmlformats.org/presentationml/2006/ole">
            <mc:AlternateContent xmlns:mc="http://schemas.openxmlformats.org/markup-compatibility/2006">
              <mc:Choice xmlns:v="urn:schemas-microsoft-com:vml" Requires="v">
                <p:oleObj spid="_x0000_s400201" name="Equation" r:id="rId5" imgW="1790700" imgH="431800" progId="Equation.3">
                  <p:embed/>
                </p:oleObj>
              </mc:Choice>
              <mc:Fallback>
                <p:oleObj name="Equation" r:id="rId5" imgW="1790700" imgH="431800" progId="Equation.3">
                  <p:embed/>
                  <p:pic>
                    <p:nvPicPr>
                      <p:cNvPr id="0" name=""/>
                      <p:cNvPicPr/>
                      <p:nvPr/>
                    </p:nvPicPr>
                    <p:blipFill>
                      <a:blip r:embed="rId6"/>
                      <a:stretch>
                        <a:fillRect/>
                      </a:stretch>
                    </p:blipFill>
                    <p:spPr>
                      <a:xfrm>
                        <a:off x="839360" y="1991062"/>
                        <a:ext cx="5210175" cy="1257300"/>
                      </a:xfrm>
                      <a:prstGeom prst="rect">
                        <a:avLst/>
                      </a:prstGeom>
                    </p:spPr>
                  </p:pic>
                </p:oleObj>
              </mc:Fallback>
            </mc:AlternateContent>
          </a:graphicData>
        </a:graphic>
      </p:graphicFrame>
      <p:sp>
        <p:nvSpPr>
          <p:cNvPr id="18" name="Title 1"/>
          <p:cNvSpPr>
            <a:spLocks noGrp="1"/>
          </p:cNvSpPr>
          <p:nvPr>
            <p:ph type="title"/>
          </p:nvPr>
        </p:nvSpPr>
        <p:spPr>
          <a:xfrm>
            <a:off x="838200" y="228600"/>
            <a:ext cx="8077200" cy="838200"/>
          </a:xfrm>
        </p:spPr>
        <p:txBody>
          <a:bodyPr/>
          <a:lstStyle/>
          <a:p>
            <a:r>
              <a:rPr lang="en-US" sz="3600" dirty="0" smtClean="0"/>
              <a:t>Smoothed Least laxity first (</a:t>
            </a:r>
            <a:r>
              <a:rPr lang="en-US" sz="3600" dirty="0" err="1" smtClean="0"/>
              <a:t>sLLF</a:t>
            </a:r>
            <a:r>
              <a:rPr lang="en-US" sz="3600" dirty="0" smtClean="0"/>
              <a:t>)</a:t>
            </a:r>
            <a:endParaRPr lang="en-US" sz="3600" dirty="0"/>
          </a:p>
        </p:txBody>
      </p:sp>
      <p:graphicFrame>
        <p:nvGraphicFramePr>
          <p:cNvPr id="24" name="Object 23"/>
          <p:cNvGraphicFramePr>
            <a:graphicFrameLocks noChangeAspect="1"/>
          </p:cNvGraphicFramePr>
          <p:nvPr>
            <p:extLst/>
          </p:nvPr>
        </p:nvGraphicFramePr>
        <p:xfrm>
          <a:off x="2008498" y="3577821"/>
          <a:ext cx="4213225" cy="1257300"/>
        </p:xfrm>
        <a:graphic>
          <a:graphicData uri="http://schemas.openxmlformats.org/presentationml/2006/ole">
            <mc:AlternateContent xmlns:mc="http://schemas.openxmlformats.org/markup-compatibility/2006">
              <mc:Choice xmlns:v="urn:schemas-microsoft-com:vml" Requires="v">
                <p:oleObj spid="_x0000_s400202" name="Equation" r:id="rId7" imgW="1447800" imgH="431800" progId="Equation.3">
                  <p:embed/>
                </p:oleObj>
              </mc:Choice>
              <mc:Fallback>
                <p:oleObj name="Equation" r:id="rId7" imgW="1447800" imgH="431800" progId="Equation.3">
                  <p:embed/>
                  <p:pic>
                    <p:nvPicPr>
                      <p:cNvPr id="0" name=""/>
                      <p:cNvPicPr/>
                      <p:nvPr/>
                    </p:nvPicPr>
                    <p:blipFill>
                      <a:blip r:embed="rId8"/>
                      <a:stretch>
                        <a:fillRect/>
                      </a:stretch>
                    </p:blipFill>
                    <p:spPr>
                      <a:xfrm>
                        <a:off x="2008498" y="3577821"/>
                        <a:ext cx="4213225" cy="1257300"/>
                      </a:xfrm>
                      <a:prstGeom prst="rect">
                        <a:avLst/>
                      </a:prstGeom>
                    </p:spPr>
                  </p:pic>
                </p:oleObj>
              </mc:Fallback>
            </mc:AlternateContent>
          </a:graphicData>
        </a:graphic>
      </p:graphicFrame>
      <p:grpSp>
        <p:nvGrpSpPr>
          <p:cNvPr id="4" name="Group 3"/>
          <p:cNvGrpSpPr/>
          <p:nvPr/>
        </p:nvGrpSpPr>
        <p:grpSpPr>
          <a:xfrm>
            <a:off x="756269" y="5325243"/>
            <a:ext cx="8242644" cy="533064"/>
            <a:chOff x="797234" y="6035303"/>
            <a:chExt cx="8242644" cy="533064"/>
          </a:xfrm>
        </p:grpSpPr>
        <p:sp>
          <p:nvSpPr>
            <p:cNvPr id="23" name="TextBox 22"/>
            <p:cNvSpPr txBox="1"/>
            <p:nvPr/>
          </p:nvSpPr>
          <p:spPr>
            <a:xfrm>
              <a:off x="797234" y="6035303"/>
              <a:ext cx="8242644" cy="461665"/>
            </a:xfrm>
            <a:prstGeom prst="rect">
              <a:avLst/>
            </a:prstGeom>
            <a:noFill/>
          </p:spPr>
          <p:txBody>
            <a:bodyPr wrap="square" rtlCol="0">
              <a:spAutoFit/>
            </a:bodyPr>
            <a:lstStyle/>
            <a:p>
              <a:r>
                <a:rPr lang="en-US" sz="2400" dirty="0" smtClean="0"/>
                <a:t>Algorithm: max min laxity            at </a:t>
              </a:r>
              <a:r>
                <a:rPr lang="en-US" sz="2400" b="1" dirty="0" smtClean="0">
                  <a:solidFill>
                    <a:srgbClr val="045BC0"/>
                  </a:solidFill>
                </a:rPr>
                <a:t>next</a:t>
              </a:r>
              <a:r>
                <a:rPr lang="en-US" sz="2400" dirty="0" smtClean="0">
                  <a:solidFill>
                    <a:srgbClr val="045BC0"/>
                  </a:solidFill>
                </a:rPr>
                <a:t> </a:t>
              </a:r>
              <a:r>
                <a:rPr lang="en-US" sz="2400" dirty="0" smtClean="0"/>
                <a:t>time</a:t>
              </a:r>
            </a:p>
          </p:txBody>
        </p:sp>
        <p:graphicFrame>
          <p:nvGraphicFramePr>
            <p:cNvPr id="25" name="Object 24"/>
            <p:cNvGraphicFramePr>
              <a:graphicFrameLocks noChangeAspect="1"/>
            </p:cNvGraphicFramePr>
            <p:nvPr>
              <p:extLst/>
            </p:nvPr>
          </p:nvGraphicFramePr>
          <p:xfrm>
            <a:off x="5035856" y="6089350"/>
            <a:ext cx="1013679" cy="479017"/>
          </p:xfrm>
          <a:graphic>
            <a:graphicData uri="http://schemas.openxmlformats.org/presentationml/2006/ole">
              <mc:AlternateContent xmlns:mc="http://schemas.openxmlformats.org/markup-compatibility/2006">
                <mc:Choice xmlns:v="urn:schemas-microsoft-com:vml" Requires="v">
                  <p:oleObj spid="_x0000_s400203" name="Equation" r:id="rId9" imgW="457200" imgH="215900" progId="Equation.3">
                    <p:embed/>
                  </p:oleObj>
                </mc:Choice>
                <mc:Fallback>
                  <p:oleObj name="Equation" r:id="rId9" imgW="457200" imgH="215900" progId="Equation.3">
                    <p:embed/>
                    <p:pic>
                      <p:nvPicPr>
                        <p:cNvPr id="0" name=""/>
                        <p:cNvPicPr/>
                        <p:nvPr/>
                      </p:nvPicPr>
                      <p:blipFill>
                        <a:blip r:embed="rId10"/>
                        <a:stretch>
                          <a:fillRect/>
                        </a:stretch>
                      </p:blipFill>
                      <p:spPr>
                        <a:xfrm>
                          <a:off x="5035856" y="6089350"/>
                          <a:ext cx="1013679" cy="479017"/>
                        </a:xfrm>
                        <a:prstGeom prst="rect">
                          <a:avLst/>
                        </a:prstGeom>
                      </p:spPr>
                    </p:pic>
                  </p:oleObj>
                </mc:Fallback>
              </mc:AlternateContent>
            </a:graphicData>
          </a:graphic>
        </p:graphicFrame>
      </p:grpSp>
      <p:sp>
        <p:nvSpPr>
          <p:cNvPr id="26" name="TextBox 25"/>
          <p:cNvSpPr txBox="1"/>
          <p:nvPr/>
        </p:nvSpPr>
        <p:spPr>
          <a:xfrm>
            <a:off x="6079394" y="6472002"/>
            <a:ext cx="2976771" cy="307777"/>
          </a:xfrm>
          <a:prstGeom prst="rect">
            <a:avLst/>
          </a:prstGeom>
          <a:noFill/>
        </p:spPr>
        <p:txBody>
          <a:bodyPr wrap="none" rtlCol="0">
            <a:spAutoFit/>
          </a:bodyPr>
          <a:lstStyle/>
          <a:p>
            <a:r>
              <a:rPr lang="en-US" sz="1400" dirty="0" err="1" smtClean="0"/>
              <a:t>Nakahira</a:t>
            </a:r>
            <a:r>
              <a:rPr lang="en-US" sz="1400" dirty="0" smtClean="0"/>
              <a:t>, et al, e-Energy 2017</a:t>
            </a:r>
            <a:endParaRPr lang="en-US" sz="1400" dirty="0"/>
          </a:p>
        </p:txBody>
      </p:sp>
    </p:spTree>
    <p:extLst>
      <p:ext uri="{BB962C8B-B14F-4D97-AF65-F5344CB8AC3E}">
        <p14:creationId xmlns:p14="http://schemas.microsoft.com/office/powerpoint/2010/main" val="9018634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797234" y="5573628"/>
            <a:ext cx="7245799" cy="461665"/>
          </a:xfrm>
          <a:prstGeom prst="rect">
            <a:avLst/>
          </a:prstGeom>
          <a:noFill/>
        </p:spPr>
        <p:txBody>
          <a:bodyPr wrap="square" rtlCol="0">
            <a:spAutoFit/>
          </a:bodyPr>
          <a:lstStyle/>
          <a:p>
            <a:r>
              <a:rPr lang="en-US" sz="2400" dirty="0" smtClean="0">
                <a:sym typeface="Wingdings"/>
              </a:rPr>
              <a:t> </a:t>
            </a:r>
            <a:r>
              <a:rPr lang="en-US" sz="2400" dirty="0" smtClean="0"/>
              <a:t>water-filling algorithm</a:t>
            </a:r>
          </a:p>
        </p:txBody>
      </p:sp>
      <p:sp>
        <p:nvSpPr>
          <p:cNvPr id="18" name="Title 1"/>
          <p:cNvSpPr>
            <a:spLocks noGrp="1"/>
          </p:cNvSpPr>
          <p:nvPr>
            <p:ph type="title"/>
          </p:nvPr>
        </p:nvSpPr>
        <p:spPr>
          <a:xfrm>
            <a:off x="838200" y="228600"/>
            <a:ext cx="8077200" cy="838200"/>
          </a:xfrm>
        </p:spPr>
        <p:txBody>
          <a:bodyPr/>
          <a:lstStyle/>
          <a:p>
            <a:r>
              <a:rPr lang="en-US" sz="3600" dirty="0" smtClean="0"/>
              <a:t>Smoothed Least laxity first (</a:t>
            </a:r>
            <a:r>
              <a:rPr lang="en-US" sz="3600" dirty="0" err="1" smtClean="0"/>
              <a:t>sLLF</a:t>
            </a:r>
            <a:r>
              <a:rPr lang="en-US" sz="3600" dirty="0" smtClean="0"/>
              <a:t>)</a:t>
            </a:r>
            <a:endParaRPr lang="en-US" sz="3600" dirty="0"/>
          </a:p>
        </p:txBody>
      </p:sp>
      <p:sp>
        <p:nvSpPr>
          <p:cNvPr id="23" name="Content Placeholder 5"/>
          <p:cNvSpPr txBox="1">
            <a:spLocks/>
          </p:cNvSpPr>
          <p:nvPr/>
        </p:nvSpPr>
        <p:spPr bwMode="auto">
          <a:xfrm>
            <a:off x="838200" y="1251896"/>
            <a:ext cx="8035785" cy="1917109"/>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normAutofit/>
          </a:bodyPr>
          <a:lstStyle>
            <a:lvl1pPr marL="469852" indent="-469852" algn="l" rtl="0" fontAlgn="base">
              <a:spcBef>
                <a:spcPct val="20000"/>
              </a:spcBef>
              <a:spcAft>
                <a:spcPct val="0"/>
              </a:spcAft>
              <a:buClr>
                <a:schemeClr val="accent2"/>
              </a:buClr>
              <a:buFont typeface="Wingdings" pitchFamily="2" charset="2"/>
              <a:buChar char="o"/>
              <a:defRPr sz="2800">
                <a:solidFill>
                  <a:schemeClr val="tx1"/>
                </a:solidFill>
                <a:latin typeface="+mn-lt"/>
                <a:ea typeface="+mn-ea"/>
                <a:cs typeface="+mn-cs"/>
              </a:defRPr>
            </a:lvl1pPr>
            <a:lvl2pPr marL="907957" indent="-436518" algn="l" rtl="0" fontAlgn="base">
              <a:spcBef>
                <a:spcPct val="20000"/>
              </a:spcBef>
              <a:spcAft>
                <a:spcPct val="0"/>
              </a:spcAft>
              <a:buClr>
                <a:schemeClr val="accent2"/>
              </a:buClr>
              <a:buFont typeface="Wingdings" pitchFamily="2" charset="2"/>
              <a:buChar char="n"/>
              <a:defRPr sz="2400">
                <a:solidFill>
                  <a:schemeClr val="tx1"/>
                </a:solidFill>
                <a:latin typeface="+mn-lt"/>
              </a:defRPr>
            </a:lvl2pPr>
            <a:lvl3pPr marL="1304791" indent="-395248" algn="l" rtl="0" fontAlgn="base">
              <a:spcBef>
                <a:spcPct val="20000"/>
              </a:spcBef>
              <a:spcAft>
                <a:spcPct val="0"/>
              </a:spcAft>
              <a:buClr>
                <a:schemeClr val="accent2"/>
              </a:buClr>
              <a:buFont typeface="Wingdings" pitchFamily="2" charset="2"/>
              <a:buChar char="o"/>
              <a:defRPr sz="2000">
                <a:solidFill>
                  <a:schemeClr val="tx1"/>
                </a:solidFill>
                <a:latin typeface="+mn-lt"/>
              </a:defRPr>
            </a:lvl3pPr>
            <a:lvl4pPr marL="1693690" indent="-387310" algn="l" rtl="0" fontAlgn="base">
              <a:spcBef>
                <a:spcPct val="20000"/>
              </a:spcBef>
              <a:spcAft>
                <a:spcPct val="0"/>
              </a:spcAft>
              <a:buClr>
                <a:schemeClr val="accent2"/>
              </a:buClr>
              <a:buFont typeface="Wingdings" pitchFamily="2" charset="2"/>
              <a:buChar char="n"/>
              <a:defRPr sz="1600">
                <a:solidFill>
                  <a:schemeClr val="tx1"/>
                </a:solidFill>
                <a:latin typeface="+mn-lt"/>
              </a:defRPr>
            </a:lvl4pPr>
            <a:lvl5pPr marL="2093699" indent="-398423" algn="l" rtl="0" fontAlgn="base">
              <a:spcBef>
                <a:spcPct val="25000"/>
              </a:spcBef>
              <a:spcAft>
                <a:spcPct val="0"/>
              </a:spcAft>
              <a:buClr>
                <a:schemeClr val="accent2"/>
              </a:buClr>
              <a:buFont typeface="Wingdings" pitchFamily="2" charset="2"/>
              <a:buChar char="§"/>
              <a:defRPr sz="1600">
                <a:solidFill>
                  <a:schemeClr val="tx1"/>
                </a:solidFill>
                <a:latin typeface="+mn-lt"/>
              </a:defRPr>
            </a:lvl5pPr>
            <a:lvl6pPr marL="2550852" indent="-398423" algn="l" rtl="0" fontAlgn="base">
              <a:spcBef>
                <a:spcPct val="25000"/>
              </a:spcBef>
              <a:spcAft>
                <a:spcPct val="0"/>
              </a:spcAft>
              <a:buClr>
                <a:schemeClr val="accent2"/>
              </a:buClr>
              <a:buFont typeface="Wingdings" pitchFamily="2" charset="2"/>
              <a:buChar char="§"/>
              <a:defRPr sz="1600">
                <a:solidFill>
                  <a:schemeClr val="tx1"/>
                </a:solidFill>
                <a:latin typeface="+mn-lt"/>
              </a:defRPr>
            </a:lvl6pPr>
            <a:lvl7pPr marL="3008004" indent="-398423" algn="l" rtl="0" fontAlgn="base">
              <a:spcBef>
                <a:spcPct val="25000"/>
              </a:spcBef>
              <a:spcAft>
                <a:spcPct val="0"/>
              </a:spcAft>
              <a:buClr>
                <a:schemeClr val="accent2"/>
              </a:buClr>
              <a:buFont typeface="Wingdings" pitchFamily="2" charset="2"/>
              <a:buChar char="§"/>
              <a:defRPr sz="1600">
                <a:solidFill>
                  <a:schemeClr val="tx1"/>
                </a:solidFill>
                <a:latin typeface="+mn-lt"/>
              </a:defRPr>
            </a:lvl7pPr>
            <a:lvl8pPr marL="3465158" indent="-398423" algn="l" rtl="0" fontAlgn="base">
              <a:spcBef>
                <a:spcPct val="25000"/>
              </a:spcBef>
              <a:spcAft>
                <a:spcPct val="0"/>
              </a:spcAft>
              <a:buClr>
                <a:schemeClr val="accent2"/>
              </a:buClr>
              <a:buFont typeface="Wingdings" pitchFamily="2" charset="2"/>
              <a:buChar char="§"/>
              <a:defRPr sz="1600">
                <a:solidFill>
                  <a:schemeClr val="tx1"/>
                </a:solidFill>
                <a:latin typeface="+mn-lt"/>
              </a:defRPr>
            </a:lvl8pPr>
            <a:lvl9pPr marL="3922311" indent="-398423" algn="l" rtl="0" fontAlgn="base">
              <a:spcBef>
                <a:spcPct val="25000"/>
              </a:spcBef>
              <a:spcAft>
                <a:spcPct val="0"/>
              </a:spcAft>
              <a:buClr>
                <a:schemeClr val="accent2"/>
              </a:buClr>
              <a:buFont typeface="Wingdings" pitchFamily="2" charset="2"/>
              <a:buChar char="§"/>
              <a:defRPr sz="1600">
                <a:solidFill>
                  <a:schemeClr val="tx1"/>
                </a:solidFill>
                <a:latin typeface="+mn-lt"/>
              </a:defRPr>
            </a:lvl9pPr>
          </a:lstStyle>
          <a:p>
            <a:pPr marL="0" indent="0">
              <a:buFont typeface="Wingdings" pitchFamily="2" charset="2"/>
              <a:buNone/>
            </a:pPr>
            <a:r>
              <a:rPr lang="en-US" sz="2400" b="1" u="sng" dirty="0" smtClean="0"/>
              <a:t>Theorem</a:t>
            </a:r>
          </a:p>
          <a:p>
            <a:pPr marL="0" indent="0">
              <a:buNone/>
            </a:pPr>
            <a:r>
              <a:rPr lang="en-US" sz="2400" dirty="0" err="1" smtClean="0">
                <a:solidFill>
                  <a:srgbClr val="000000"/>
                </a:solidFill>
              </a:rPr>
              <a:t>sLLF</a:t>
            </a:r>
            <a:r>
              <a:rPr lang="en-US" sz="2400" dirty="0" smtClean="0">
                <a:solidFill>
                  <a:srgbClr val="000000"/>
                </a:solidFill>
              </a:rPr>
              <a:t> rates                                  solves</a:t>
            </a:r>
          </a:p>
          <a:p>
            <a:pPr marL="0" indent="0">
              <a:buNone/>
            </a:pPr>
            <a:endParaRPr lang="en-US" sz="2400" dirty="0" smtClean="0">
              <a:solidFill>
                <a:srgbClr val="000000"/>
              </a:solidFill>
            </a:endParaRPr>
          </a:p>
        </p:txBody>
      </p:sp>
      <p:graphicFrame>
        <p:nvGraphicFramePr>
          <p:cNvPr id="25" name="Object 24"/>
          <p:cNvGraphicFramePr>
            <a:graphicFrameLocks noChangeAspect="1"/>
          </p:cNvGraphicFramePr>
          <p:nvPr>
            <p:extLst/>
          </p:nvPr>
        </p:nvGraphicFramePr>
        <p:xfrm>
          <a:off x="2576881" y="1641855"/>
          <a:ext cx="3431497" cy="577874"/>
        </p:xfrm>
        <a:graphic>
          <a:graphicData uri="http://schemas.openxmlformats.org/presentationml/2006/ole">
            <mc:AlternateContent xmlns:mc="http://schemas.openxmlformats.org/markup-compatibility/2006">
              <mc:Choice xmlns:v="urn:schemas-microsoft-com:vml" Requires="v">
                <p:oleObj spid="_x0000_s400818" name="Equation" r:id="rId3" imgW="1282700" imgH="215900" progId="Equation.3">
                  <p:embed/>
                </p:oleObj>
              </mc:Choice>
              <mc:Fallback>
                <p:oleObj name="Equation" r:id="rId3" imgW="1282700" imgH="215900" progId="Equation.3">
                  <p:embed/>
                  <p:pic>
                    <p:nvPicPr>
                      <p:cNvPr id="0" name=""/>
                      <p:cNvPicPr/>
                      <p:nvPr/>
                    </p:nvPicPr>
                    <p:blipFill>
                      <a:blip r:embed="rId4"/>
                      <a:stretch>
                        <a:fillRect/>
                      </a:stretch>
                    </p:blipFill>
                    <p:spPr>
                      <a:xfrm>
                        <a:off x="2576881" y="1641855"/>
                        <a:ext cx="3431497" cy="577874"/>
                      </a:xfrm>
                      <a:prstGeom prst="rect">
                        <a:avLst/>
                      </a:prstGeom>
                    </p:spPr>
                  </p:pic>
                </p:oleObj>
              </mc:Fallback>
            </mc:AlternateContent>
          </a:graphicData>
        </a:graphic>
      </p:graphicFrame>
      <p:graphicFrame>
        <p:nvGraphicFramePr>
          <p:cNvPr id="26" name="Object 25"/>
          <p:cNvGraphicFramePr>
            <a:graphicFrameLocks noChangeAspect="1"/>
          </p:cNvGraphicFramePr>
          <p:nvPr>
            <p:extLst/>
          </p:nvPr>
        </p:nvGraphicFramePr>
        <p:xfrm>
          <a:off x="2228850" y="2381250"/>
          <a:ext cx="4117975" cy="2678113"/>
        </p:xfrm>
        <a:graphic>
          <a:graphicData uri="http://schemas.openxmlformats.org/presentationml/2006/ole">
            <mc:AlternateContent xmlns:mc="http://schemas.openxmlformats.org/markup-compatibility/2006">
              <mc:Choice xmlns:v="urn:schemas-microsoft-com:vml" Requires="v">
                <p:oleObj spid="_x0000_s400819" name="Equation" r:id="rId5" imgW="1524000" imgH="990600" progId="Equation.3">
                  <p:embed/>
                </p:oleObj>
              </mc:Choice>
              <mc:Fallback>
                <p:oleObj name="Equation" r:id="rId5" imgW="1524000" imgH="990600" progId="Equation.3">
                  <p:embed/>
                  <p:pic>
                    <p:nvPicPr>
                      <p:cNvPr id="0" name=""/>
                      <p:cNvPicPr/>
                      <p:nvPr/>
                    </p:nvPicPr>
                    <p:blipFill>
                      <a:blip r:embed="rId6"/>
                      <a:stretch>
                        <a:fillRect/>
                      </a:stretch>
                    </p:blipFill>
                    <p:spPr>
                      <a:xfrm>
                        <a:off x="2228850" y="2381250"/>
                        <a:ext cx="4117975" cy="2678113"/>
                      </a:xfrm>
                      <a:prstGeom prst="rect">
                        <a:avLst/>
                      </a:prstGeom>
                    </p:spPr>
                  </p:pic>
                </p:oleObj>
              </mc:Fallback>
            </mc:AlternateContent>
          </a:graphicData>
        </a:graphic>
      </p:graphicFrame>
      <p:sp>
        <p:nvSpPr>
          <p:cNvPr id="27" name="TextBox 26"/>
          <p:cNvSpPr txBox="1"/>
          <p:nvPr/>
        </p:nvSpPr>
        <p:spPr>
          <a:xfrm>
            <a:off x="6079394" y="6472002"/>
            <a:ext cx="2976771" cy="307777"/>
          </a:xfrm>
          <a:prstGeom prst="rect">
            <a:avLst/>
          </a:prstGeom>
          <a:noFill/>
        </p:spPr>
        <p:txBody>
          <a:bodyPr wrap="none" rtlCol="0">
            <a:spAutoFit/>
          </a:bodyPr>
          <a:lstStyle/>
          <a:p>
            <a:r>
              <a:rPr lang="en-US" sz="1400" dirty="0" err="1" smtClean="0"/>
              <a:t>Nakahira</a:t>
            </a:r>
            <a:r>
              <a:rPr lang="en-US" sz="1400" dirty="0" smtClean="0"/>
              <a:t>, et al, e-Energy 2017</a:t>
            </a:r>
            <a:endParaRPr lang="en-US" sz="1400" dirty="0"/>
          </a:p>
        </p:txBody>
      </p:sp>
    </p:spTree>
    <p:extLst>
      <p:ext uri="{BB962C8B-B14F-4D97-AF65-F5344CB8AC3E}">
        <p14:creationId xmlns:p14="http://schemas.microsoft.com/office/powerpoint/2010/main" val="679305975"/>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838200" y="228600"/>
            <a:ext cx="8077200" cy="838200"/>
          </a:xfrm>
        </p:spPr>
        <p:txBody>
          <a:bodyPr/>
          <a:lstStyle/>
          <a:p>
            <a:r>
              <a:rPr lang="en-US" sz="3600" dirty="0" smtClean="0"/>
              <a:t>Smoothed Least laxity first (</a:t>
            </a:r>
            <a:r>
              <a:rPr lang="en-US" sz="3600" dirty="0" err="1" smtClean="0"/>
              <a:t>sLLF</a:t>
            </a:r>
            <a:r>
              <a:rPr lang="en-US" sz="3600" dirty="0" smtClean="0"/>
              <a:t>)</a:t>
            </a:r>
            <a:endParaRPr lang="en-US" sz="3600" dirty="0"/>
          </a:p>
        </p:txBody>
      </p:sp>
      <p:sp>
        <p:nvSpPr>
          <p:cNvPr id="23" name="Content Placeholder 5"/>
          <p:cNvSpPr txBox="1">
            <a:spLocks/>
          </p:cNvSpPr>
          <p:nvPr/>
        </p:nvSpPr>
        <p:spPr bwMode="auto">
          <a:xfrm>
            <a:off x="838200" y="1251896"/>
            <a:ext cx="8035785" cy="461263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normAutofit/>
          </a:bodyPr>
          <a:lstStyle>
            <a:lvl1pPr marL="469852" indent="-469852" algn="l" rtl="0" fontAlgn="base">
              <a:spcBef>
                <a:spcPct val="20000"/>
              </a:spcBef>
              <a:spcAft>
                <a:spcPct val="0"/>
              </a:spcAft>
              <a:buClr>
                <a:schemeClr val="accent2"/>
              </a:buClr>
              <a:buFont typeface="Wingdings" pitchFamily="2" charset="2"/>
              <a:buChar char="o"/>
              <a:defRPr sz="2800">
                <a:solidFill>
                  <a:schemeClr val="tx1"/>
                </a:solidFill>
                <a:latin typeface="+mn-lt"/>
                <a:ea typeface="+mn-ea"/>
                <a:cs typeface="+mn-cs"/>
              </a:defRPr>
            </a:lvl1pPr>
            <a:lvl2pPr marL="907957" indent="-436518" algn="l" rtl="0" fontAlgn="base">
              <a:spcBef>
                <a:spcPct val="20000"/>
              </a:spcBef>
              <a:spcAft>
                <a:spcPct val="0"/>
              </a:spcAft>
              <a:buClr>
                <a:schemeClr val="accent2"/>
              </a:buClr>
              <a:buFont typeface="Wingdings" pitchFamily="2" charset="2"/>
              <a:buChar char="n"/>
              <a:defRPr sz="2400">
                <a:solidFill>
                  <a:schemeClr val="tx1"/>
                </a:solidFill>
                <a:latin typeface="+mn-lt"/>
              </a:defRPr>
            </a:lvl2pPr>
            <a:lvl3pPr marL="1304791" indent="-395248" algn="l" rtl="0" fontAlgn="base">
              <a:spcBef>
                <a:spcPct val="20000"/>
              </a:spcBef>
              <a:spcAft>
                <a:spcPct val="0"/>
              </a:spcAft>
              <a:buClr>
                <a:schemeClr val="accent2"/>
              </a:buClr>
              <a:buFont typeface="Wingdings" pitchFamily="2" charset="2"/>
              <a:buChar char="o"/>
              <a:defRPr sz="2000">
                <a:solidFill>
                  <a:schemeClr val="tx1"/>
                </a:solidFill>
                <a:latin typeface="+mn-lt"/>
              </a:defRPr>
            </a:lvl3pPr>
            <a:lvl4pPr marL="1693690" indent="-387310" algn="l" rtl="0" fontAlgn="base">
              <a:spcBef>
                <a:spcPct val="20000"/>
              </a:spcBef>
              <a:spcAft>
                <a:spcPct val="0"/>
              </a:spcAft>
              <a:buClr>
                <a:schemeClr val="accent2"/>
              </a:buClr>
              <a:buFont typeface="Wingdings" pitchFamily="2" charset="2"/>
              <a:buChar char="n"/>
              <a:defRPr sz="1600">
                <a:solidFill>
                  <a:schemeClr val="tx1"/>
                </a:solidFill>
                <a:latin typeface="+mn-lt"/>
              </a:defRPr>
            </a:lvl4pPr>
            <a:lvl5pPr marL="2093699" indent="-398423" algn="l" rtl="0" fontAlgn="base">
              <a:spcBef>
                <a:spcPct val="25000"/>
              </a:spcBef>
              <a:spcAft>
                <a:spcPct val="0"/>
              </a:spcAft>
              <a:buClr>
                <a:schemeClr val="accent2"/>
              </a:buClr>
              <a:buFont typeface="Wingdings" pitchFamily="2" charset="2"/>
              <a:buChar char="§"/>
              <a:defRPr sz="1600">
                <a:solidFill>
                  <a:schemeClr val="tx1"/>
                </a:solidFill>
                <a:latin typeface="+mn-lt"/>
              </a:defRPr>
            </a:lvl5pPr>
            <a:lvl6pPr marL="2550852" indent="-398423" algn="l" rtl="0" fontAlgn="base">
              <a:spcBef>
                <a:spcPct val="25000"/>
              </a:spcBef>
              <a:spcAft>
                <a:spcPct val="0"/>
              </a:spcAft>
              <a:buClr>
                <a:schemeClr val="accent2"/>
              </a:buClr>
              <a:buFont typeface="Wingdings" pitchFamily="2" charset="2"/>
              <a:buChar char="§"/>
              <a:defRPr sz="1600">
                <a:solidFill>
                  <a:schemeClr val="tx1"/>
                </a:solidFill>
                <a:latin typeface="+mn-lt"/>
              </a:defRPr>
            </a:lvl6pPr>
            <a:lvl7pPr marL="3008004" indent="-398423" algn="l" rtl="0" fontAlgn="base">
              <a:spcBef>
                <a:spcPct val="25000"/>
              </a:spcBef>
              <a:spcAft>
                <a:spcPct val="0"/>
              </a:spcAft>
              <a:buClr>
                <a:schemeClr val="accent2"/>
              </a:buClr>
              <a:buFont typeface="Wingdings" pitchFamily="2" charset="2"/>
              <a:buChar char="§"/>
              <a:defRPr sz="1600">
                <a:solidFill>
                  <a:schemeClr val="tx1"/>
                </a:solidFill>
                <a:latin typeface="+mn-lt"/>
              </a:defRPr>
            </a:lvl7pPr>
            <a:lvl8pPr marL="3465158" indent="-398423" algn="l" rtl="0" fontAlgn="base">
              <a:spcBef>
                <a:spcPct val="25000"/>
              </a:spcBef>
              <a:spcAft>
                <a:spcPct val="0"/>
              </a:spcAft>
              <a:buClr>
                <a:schemeClr val="accent2"/>
              </a:buClr>
              <a:buFont typeface="Wingdings" pitchFamily="2" charset="2"/>
              <a:buChar char="§"/>
              <a:defRPr sz="1600">
                <a:solidFill>
                  <a:schemeClr val="tx1"/>
                </a:solidFill>
                <a:latin typeface="+mn-lt"/>
              </a:defRPr>
            </a:lvl8pPr>
            <a:lvl9pPr marL="3922311" indent="-398423" algn="l" rtl="0" fontAlgn="base">
              <a:spcBef>
                <a:spcPct val="25000"/>
              </a:spcBef>
              <a:spcAft>
                <a:spcPct val="0"/>
              </a:spcAft>
              <a:buClr>
                <a:schemeClr val="accent2"/>
              </a:buClr>
              <a:buFont typeface="Wingdings" pitchFamily="2" charset="2"/>
              <a:buChar char="§"/>
              <a:defRPr sz="1600">
                <a:solidFill>
                  <a:schemeClr val="tx1"/>
                </a:solidFill>
                <a:latin typeface="+mn-lt"/>
              </a:defRPr>
            </a:lvl9pPr>
          </a:lstStyle>
          <a:p>
            <a:pPr marL="0" indent="0">
              <a:buFont typeface="Wingdings" pitchFamily="2" charset="2"/>
              <a:buNone/>
            </a:pPr>
            <a:r>
              <a:rPr lang="en-US" sz="2400" b="1" u="sng" dirty="0" smtClean="0"/>
              <a:t>Theorem</a:t>
            </a:r>
          </a:p>
          <a:p>
            <a:pPr marL="0" indent="0">
              <a:buNone/>
            </a:pPr>
            <a:r>
              <a:rPr lang="en-US" sz="2400" dirty="0" err="1" smtClean="0">
                <a:solidFill>
                  <a:srgbClr val="000000"/>
                </a:solidFill>
              </a:rPr>
              <a:t>sLLF</a:t>
            </a:r>
            <a:r>
              <a:rPr lang="en-US" sz="2400" dirty="0" smtClean="0">
                <a:solidFill>
                  <a:srgbClr val="000000"/>
                </a:solidFill>
              </a:rPr>
              <a:t> rates                                  are</a:t>
            </a:r>
          </a:p>
          <a:p>
            <a:pPr marL="457200" indent="-457200">
              <a:buFont typeface="+mj-lt"/>
              <a:buAutoNum type="arabicPeriod"/>
            </a:pPr>
            <a:r>
              <a:rPr lang="en-US" sz="2400" dirty="0" smtClean="0">
                <a:solidFill>
                  <a:srgbClr val="000000"/>
                </a:solidFill>
              </a:rPr>
              <a:t>Proportionally fair</a:t>
            </a:r>
          </a:p>
          <a:p>
            <a:pPr marL="457200" indent="-457200">
              <a:buFont typeface="+mj-lt"/>
              <a:buAutoNum type="arabicPeriod"/>
            </a:pPr>
            <a:endParaRPr lang="en-US" sz="2400" dirty="0">
              <a:solidFill>
                <a:srgbClr val="000000"/>
              </a:solidFill>
            </a:endParaRPr>
          </a:p>
          <a:p>
            <a:pPr marL="457200" indent="-457200">
              <a:buFont typeface="+mj-lt"/>
              <a:buAutoNum type="arabicPeriod"/>
            </a:pPr>
            <a:endParaRPr lang="en-US" sz="2400" dirty="0" smtClean="0">
              <a:solidFill>
                <a:srgbClr val="000000"/>
              </a:solidFill>
            </a:endParaRPr>
          </a:p>
          <a:p>
            <a:pPr marL="457200" indent="-457200">
              <a:buFont typeface="+mj-lt"/>
              <a:buAutoNum type="arabicPeriod"/>
            </a:pPr>
            <a:endParaRPr lang="en-US" sz="2400" dirty="0">
              <a:solidFill>
                <a:srgbClr val="000000"/>
              </a:solidFill>
            </a:endParaRPr>
          </a:p>
          <a:p>
            <a:pPr marL="457200" indent="-457200">
              <a:buFont typeface="+mj-lt"/>
              <a:buAutoNum type="arabicPeriod"/>
            </a:pPr>
            <a:endParaRPr lang="en-US" sz="2400" dirty="0" smtClean="0">
              <a:solidFill>
                <a:srgbClr val="000000"/>
              </a:solidFill>
            </a:endParaRPr>
          </a:p>
          <a:p>
            <a:pPr marL="457200" indent="-457200">
              <a:buFont typeface="+mj-lt"/>
              <a:buAutoNum type="arabicPeriod"/>
            </a:pPr>
            <a:r>
              <a:rPr lang="en-US" sz="2400" dirty="0" err="1" smtClean="0">
                <a:solidFill>
                  <a:srgbClr val="000000"/>
                </a:solidFill>
              </a:rPr>
              <a:t>Maxmin</a:t>
            </a:r>
            <a:r>
              <a:rPr lang="en-US" sz="2400" dirty="0" smtClean="0">
                <a:solidFill>
                  <a:srgbClr val="000000"/>
                </a:solidFill>
              </a:rPr>
              <a:t> fair</a:t>
            </a:r>
          </a:p>
          <a:p>
            <a:pPr marL="0" indent="0">
              <a:buNone/>
            </a:pPr>
            <a:endParaRPr lang="en-US" sz="2400" dirty="0" smtClean="0">
              <a:solidFill>
                <a:srgbClr val="000000"/>
              </a:solidFill>
            </a:endParaRPr>
          </a:p>
        </p:txBody>
      </p:sp>
      <p:graphicFrame>
        <p:nvGraphicFramePr>
          <p:cNvPr id="25" name="Object 24"/>
          <p:cNvGraphicFramePr>
            <a:graphicFrameLocks noChangeAspect="1"/>
          </p:cNvGraphicFramePr>
          <p:nvPr>
            <p:extLst/>
          </p:nvPr>
        </p:nvGraphicFramePr>
        <p:xfrm>
          <a:off x="2576881" y="1641855"/>
          <a:ext cx="3431497" cy="577874"/>
        </p:xfrm>
        <a:graphic>
          <a:graphicData uri="http://schemas.openxmlformats.org/presentationml/2006/ole">
            <mc:AlternateContent xmlns:mc="http://schemas.openxmlformats.org/markup-compatibility/2006">
              <mc:Choice xmlns:v="urn:schemas-microsoft-com:vml" Requires="v">
                <p:oleObj spid="_x0000_s402045" name="Equation" r:id="rId3" imgW="1282700" imgH="215900" progId="Equation.3">
                  <p:embed/>
                </p:oleObj>
              </mc:Choice>
              <mc:Fallback>
                <p:oleObj name="Equation" r:id="rId3" imgW="1282700" imgH="215900" progId="Equation.3">
                  <p:embed/>
                  <p:pic>
                    <p:nvPicPr>
                      <p:cNvPr id="0" name=""/>
                      <p:cNvPicPr/>
                      <p:nvPr/>
                    </p:nvPicPr>
                    <p:blipFill>
                      <a:blip r:embed="rId4"/>
                      <a:stretch>
                        <a:fillRect/>
                      </a:stretch>
                    </p:blipFill>
                    <p:spPr>
                      <a:xfrm>
                        <a:off x="2576881" y="1641855"/>
                        <a:ext cx="3431497" cy="577874"/>
                      </a:xfrm>
                      <a:prstGeom prst="rect">
                        <a:avLst/>
                      </a:prstGeom>
                    </p:spPr>
                  </p:pic>
                </p:oleObj>
              </mc:Fallback>
            </mc:AlternateContent>
          </a:graphicData>
        </a:graphic>
      </p:graphicFrame>
      <p:graphicFrame>
        <p:nvGraphicFramePr>
          <p:cNvPr id="26" name="Object 25"/>
          <p:cNvGraphicFramePr>
            <a:graphicFrameLocks noChangeAspect="1"/>
          </p:cNvGraphicFramePr>
          <p:nvPr>
            <p:extLst/>
          </p:nvPr>
        </p:nvGraphicFramePr>
        <p:xfrm>
          <a:off x="2576881" y="2728488"/>
          <a:ext cx="3810000" cy="1201737"/>
        </p:xfrm>
        <a:graphic>
          <a:graphicData uri="http://schemas.openxmlformats.org/presentationml/2006/ole">
            <mc:AlternateContent xmlns:mc="http://schemas.openxmlformats.org/markup-compatibility/2006">
              <mc:Choice xmlns:v="urn:schemas-microsoft-com:vml" Requires="v">
                <p:oleObj spid="_x0000_s402046" name="Equation" r:id="rId5" imgW="1409700" imgH="444500" progId="Equation.3">
                  <p:embed/>
                </p:oleObj>
              </mc:Choice>
              <mc:Fallback>
                <p:oleObj name="Equation" r:id="rId5" imgW="1409700" imgH="444500" progId="Equation.3">
                  <p:embed/>
                  <p:pic>
                    <p:nvPicPr>
                      <p:cNvPr id="0" name=""/>
                      <p:cNvPicPr/>
                      <p:nvPr/>
                    </p:nvPicPr>
                    <p:blipFill>
                      <a:blip r:embed="rId6"/>
                      <a:stretch>
                        <a:fillRect/>
                      </a:stretch>
                    </p:blipFill>
                    <p:spPr>
                      <a:xfrm>
                        <a:off x="2576881" y="2728488"/>
                        <a:ext cx="3810000" cy="1201737"/>
                      </a:xfrm>
                      <a:prstGeom prst="rect">
                        <a:avLst/>
                      </a:prstGeom>
                    </p:spPr>
                  </p:pic>
                </p:oleObj>
              </mc:Fallback>
            </mc:AlternateContent>
          </a:graphicData>
        </a:graphic>
      </p:graphicFrame>
      <p:sp>
        <p:nvSpPr>
          <p:cNvPr id="27" name="TextBox 26"/>
          <p:cNvSpPr txBox="1"/>
          <p:nvPr/>
        </p:nvSpPr>
        <p:spPr>
          <a:xfrm>
            <a:off x="6079394" y="6472002"/>
            <a:ext cx="2976771" cy="307777"/>
          </a:xfrm>
          <a:prstGeom prst="rect">
            <a:avLst/>
          </a:prstGeom>
          <a:noFill/>
        </p:spPr>
        <p:txBody>
          <a:bodyPr wrap="none" rtlCol="0">
            <a:spAutoFit/>
          </a:bodyPr>
          <a:lstStyle/>
          <a:p>
            <a:r>
              <a:rPr lang="en-US" sz="1400" dirty="0" err="1" smtClean="0"/>
              <a:t>Nakahira</a:t>
            </a:r>
            <a:r>
              <a:rPr lang="en-US" sz="1400" dirty="0" smtClean="0"/>
              <a:t>, et al, e-Energy 2017</a:t>
            </a:r>
            <a:endParaRPr lang="en-US" sz="1400" dirty="0"/>
          </a:p>
        </p:txBody>
      </p:sp>
      <p:graphicFrame>
        <p:nvGraphicFramePr>
          <p:cNvPr id="8" name="Object 7"/>
          <p:cNvGraphicFramePr>
            <a:graphicFrameLocks noChangeAspect="1"/>
          </p:cNvGraphicFramePr>
          <p:nvPr>
            <p:extLst/>
          </p:nvPr>
        </p:nvGraphicFramePr>
        <p:xfrm>
          <a:off x="2548339" y="4918043"/>
          <a:ext cx="4356100" cy="755650"/>
        </p:xfrm>
        <a:graphic>
          <a:graphicData uri="http://schemas.openxmlformats.org/presentationml/2006/ole">
            <mc:AlternateContent xmlns:mc="http://schemas.openxmlformats.org/markup-compatibility/2006">
              <mc:Choice xmlns:v="urn:schemas-microsoft-com:vml" Requires="v">
                <p:oleObj spid="_x0000_s402047" name="Equation" r:id="rId7" imgW="1612900" imgH="279400" progId="Equation.3">
                  <p:embed/>
                </p:oleObj>
              </mc:Choice>
              <mc:Fallback>
                <p:oleObj name="Equation" r:id="rId7" imgW="1612900" imgH="279400" progId="Equation.3">
                  <p:embed/>
                  <p:pic>
                    <p:nvPicPr>
                      <p:cNvPr id="0" name=""/>
                      <p:cNvPicPr/>
                      <p:nvPr/>
                    </p:nvPicPr>
                    <p:blipFill>
                      <a:blip r:embed="rId8"/>
                      <a:stretch>
                        <a:fillRect/>
                      </a:stretch>
                    </p:blipFill>
                    <p:spPr>
                      <a:xfrm>
                        <a:off x="2548339" y="4918043"/>
                        <a:ext cx="4356100" cy="755650"/>
                      </a:xfrm>
                      <a:prstGeom prst="rect">
                        <a:avLst/>
                      </a:prstGeom>
                    </p:spPr>
                  </p:pic>
                </p:oleObj>
              </mc:Fallback>
            </mc:AlternateContent>
          </a:graphicData>
        </a:graphic>
      </p:graphicFrame>
    </p:spTree>
    <p:extLst>
      <p:ext uri="{BB962C8B-B14F-4D97-AF65-F5344CB8AC3E}">
        <p14:creationId xmlns:p14="http://schemas.microsoft.com/office/powerpoint/2010/main" val="107245437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 xmlns:a16="http://schemas.microsoft.com/office/drawing/2014/main" id="{364C4779-6244-9246-A1DE-7F3A25F13F14}"/>
              </a:ext>
            </a:extLst>
          </p:cNvPr>
          <p:cNvSpPr/>
          <p:nvPr/>
        </p:nvSpPr>
        <p:spPr bwMode="auto">
          <a:xfrm rot="10800000">
            <a:off x="-3" y="5147615"/>
            <a:ext cx="9143999" cy="853134"/>
          </a:xfrm>
          <a:prstGeom prst="rect">
            <a:avLst/>
          </a:prstGeom>
          <a:gradFill>
            <a:gsLst>
              <a:gs pos="18000">
                <a:schemeClr val="tx1">
                  <a:lumMod val="0"/>
                </a:schemeClr>
              </a:gs>
              <a:gs pos="100000">
                <a:srgbClr val="00B0F0">
                  <a:lumMod val="64000"/>
                  <a:alpha val="86000"/>
                </a:srgbClr>
              </a:gs>
            </a:gsLst>
            <a:lin ang="16200000" scaled="0"/>
          </a:gra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fontAlgn="auto">
              <a:spcBef>
                <a:spcPts val="0"/>
              </a:spcBef>
              <a:spcAft>
                <a:spcPts val="0"/>
              </a:spcAft>
            </a:pPr>
            <a:endParaRPr lang="en-US">
              <a:solidFill>
                <a:srgbClr val="000000"/>
              </a:solidFill>
              <a:ea typeface="ＭＳ Ｐゴシック" charset="0"/>
              <a:cs typeface="ＭＳ Ｐゴシック" charset="0"/>
            </a:endParaRPr>
          </a:p>
        </p:txBody>
      </p:sp>
      <p:sp>
        <p:nvSpPr>
          <p:cNvPr id="14" name="Rectangle 13">
            <a:extLst>
              <a:ext uri="{FF2B5EF4-FFF2-40B4-BE49-F238E27FC236}">
                <a16:creationId xmlns="" xmlns:a16="http://schemas.microsoft.com/office/drawing/2014/main" id="{5CB86C57-C98D-E44A-963D-A8E0D1EF1514}"/>
              </a:ext>
            </a:extLst>
          </p:cNvPr>
          <p:cNvSpPr/>
          <p:nvPr/>
        </p:nvSpPr>
        <p:spPr bwMode="auto">
          <a:xfrm>
            <a:off x="-1" y="857250"/>
            <a:ext cx="9144001" cy="1252904"/>
          </a:xfrm>
          <a:prstGeom prst="rect">
            <a:avLst/>
          </a:prstGeom>
          <a:gradFill>
            <a:gsLst>
              <a:gs pos="18000">
                <a:schemeClr val="tx1">
                  <a:lumMod val="0"/>
                </a:schemeClr>
              </a:gs>
              <a:gs pos="100000">
                <a:srgbClr val="00B0F0">
                  <a:lumMod val="64000"/>
                  <a:alpha val="86000"/>
                </a:srgbClr>
              </a:gs>
            </a:gsLst>
            <a:lin ang="16200000" scaled="0"/>
          </a:gradFill>
          <a:ln w="1587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fontAlgn="auto">
              <a:spcBef>
                <a:spcPts val="0"/>
              </a:spcBef>
              <a:spcAft>
                <a:spcPts val="0"/>
              </a:spcAft>
            </a:pPr>
            <a:endParaRPr lang="en-US">
              <a:solidFill>
                <a:srgbClr val="000000"/>
              </a:solidFill>
              <a:ea typeface="ＭＳ Ｐゴシック" charset="0"/>
              <a:cs typeface="ＭＳ Ｐゴシック" charset="0"/>
            </a:endParaRPr>
          </a:p>
        </p:txBody>
      </p:sp>
      <p:sp>
        <p:nvSpPr>
          <p:cNvPr id="12" name="Rectangle 11">
            <a:extLst>
              <a:ext uri="{FF2B5EF4-FFF2-40B4-BE49-F238E27FC236}">
                <a16:creationId xmlns="" xmlns:a16="http://schemas.microsoft.com/office/drawing/2014/main" id="{F8FC8996-5613-9942-A74E-7DB2F78ED0CB}"/>
              </a:ext>
            </a:extLst>
          </p:cNvPr>
          <p:cNvSpPr/>
          <p:nvPr/>
        </p:nvSpPr>
        <p:spPr bwMode="auto">
          <a:xfrm>
            <a:off x="0" y="1795425"/>
            <a:ext cx="9144000" cy="315025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fontAlgn="auto">
              <a:spcBef>
                <a:spcPts val="0"/>
              </a:spcBef>
              <a:spcAft>
                <a:spcPts val="0"/>
              </a:spcAft>
            </a:pPr>
            <a:endParaRPr lang="en-US" dirty="0">
              <a:solidFill>
                <a:srgbClr val="000000"/>
              </a:solidFill>
              <a:ea typeface="ＭＳ Ｐゴシック" charset="0"/>
              <a:cs typeface="ＭＳ Ｐゴシック" charset="0"/>
            </a:endParaRPr>
          </a:p>
        </p:txBody>
      </p:sp>
      <p:pic>
        <p:nvPicPr>
          <p:cNvPr id="8" name="Picture 7" descr="Caltech_wordmark_white.eps">
            <a:extLst>
              <a:ext uri="{FF2B5EF4-FFF2-40B4-BE49-F238E27FC236}">
                <a16:creationId xmlns="" xmlns:a16="http://schemas.microsoft.com/office/drawing/2014/main" id="{79D4BF22-6DDA-564E-82FC-A1673C8263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328" y="5725411"/>
            <a:ext cx="568541" cy="137609"/>
          </a:xfrm>
          <a:prstGeom prst="rect">
            <a:avLst/>
          </a:prstGeom>
        </p:spPr>
      </p:pic>
      <p:pic>
        <p:nvPicPr>
          <p:cNvPr id="9" name="Picture 11" descr="resnick_White.eps">
            <a:extLst>
              <a:ext uri="{FF2B5EF4-FFF2-40B4-BE49-F238E27FC236}">
                <a16:creationId xmlns="" xmlns:a16="http://schemas.microsoft.com/office/drawing/2014/main" id="{D1B90EDC-CBC5-1146-94A7-0C752F9E8737}"/>
              </a:ext>
            </a:extLst>
          </p:cNvPr>
          <p:cNvPicPr>
            <a:picLocks noChangeAspect="1"/>
          </p:cNvPicPr>
          <p:nvPr/>
        </p:nvPicPr>
        <p:blipFill>
          <a:blip r:embed="rId3">
            <a:alphaModFix/>
            <a:lum contrast="20000"/>
            <a:extLst>
              <a:ext uri="{28A0092B-C50C-407E-A947-70E740481C1C}">
                <a14:useLocalDpi xmlns:a14="http://schemas.microsoft.com/office/drawing/2010/main" val="0"/>
              </a:ext>
            </a:extLst>
          </a:blip>
          <a:srcRect/>
          <a:stretch>
            <a:fillRect/>
          </a:stretch>
        </p:blipFill>
        <p:spPr bwMode="auto">
          <a:xfrm>
            <a:off x="7543800" y="1051148"/>
            <a:ext cx="1386987" cy="5177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a:extLst>
              <a:ext uri="{FF2B5EF4-FFF2-40B4-BE49-F238E27FC236}">
                <a16:creationId xmlns="" xmlns:a16="http://schemas.microsoft.com/office/drawing/2014/main" id="{AE5E8BD3-1933-9D4C-B3E4-3D27E0C3483F}"/>
              </a:ext>
            </a:extLst>
          </p:cNvPr>
          <p:cNvSpPr/>
          <p:nvPr/>
        </p:nvSpPr>
        <p:spPr>
          <a:xfrm>
            <a:off x="408723" y="1207516"/>
            <a:ext cx="2495170" cy="553998"/>
          </a:xfrm>
          <a:prstGeom prst="rect">
            <a:avLst/>
          </a:prstGeom>
        </p:spPr>
        <p:txBody>
          <a:bodyPr wrap="none">
            <a:spAutoFit/>
          </a:bodyPr>
          <a:lstStyle/>
          <a:p>
            <a:pPr eaLnBrk="1" fontAlgn="auto" hangingPunct="1">
              <a:spcBef>
                <a:spcPts val="0"/>
              </a:spcBef>
              <a:spcAft>
                <a:spcPts val="0"/>
              </a:spcAft>
            </a:pPr>
            <a:r>
              <a:rPr lang="en-US" sz="3000" b="1" dirty="0">
                <a:solidFill>
                  <a:prstClr val="white"/>
                </a:solidFill>
                <a:latin typeface="Arial" panose="020B0604020202020204" pitchFamily="34" charset="0"/>
                <a:cs typeface="Arial" panose="020B0604020202020204" pitchFamily="34" charset="0"/>
              </a:rPr>
              <a:t>Today’s Grid</a:t>
            </a:r>
          </a:p>
        </p:txBody>
      </p:sp>
      <p:pic>
        <p:nvPicPr>
          <p:cNvPr id="15" name="Picture 14">
            <a:extLst>
              <a:ext uri="{FF2B5EF4-FFF2-40B4-BE49-F238E27FC236}">
                <a16:creationId xmlns="" xmlns:a16="http://schemas.microsoft.com/office/drawing/2014/main" id="{AA314FC2-70A6-0945-8871-62C60F0B615A}"/>
              </a:ext>
            </a:extLst>
          </p:cNvPr>
          <p:cNvPicPr>
            <a:picLocks noChangeAspect="1"/>
          </p:cNvPicPr>
          <p:nvPr/>
        </p:nvPicPr>
        <p:blipFill>
          <a:blip r:embed="rId4"/>
          <a:stretch>
            <a:fillRect/>
          </a:stretch>
        </p:blipFill>
        <p:spPr>
          <a:xfrm>
            <a:off x="81364" y="1872235"/>
            <a:ext cx="4640336" cy="2973419"/>
          </a:xfrm>
          <a:prstGeom prst="rect">
            <a:avLst/>
          </a:prstGeom>
        </p:spPr>
      </p:pic>
      <p:sp>
        <p:nvSpPr>
          <p:cNvPr id="17" name="Content Placeholder 5">
            <a:extLst>
              <a:ext uri="{FF2B5EF4-FFF2-40B4-BE49-F238E27FC236}">
                <a16:creationId xmlns="" xmlns:a16="http://schemas.microsoft.com/office/drawing/2014/main" id="{F4265170-7F2D-904B-A36A-F59A6B15885E}"/>
              </a:ext>
            </a:extLst>
          </p:cNvPr>
          <p:cNvSpPr txBox="1">
            <a:spLocks/>
          </p:cNvSpPr>
          <p:nvPr/>
        </p:nvSpPr>
        <p:spPr>
          <a:xfrm>
            <a:off x="4744433" y="2122409"/>
            <a:ext cx="4280694" cy="2712428"/>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auto">
              <a:spcAft>
                <a:spcPts val="0"/>
              </a:spcAft>
            </a:pPr>
            <a:r>
              <a:rPr lang="en-US" sz="2100" b="1" dirty="0">
                <a:solidFill>
                  <a:prstClr val="black"/>
                </a:solidFill>
                <a:latin typeface="Arial" panose="020B0604020202020204" pitchFamily="34" charset="0"/>
                <a:cs typeface="Arial" panose="020B0604020202020204" pitchFamily="34" charset="0"/>
              </a:rPr>
              <a:t>Few large generators</a:t>
            </a:r>
          </a:p>
          <a:p>
            <a:pPr marL="557213" lvl="1" indent="-214313" algn="l" fontAlgn="auto">
              <a:spcAft>
                <a:spcPts val="0"/>
              </a:spcAft>
              <a:buClr>
                <a:srgbClr val="01B650"/>
              </a:buClr>
              <a:buSzPct val="100000"/>
              <a:buFont typeface="Wingdings" pitchFamily="2" charset="2"/>
              <a:buChar char="§"/>
            </a:pPr>
            <a:r>
              <a:rPr lang="en-US" sz="1350" dirty="0">
                <a:solidFill>
                  <a:prstClr val="black"/>
                </a:solidFill>
                <a:latin typeface="Arial" panose="020B0604020202020204" pitchFamily="34" charset="0"/>
                <a:cs typeface="Arial" panose="020B0604020202020204" pitchFamily="34" charset="0"/>
              </a:rPr>
              <a:t>~10K bulk generators, actively controlled</a:t>
            </a:r>
          </a:p>
          <a:p>
            <a:pPr algn="l" fontAlgn="auto">
              <a:spcAft>
                <a:spcPts val="0"/>
              </a:spcAft>
            </a:pPr>
            <a:r>
              <a:rPr lang="en-US" sz="2100" b="1" dirty="0">
                <a:solidFill>
                  <a:prstClr val="black"/>
                </a:solidFill>
                <a:latin typeface="Arial" panose="020B0604020202020204" pitchFamily="34" charset="0"/>
                <a:cs typeface="Arial" panose="020B0604020202020204" pitchFamily="34" charset="0"/>
              </a:rPr>
              <a:t>Many dump loads</a:t>
            </a:r>
          </a:p>
          <a:p>
            <a:pPr marL="557213" lvl="1" indent="-214313" algn="l" fontAlgn="auto">
              <a:spcAft>
                <a:spcPts val="0"/>
              </a:spcAft>
              <a:buClr>
                <a:srgbClr val="01B650"/>
              </a:buClr>
              <a:buSzPct val="100000"/>
              <a:buFont typeface="Wingdings" pitchFamily="2" charset="2"/>
              <a:buChar char="§"/>
            </a:pPr>
            <a:r>
              <a:rPr lang="en-US" sz="1350" dirty="0">
                <a:solidFill>
                  <a:prstClr val="black"/>
                </a:solidFill>
                <a:latin typeface="Arial" panose="020B0604020202020204" pitchFamily="34" charset="0"/>
                <a:cs typeface="Arial" panose="020B0604020202020204" pitchFamily="34" charset="0"/>
              </a:rPr>
              <a:t>131M customers, ~billion passive loads</a:t>
            </a:r>
          </a:p>
          <a:p>
            <a:pPr algn="l" fontAlgn="auto">
              <a:spcAft>
                <a:spcPts val="0"/>
              </a:spcAft>
            </a:pPr>
            <a:r>
              <a:rPr lang="en-US" sz="2100" b="1" dirty="0">
                <a:solidFill>
                  <a:prstClr val="black"/>
                </a:solidFill>
                <a:latin typeface="Arial" panose="020B0604020202020204" pitchFamily="34" charset="0"/>
                <a:cs typeface="Arial" panose="020B0604020202020204" pitchFamily="34" charset="0"/>
              </a:rPr>
              <a:t>Control paradigm:                  </a:t>
            </a:r>
            <a:r>
              <a:rPr lang="en-US" sz="1950" b="1" dirty="0">
                <a:solidFill>
                  <a:prstClr val="black"/>
                </a:solidFill>
                <a:latin typeface="Arial" panose="020B0604020202020204" pitchFamily="34" charset="0"/>
                <a:cs typeface="Arial" panose="020B0604020202020204" pitchFamily="34" charset="0"/>
              </a:rPr>
              <a:t>S</a:t>
            </a:r>
            <a:r>
              <a:rPr lang="en-US" sz="1800" b="1" dirty="0">
                <a:solidFill>
                  <a:prstClr val="black"/>
                </a:solidFill>
                <a:latin typeface="Arial" panose="020B0604020202020204" pitchFamily="34" charset="0"/>
                <a:cs typeface="Arial" panose="020B0604020202020204" pitchFamily="34" charset="0"/>
              </a:rPr>
              <a:t>chedule supply to match demand</a:t>
            </a:r>
          </a:p>
          <a:p>
            <a:pPr marL="557213" lvl="1" indent="-214313" algn="l" fontAlgn="auto">
              <a:spcAft>
                <a:spcPts val="0"/>
              </a:spcAft>
              <a:buClr>
                <a:srgbClr val="01B650"/>
              </a:buClr>
              <a:buFont typeface="Wingdings" pitchFamily="2" charset="2"/>
              <a:buChar char="§"/>
            </a:pPr>
            <a:r>
              <a:rPr lang="en-US" sz="1425" dirty="0">
                <a:solidFill>
                  <a:prstClr val="black"/>
                </a:solidFill>
                <a:latin typeface="Arial" panose="020B0604020202020204" pitchFamily="34" charset="0"/>
                <a:cs typeface="Arial" panose="020B0604020202020204" pitchFamily="34" charset="0"/>
              </a:rPr>
              <a:t>Centralized, human-in-the-loop, worst-case, deterministic</a:t>
            </a:r>
          </a:p>
        </p:txBody>
      </p:sp>
    </p:spTree>
    <p:extLst>
      <p:ext uri="{BB962C8B-B14F-4D97-AF65-F5344CB8AC3E}">
        <p14:creationId xmlns:p14="http://schemas.microsoft.com/office/powerpoint/2010/main" val="83553227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38200" y="228600"/>
            <a:ext cx="8077200" cy="838200"/>
          </a:xfrm>
        </p:spPr>
        <p:txBody>
          <a:bodyPr/>
          <a:lstStyle/>
          <a:p>
            <a:r>
              <a:rPr lang="en-US" sz="3600" dirty="0" smtClean="0"/>
              <a:t>Smoothed Least laxity first (</a:t>
            </a:r>
            <a:r>
              <a:rPr lang="en-US" sz="3600" dirty="0" err="1" smtClean="0"/>
              <a:t>sLLF</a:t>
            </a:r>
            <a:r>
              <a:rPr lang="en-US" sz="3600" dirty="0" smtClean="0"/>
              <a:t>)</a:t>
            </a:r>
            <a:endParaRPr lang="en-US" sz="3600" dirty="0"/>
          </a:p>
        </p:txBody>
      </p:sp>
      <p:pic>
        <p:nvPicPr>
          <p:cNvPr id="2" name="Picture 1"/>
          <p:cNvPicPr>
            <a:picLocks noChangeAspect="1"/>
          </p:cNvPicPr>
          <p:nvPr/>
        </p:nvPicPr>
        <p:blipFill>
          <a:blip r:embed="rId2"/>
          <a:stretch>
            <a:fillRect/>
          </a:stretch>
        </p:blipFill>
        <p:spPr>
          <a:xfrm>
            <a:off x="1374741" y="1312741"/>
            <a:ext cx="6843543" cy="5264264"/>
          </a:xfrm>
          <a:prstGeom prst="rect">
            <a:avLst/>
          </a:prstGeom>
        </p:spPr>
      </p:pic>
    </p:spTree>
    <p:extLst>
      <p:ext uri="{BB962C8B-B14F-4D97-AF65-F5344CB8AC3E}">
        <p14:creationId xmlns:p14="http://schemas.microsoft.com/office/powerpoint/2010/main" val="910397740"/>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10CAAEBD-1A58-5D4A-91D4-86C117D96B64}"/>
              </a:ext>
            </a:extLst>
          </p:cNvPr>
          <p:cNvSpPr/>
          <p:nvPr/>
        </p:nvSpPr>
        <p:spPr bwMode="auto">
          <a:xfrm rot="10800000">
            <a:off x="0" y="4418134"/>
            <a:ext cx="9143999" cy="1582616"/>
          </a:xfrm>
          <a:prstGeom prst="rect">
            <a:avLst/>
          </a:prstGeom>
          <a:gradFill>
            <a:gsLst>
              <a:gs pos="18000">
                <a:schemeClr val="tx1">
                  <a:lumMod val="0"/>
                </a:schemeClr>
              </a:gs>
              <a:gs pos="100000">
                <a:srgbClr val="00B0F0">
                  <a:lumMod val="64000"/>
                  <a:alpha val="86000"/>
                </a:srgbClr>
              </a:gs>
            </a:gsLst>
            <a:lin ang="16200000" scaled="0"/>
          </a:gra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fontAlgn="auto">
              <a:spcBef>
                <a:spcPts val="0"/>
              </a:spcBef>
              <a:spcAft>
                <a:spcPts val="0"/>
              </a:spcAft>
            </a:pPr>
            <a:endParaRPr lang="en-US">
              <a:solidFill>
                <a:srgbClr val="000000"/>
              </a:solidFill>
              <a:ea typeface="ＭＳ Ｐゴシック" charset="0"/>
              <a:cs typeface="ＭＳ Ｐゴシック" charset="0"/>
            </a:endParaRPr>
          </a:p>
        </p:txBody>
      </p:sp>
      <p:sp>
        <p:nvSpPr>
          <p:cNvPr id="14" name="Rectangle 13">
            <a:extLst>
              <a:ext uri="{FF2B5EF4-FFF2-40B4-BE49-F238E27FC236}">
                <a16:creationId xmlns="" xmlns:a16="http://schemas.microsoft.com/office/drawing/2014/main" id="{5CB86C57-C98D-E44A-963D-A8E0D1EF1514}"/>
              </a:ext>
            </a:extLst>
          </p:cNvPr>
          <p:cNvSpPr/>
          <p:nvPr/>
        </p:nvSpPr>
        <p:spPr bwMode="auto">
          <a:xfrm>
            <a:off x="-1" y="857250"/>
            <a:ext cx="9144001" cy="1569110"/>
          </a:xfrm>
          <a:prstGeom prst="rect">
            <a:avLst/>
          </a:prstGeom>
          <a:gradFill>
            <a:gsLst>
              <a:gs pos="18000">
                <a:schemeClr val="tx1">
                  <a:lumMod val="0"/>
                </a:schemeClr>
              </a:gs>
              <a:gs pos="100000">
                <a:srgbClr val="00B0F0">
                  <a:lumMod val="64000"/>
                  <a:alpha val="86000"/>
                </a:srgbClr>
              </a:gs>
            </a:gsLst>
            <a:lin ang="16200000" scaled="0"/>
          </a:gradFill>
          <a:ln w="1587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fontAlgn="auto">
              <a:spcBef>
                <a:spcPts val="0"/>
              </a:spcBef>
              <a:spcAft>
                <a:spcPts val="0"/>
              </a:spcAft>
            </a:pPr>
            <a:endParaRPr lang="en-US">
              <a:solidFill>
                <a:srgbClr val="000000"/>
              </a:solidFill>
              <a:ea typeface="ＭＳ Ｐゴシック" charset="0"/>
              <a:cs typeface="ＭＳ Ｐゴシック" charset="0"/>
            </a:endParaRPr>
          </a:p>
        </p:txBody>
      </p:sp>
      <p:sp>
        <p:nvSpPr>
          <p:cNvPr id="12" name="Rectangle 11">
            <a:extLst>
              <a:ext uri="{FF2B5EF4-FFF2-40B4-BE49-F238E27FC236}">
                <a16:creationId xmlns="" xmlns:a16="http://schemas.microsoft.com/office/drawing/2014/main" id="{F8FC8996-5613-9942-A74E-7DB2F78ED0CB}"/>
              </a:ext>
            </a:extLst>
          </p:cNvPr>
          <p:cNvSpPr/>
          <p:nvPr/>
        </p:nvSpPr>
        <p:spPr bwMode="auto">
          <a:xfrm>
            <a:off x="0" y="1724102"/>
            <a:ext cx="9144000" cy="3445459"/>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fontAlgn="auto">
              <a:spcBef>
                <a:spcPts val="0"/>
              </a:spcBef>
              <a:spcAft>
                <a:spcPts val="0"/>
              </a:spcAft>
            </a:pPr>
            <a:endParaRPr lang="en-US" dirty="0">
              <a:solidFill>
                <a:srgbClr val="000000"/>
              </a:solidFill>
              <a:ea typeface="ＭＳ Ｐゴシック" charset="0"/>
              <a:cs typeface="ＭＳ Ｐゴシック" charset="0"/>
            </a:endParaRPr>
          </a:p>
        </p:txBody>
      </p:sp>
      <p:pic>
        <p:nvPicPr>
          <p:cNvPr id="8" name="Picture 7" descr="Caltech_wordmark_white.eps">
            <a:extLst>
              <a:ext uri="{FF2B5EF4-FFF2-40B4-BE49-F238E27FC236}">
                <a16:creationId xmlns="" xmlns:a16="http://schemas.microsoft.com/office/drawing/2014/main" id="{79D4BF22-6DDA-564E-82FC-A1673C8263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328" y="5725411"/>
            <a:ext cx="568541" cy="137609"/>
          </a:xfrm>
          <a:prstGeom prst="rect">
            <a:avLst/>
          </a:prstGeom>
        </p:spPr>
      </p:pic>
      <p:pic>
        <p:nvPicPr>
          <p:cNvPr id="9" name="Picture 11" descr="resnick_White.eps">
            <a:extLst>
              <a:ext uri="{FF2B5EF4-FFF2-40B4-BE49-F238E27FC236}">
                <a16:creationId xmlns="" xmlns:a16="http://schemas.microsoft.com/office/drawing/2014/main" id="{D1B90EDC-CBC5-1146-94A7-0C752F9E8737}"/>
              </a:ext>
            </a:extLst>
          </p:cNvPr>
          <p:cNvPicPr>
            <a:picLocks noChangeAspect="1"/>
          </p:cNvPicPr>
          <p:nvPr/>
        </p:nvPicPr>
        <p:blipFill>
          <a:blip r:embed="rId3">
            <a:alphaModFix/>
            <a:lum contrast="20000"/>
            <a:extLst>
              <a:ext uri="{28A0092B-C50C-407E-A947-70E740481C1C}">
                <a14:useLocalDpi xmlns:a14="http://schemas.microsoft.com/office/drawing/2010/main" val="0"/>
              </a:ext>
            </a:extLst>
          </a:blip>
          <a:srcRect/>
          <a:stretch>
            <a:fillRect/>
          </a:stretch>
        </p:blipFill>
        <p:spPr bwMode="auto">
          <a:xfrm>
            <a:off x="7543800" y="1051148"/>
            <a:ext cx="1386987" cy="5177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a:extLst>
              <a:ext uri="{FF2B5EF4-FFF2-40B4-BE49-F238E27FC236}">
                <a16:creationId xmlns="" xmlns:a16="http://schemas.microsoft.com/office/drawing/2014/main" id="{AE5E8BD3-1933-9D4C-B3E4-3D27E0C3483F}"/>
              </a:ext>
            </a:extLst>
          </p:cNvPr>
          <p:cNvSpPr/>
          <p:nvPr/>
        </p:nvSpPr>
        <p:spPr>
          <a:xfrm>
            <a:off x="419695" y="1152654"/>
            <a:ext cx="2281394" cy="553998"/>
          </a:xfrm>
          <a:prstGeom prst="rect">
            <a:avLst/>
          </a:prstGeom>
        </p:spPr>
        <p:txBody>
          <a:bodyPr wrap="none">
            <a:spAutoFit/>
          </a:bodyPr>
          <a:lstStyle/>
          <a:p>
            <a:pPr eaLnBrk="1" fontAlgn="auto" hangingPunct="1">
              <a:spcBef>
                <a:spcPts val="0"/>
              </a:spcBef>
              <a:spcAft>
                <a:spcPts val="0"/>
              </a:spcAft>
            </a:pPr>
            <a:r>
              <a:rPr lang="en-US" sz="3000" b="1" dirty="0">
                <a:solidFill>
                  <a:prstClr val="white"/>
                </a:solidFill>
                <a:latin typeface="Arial" panose="020B0604020202020204" pitchFamily="34" charset="0"/>
                <a:cs typeface="Arial" panose="020B0604020202020204" pitchFamily="34" charset="0"/>
              </a:rPr>
              <a:t>Future Grid</a:t>
            </a:r>
          </a:p>
        </p:txBody>
      </p:sp>
      <p:sp>
        <p:nvSpPr>
          <p:cNvPr id="17" name="Content Placeholder 5">
            <a:extLst>
              <a:ext uri="{FF2B5EF4-FFF2-40B4-BE49-F238E27FC236}">
                <a16:creationId xmlns="" xmlns:a16="http://schemas.microsoft.com/office/drawing/2014/main" id="{F4265170-7F2D-904B-A36A-F59A6B15885E}"/>
              </a:ext>
            </a:extLst>
          </p:cNvPr>
          <p:cNvSpPr txBox="1">
            <a:spLocks/>
          </p:cNvSpPr>
          <p:nvPr/>
        </p:nvSpPr>
        <p:spPr>
          <a:xfrm>
            <a:off x="5032261" y="1930122"/>
            <a:ext cx="3674657" cy="3080334"/>
          </a:xfrm>
          <a:prstGeom prst="rect">
            <a:avLst/>
          </a:prstGeom>
        </p:spPr>
        <p:txBody>
          <a:bodyPr vert="horz" lIns="68580" tIns="34290" rIns="68580" bIns="3429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auto">
              <a:spcAft>
                <a:spcPts val="0"/>
              </a:spcAft>
              <a:buClr>
                <a:srgbClr val="34CBEE"/>
              </a:buClr>
            </a:pPr>
            <a:r>
              <a:rPr lang="en-US" sz="2100" b="1" dirty="0">
                <a:solidFill>
                  <a:prstClr val="black"/>
                </a:solidFill>
                <a:latin typeface="Arial" panose="020B0604020202020204" pitchFamily="34" charset="0"/>
                <a:cs typeface="Arial" panose="020B0604020202020204" pitchFamily="34" charset="0"/>
              </a:rPr>
              <a:t>Wind and solar farms are not dispatchable</a:t>
            </a:r>
          </a:p>
          <a:p>
            <a:pPr marL="557213" lvl="1" indent="-214313" algn="l" fontAlgn="auto">
              <a:spcAft>
                <a:spcPts val="0"/>
              </a:spcAft>
              <a:buClr>
                <a:srgbClr val="34CBEE"/>
              </a:buClr>
              <a:buSzPct val="100000"/>
              <a:buFont typeface="Wingdings" pitchFamily="2" charset="2"/>
              <a:buChar char="§"/>
            </a:pPr>
            <a:r>
              <a:rPr lang="en-US" sz="1425" dirty="0">
                <a:solidFill>
                  <a:srgbClr val="000000"/>
                </a:solidFill>
                <a:latin typeface="Arial" panose="020B0604020202020204" pitchFamily="34" charset="0"/>
                <a:cs typeface="Arial" panose="020B0604020202020204" pitchFamily="34" charset="0"/>
              </a:rPr>
              <a:t>Many small distributed generations</a:t>
            </a:r>
            <a:endParaRPr lang="en-US" sz="1350" dirty="0">
              <a:solidFill>
                <a:prstClr val="black"/>
              </a:solidFill>
              <a:latin typeface="Arial" panose="020B0604020202020204" pitchFamily="34" charset="0"/>
              <a:cs typeface="Arial" panose="020B0604020202020204" pitchFamily="34" charset="0"/>
            </a:endParaRPr>
          </a:p>
          <a:p>
            <a:pPr algn="l" fontAlgn="auto">
              <a:spcAft>
                <a:spcPts val="0"/>
              </a:spcAft>
              <a:buClr>
                <a:srgbClr val="34CBEE"/>
              </a:buClr>
            </a:pPr>
            <a:r>
              <a:rPr lang="en-US" sz="2100" b="1" dirty="0">
                <a:solidFill>
                  <a:prstClr val="black"/>
                </a:solidFill>
                <a:latin typeface="Arial" panose="020B0604020202020204" pitchFamily="34" charset="0"/>
                <a:cs typeface="Arial" panose="020B0604020202020204" pitchFamily="34" charset="0"/>
              </a:rPr>
              <a:t>Network of distributed energy resources (DERs)</a:t>
            </a:r>
          </a:p>
          <a:p>
            <a:pPr marL="600075" lvl="1" indent="-257175" algn="l" fontAlgn="auto">
              <a:spcAft>
                <a:spcPts val="0"/>
              </a:spcAft>
              <a:buClr>
                <a:srgbClr val="34CBEE"/>
              </a:buClr>
              <a:buFont typeface="Wingdings" pitchFamily="2" charset="2"/>
              <a:buChar char="§"/>
            </a:pPr>
            <a:r>
              <a:rPr lang="en-US" sz="1425" dirty="0">
                <a:solidFill>
                  <a:srgbClr val="000000"/>
                </a:solidFill>
                <a:latin typeface="Arial" panose="020B0604020202020204" pitchFamily="34" charset="0"/>
                <a:cs typeface="Arial" panose="020B0604020202020204" pitchFamily="34" charset="0"/>
              </a:rPr>
              <a:t>EVs, smart buildings/appliances,        wind turbines, storage</a:t>
            </a:r>
          </a:p>
          <a:p>
            <a:pPr algn="l" fontAlgn="auto">
              <a:spcAft>
                <a:spcPts val="0"/>
              </a:spcAft>
              <a:buClr>
                <a:srgbClr val="34CBEE"/>
              </a:buClr>
            </a:pPr>
            <a:r>
              <a:rPr lang="en-US" sz="2100" b="1" dirty="0">
                <a:solidFill>
                  <a:prstClr val="black"/>
                </a:solidFill>
                <a:latin typeface="Arial" panose="020B0604020202020204" pitchFamily="34" charset="0"/>
                <a:cs typeface="Arial" panose="020B0604020202020204" pitchFamily="34" charset="0"/>
              </a:rPr>
              <a:t>Control paradigm:                  </a:t>
            </a:r>
            <a:r>
              <a:rPr lang="en-US" sz="1800" b="1" dirty="0">
                <a:solidFill>
                  <a:prstClr val="black"/>
                </a:solidFill>
                <a:latin typeface="Arial" panose="020B0604020202020204" pitchFamily="34" charset="0"/>
                <a:cs typeface="Arial" panose="020B0604020202020204" pitchFamily="34" charset="0"/>
              </a:rPr>
              <a:t>Adapt demand to volatile supply</a:t>
            </a:r>
          </a:p>
          <a:p>
            <a:pPr marL="557213" lvl="1" indent="-214313" algn="l" fontAlgn="auto">
              <a:spcAft>
                <a:spcPts val="0"/>
              </a:spcAft>
              <a:buClr>
                <a:srgbClr val="34CBEE"/>
              </a:buClr>
              <a:buFont typeface="Wingdings" pitchFamily="2" charset="2"/>
              <a:buChar char="§"/>
            </a:pPr>
            <a:r>
              <a:rPr lang="en-US" sz="1425" dirty="0">
                <a:solidFill>
                  <a:prstClr val="black"/>
                </a:solidFill>
                <a:latin typeface="Arial" panose="020B0604020202020204" pitchFamily="34" charset="0"/>
                <a:cs typeface="Arial" panose="020B0604020202020204" pitchFamily="34" charset="0"/>
              </a:rPr>
              <a:t>Distributed, real-time feedback,           risk limiting, robust</a:t>
            </a:r>
          </a:p>
          <a:p>
            <a:pPr algn="l" fontAlgn="auto">
              <a:spcAft>
                <a:spcPts val="0"/>
              </a:spcAft>
            </a:pPr>
            <a:endParaRPr lang="en-US" sz="1350" dirty="0">
              <a:solidFill>
                <a:prstClr val="black"/>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 xmlns:a16="http://schemas.microsoft.com/office/drawing/2014/main" id="{443C4FEC-52F5-D044-A924-9885D33243D3}"/>
              </a:ext>
            </a:extLst>
          </p:cNvPr>
          <p:cNvPicPr>
            <a:picLocks noChangeAspect="1"/>
          </p:cNvPicPr>
          <p:nvPr/>
        </p:nvPicPr>
        <p:blipFill>
          <a:blip r:embed="rId4"/>
          <a:stretch>
            <a:fillRect/>
          </a:stretch>
        </p:blipFill>
        <p:spPr>
          <a:xfrm>
            <a:off x="241893" y="1909957"/>
            <a:ext cx="4735643" cy="3077647"/>
          </a:xfrm>
          <a:prstGeom prst="rect">
            <a:avLst/>
          </a:prstGeom>
        </p:spPr>
      </p:pic>
    </p:spTree>
    <p:extLst>
      <p:ext uri="{BB962C8B-B14F-4D97-AF65-F5344CB8AC3E}">
        <p14:creationId xmlns:p14="http://schemas.microsoft.com/office/powerpoint/2010/main" val="3953109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B138E765-35CA-0847-9C56-BDFF37EA8BFB}"/>
              </a:ext>
            </a:extLst>
          </p:cNvPr>
          <p:cNvSpPr/>
          <p:nvPr/>
        </p:nvSpPr>
        <p:spPr bwMode="auto">
          <a:xfrm rot="10800000">
            <a:off x="-2" y="4582516"/>
            <a:ext cx="9143999" cy="1418234"/>
          </a:xfrm>
          <a:prstGeom prst="rect">
            <a:avLst/>
          </a:prstGeom>
          <a:gradFill>
            <a:gsLst>
              <a:gs pos="18000">
                <a:schemeClr val="tx1">
                  <a:lumMod val="0"/>
                </a:schemeClr>
              </a:gs>
              <a:gs pos="100000">
                <a:srgbClr val="00B0F0">
                  <a:lumMod val="64000"/>
                  <a:alpha val="86000"/>
                </a:srgbClr>
              </a:gs>
            </a:gsLst>
            <a:lin ang="16200000" scaled="0"/>
          </a:gra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fontAlgn="auto">
              <a:spcBef>
                <a:spcPts val="0"/>
              </a:spcBef>
              <a:spcAft>
                <a:spcPts val="0"/>
              </a:spcAft>
            </a:pPr>
            <a:endParaRPr lang="en-US">
              <a:solidFill>
                <a:srgbClr val="000000"/>
              </a:solidFill>
              <a:ea typeface="ＭＳ Ｐゴシック" charset="0"/>
              <a:cs typeface="ＭＳ Ｐゴシック" charset="0"/>
            </a:endParaRPr>
          </a:p>
        </p:txBody>
      </p:sp>
      <p:sp>
        <p:nvSpPr>
          <p:cNvPr id="16" name="Rectangle 15">
            <a:extLst>
              <a:ext uri="{FF2B5EF4-FFF2-40B4-BE49-F238E27FC236}">
                <a16:creationId xmlns="" xmlns:a16="http://schemas.microsoft.com/office/drawing/2014/main" id="{F7DB156C-5DFF-A04B-A6EF-AE4E212DBA19}"/>
              </a:ext>
            </a:extLst>
          </p:cNvPr>
          <p:cNvSpPr/>
          <p:nvPr/>
        </p:nvSpPr>
        <p:spPr bwMode="auto">
          <a:xfrm>
            <a:off x="5486" y="868223"/>
            <a:ext cx="9144001" cy="587045"/>
          </a:xfrm>
          <a:prstGeom prst="rect">
            <a:avLst/>
          </a:prstGeom>
          <a:gradFill>
            <a:gsLst>
              <a:gs pos="18000">
                <a:schemeClr val="tx1">
                  <a:lumMod val="0"/>
                </a:schemeClr>
              </a:gs>
              <a:gs pos="100000">
                <a:srgbClr val="00B0F0">
                  <a:lumMod val="64000"/>
                  <a:alpha val="86000"/>
                </a:srgbClr>
              </a:gs>
            </a:gsLst>
            <a:lin ang="16200000" scaled="0"/>
          </a:gradFill>
          <a:ln w="1587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fontAlgn="auto">
              <a:spcBef>
                <a:spcPts val="0"/>
              </a:spcBef>
              <a:spcAft>
                <a:spcPts val="0"/>
              </a:spcAft>
            </a:pPr>
            <a:endParaRPr lang="en-US">
              <a:solidFill>
                <a:srgbClr val="000000"/>
              </a:solidFill>
              <a:ea typeface="ＭＳ Ｐゴシック" charset="0"/>
              <a:cs typeface="ＭＳ Ｐゴシック" charset="0"/>
            </a:endParaRPr>
          </a:p>
        </p:txBody>
      </p:sp>
      <p:pic>
        <p:nvPicPr>
          <p:cNvPr id="8" name="Picture 7" descr="Caltech_wordmark_white.eps">
            <a:extLst>
              <a:ext uri="{FF2B5EF4-FFF2-40B4-BE49-F238E27FC236}">
                <a16:creationId xmlns="" xmlns:a16="http://schemas.microsoft.com/office/drawing/2014/main" id="{79D4BF22-6DDA-564E-82FC-A1673C8263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328" y="5725411"/>
            <a:ext cx="568541" cy="137609"/>
          </a:xfrm>
          <a:prstGeom prst="rect">
            <a:avLst/>
          </a:prstGeom>
        </p:spPr>
      </p:pic>
      <p:pic>
        <p:nvPicPr>
          <p:cNvPr id="9" name="Picture 11" descr="resnick_White.eps">
            <a:extLst>
              <a:ext uri="{FF2B5EF4-FFF2-40B4-BE49-F238E27FC236}">
                <a16:creationId xmlns="" xmlns:a16="http://schemas.microsoft.com/office/drawing/2014/main" id="{D1B90EDC-CBC5-1146-94A7-0C752F9E8737}"/>
              </a:ext>
            </a:extLst>
          </p:cNvPr>
          <p:cNvPicPr>
            <a:picLocks noChangeAspect="1"/>
          </p:cNvPicPr>
          <p:nvPr/>
        </p:nvPicPr>
        <p:blipFill>
          <a:blip r:embed="rId3">
            <a:alphaModFix/>
            <a:lum contrast="20000"/>
            <a:extLst>
              <a:ext uri="{28A0092B-C50C-407E-A947-70E740481C1C}">
                <a14:useLocalDpi xmlns:a14="http://schemas.microsoft.com/office/drawing/2010/main" val="0"/>
              </a:ext>
            </a:extLst>
          </a:blip>
          <a:srcRect/>
          <a:stretch>
            <a:fillRect/>
          </a:stretch>
        </p:blipFill>
        <p:spPr bwMode="auto">
          <a:xfrm>
            <a:off x="7543800" y="1051148"/>
            <a:ext cx="1386987" cy="5177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Rectangle 17">
            <a:extLst>
              <a:ext uri="{FF2B5EF4-FFF2-40B4-BE49-F238E27FC236}">
                <a16:creationId xmlns="" xmlns:a16="http://schemas.microsoft.com/office/drawing/2014/main" id="{AF29B766-05DA-9C49-A843-C449F79D1148}"/>
              </a:ext>
            </a:extLst>
          </p:cNvPr>
          <p:cNvSpPr/>
          <p:nvPr/>
        </p:nvSpPr>
        <p:spPr>
          <a:xfrm>
            <a:off x="366941" y="1079062"/>
            <a:ext cx="6920484" cy="415498"/>
          </a:xfrm>
          <a:prstGeom prst="rect">
            <a:avLst/>
          </a:prstGeom>
        </p:spPr>
        <p:txBody>
          <a:bodyPr wrap="none">
            <a:spAutoFit/>
          </a:bodyPr>
          <a:lstStyle/>
          <a:p>
            <a:pPr eaLnBrk="1" fontAlgn="auto" hangingPunct="1">
              <a:spcBef>
                <a:spcPts val="0"/>
              </a:spcBef>
              <a:spcAft>
                <a:spcPts val="0"/>
              </a:spcAft>
            </a:pPr>
            <a:r>
              <a:rPr lang="en-US" sz="2100" b="1" dirty="0">
                <a:solidFill>
                  <a:srgbClr val="34CBEE"/>
                </a:solidFill>
                <a:latin typeface="Arial" panose="020B0604020202020204" pitchFamily="34" charset="0"/>
                <a:cs typeface="Arial" panose="020B0604020202020204" pitchFamily="34" charset="0"/>
              </a:rPr>
              <a:t>Scale: </a:t>
            </a:r>
            <a:r>
              <a:rPr lang="en-US" sz="2100" b="1" dirty="0">
                <a:solidFill>
                  <a:prstClr val="white"/>
                </a:solidFill>
                <a:latin typeface="Arial" panose="020B0604020202020204" pitchFamily="34" charset="0"/>
                <a:cs typeface="Arial" panose="020B0604020202020204" pitchFamily="34" charset="0"/>
              </a:rPr>
              <a:t>Billions of DERs are coming as IoT emerges...</a:t>
            </a:r>
          </a:p>
        </p:txBody>
      </p:sp>
      <p:sp>
        <p:nvSpPr>
          <p:cNvPr id="23" name="Rectangle 22">
            <a:extLst>
              <a:ext uri="{FF2B5EF4-FFF2-40B4-BE49-F238E27FC236}">
                <a16:creationId xmlns="" xmlns:a16="http://schemas.microsoft.com/office/drawing/2014/main" id="{945C8DF5-BD43-634C-9F32-223F057CC1CE}"/>
              </a:ext>
            </a:extLst>
          </p:cNvPr>
          <p:cNvSpPr/>
          <p:nvPr/>
        </p:nvSpPr>
        <p:spPr>
          <a:xfrm>
            <a:off x="2414983" y="5688900"/>
            <a:ext cx="3894377" cy="207749"/>
          </a:xfrm>
          <a:prstGeom prst="rect">
            <a:avLst/>
          </a:prstGeom>
        </p:spPr>
        <p:txBody>
          <a:bodyPr wrap="square">
            <a:spAutoFit/>
          </a:bodyPr>
          <a:lstStyle/>
          <a:p>
            <a:pPr eaLnBrk="1" fontAlgn="auto" hangingPunct="1">
              <a:spcBef>
                <a:spcPts val="0"/>
              </a:spcBef>
              <a:spcAft>
                <a:spcPts val="0"/>
              </a:spcAft>
            </a:pPr>
            <a:r>
              <a:rPr lang="en-US" sz="750" dirty="0">
                <a:solidFill>
                  <a:prstClr val="white"/>
                </a:solidFill>
                <a:latin typeface="Arial" panose="020B0604020202020204" pitchFamily="34" charset="0"/>
                <a:cs typeface="Arial" panose="020B0604020202020204" pitchFamily="34" charset="0"/>
              </a:rPr>
              <a:t>Source: International Energy Agency - World Energy Outlook</a:t>
            </a:r>
          </a:p>
        </p:txBody>
      </p:sp>
      <p:grpSp>
        <p:nvGrpSpPr>
          <p:cNvPr id="24" name="Group 23">
            <a:extLst>
              <a:ext uri="{FF2B5EF4-FFF2-40B4-BE49-F238E27FC236}">
                <a16:creationId xmlns="" xmlns:a16="http://schemas.microsoft.com/office/drawing/2014/main" id="{1BDA40EF-653E-5A47-BD8E-A6A9A9A8470B}"/>
              </a:ext>
            </a:extLst>
          </p:cNvPr>
          <p:cNvGrpSpPr/>
          <p:nvPr/>
        </p:nvGrpSpPr>
        <p:grpSpPr>
          <a:xfrm>
            <a:off x="832562" y="1537564"/>
            <a:ext cx="6144866" cy="3802739"/>
            <a:chOff x="1200765" y="1158943"/>
            <a:chExt cx="7333635" cy="5470455"/>
          </a:xfrm>
        </p:grpSpPr>
        <p:pic>
          <p:nvPicPr>
            <p:cNvPr id="25" name="Picture 24">
              <a:extLst>
                <a:ext uri="{FF2B5EF4-FFF2-40B4-BE49-F238E27FC236}">
                  <a16:creationId xmlns="" xmlns:a16="http://schemas.microsoft.com/office/drawing/2014/main" id="{2A46BEFA-5007-374A-AC3E-19F9EBF1DA95}"/>
                </a:ext>
              </a:extLst>
            </p:cNvPr>
            <p:cNvPicPr>
              <a:picLocks noChangeAspect="1"/>
            </p:cNvPicPr>
            <p:nvPr/>
          </p:nvPicPr>
          <p:blipFill rotWithShape="1">
            <a:blip r:embed="rId4"/>
            <a:srcRect t="9766"/>
            <a:stretch/>
          </p:blipFill>
          <p:spPr>
            <a:xfrm>
              <a:off x="1200765" y="1158943"/>
              <a:ext cx="7333635" cy="5470455"/>
            </a:xfrm>
            <a:prstGeom prst="rect">
              <a:avLst/>
            </a:prstGeom>
          </p:spPr>
        </p:pic>
        <p:sp>
          <p:nvSpPr>
            <p:cNvPr id="26" name="Rectangle 25">
              <a:extLst>
                <a:ext uri="{FF2B5EF4-FFF2-40B4-BE49-F238E27FC236}">
                  <a16:creationId xmlns="" xmlns:a16="http://schemas.microsoft.com/office/drawing/2014/main" id="{EA02D617-45D7-6F47-B82C-CFC39B6108FB}"/>
                </a:ext>
              </a:extLst>
            </p:cNvPr>
            <p:cNvSpPr/>
            <p:nvPr/>
          </p:nvSpPr>
          <p:spPr bwMode="auto">
            <a:xfrm>
              <a:off x="5029200" y="1219200"/>
              <a:ext cx="3505200" cy="1143000"/>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a:solidFill>
                  <a:prstClr val="black"/>
                </a:solidFill>
              </a:endParaRPr>
            </a:p>
          </p:txBody>
        </p:sp>
      </p:grpSp>
      <p:sp>
        <p:nvSpPr>
          <p:cNvPr id="27" name="Rectangle 26">
            <a:extLst>
              <a:ext uri="{FF2B5EF4-FFF2-40B4-BE49-F238E27FC236}">
                <a16:creationId xmlns="" xmlns:a16="http://schemas.microsoft.com/office/drawing/2014/main" id="{C46CDE01-5887-A748-A918-A63E4A1A200B}"/>
              </a:ext>
            </a:extLst>
          </p:cNvPr>
          <p:cNvSpPr/>
          <p:nvPr/>
        </p:nvSpPr>
        <p:spPr>
          <a:xfrm>
            <a:off x="1571612" y="5427560"/>
            <a:ext cx="4873001" cy="276999"/>
          </a:xfrm>
          <a:prstGeom prst="rect">
            <a:avLst/>
          </a:prstGeom>
        </p:spPr>
        <p:txBody>
          <a:bodyPr wrap="none">
            <a:spAutoFit/>
          </a:bodyPr>
          <a:lstStyle/>
          <a:p>
            <a:pPr eaLnBrk="1" fontAlgn="auto" hangingPunct="1">
              <a:spcBef>
                <a:spcPts val="0"/>
              </a:spcBef>
              <a:spcAft>
                <a:spcPts val="0"/>
              </a:spcAft>
            </a:pPr>
            <a:r>
              <a:rPr lang="en-US" sz="1200" dirty="0">
                <a:solidFill>
                  <a:prstClr val="white"/>
                </a:solidFill>
                <a:latin typeface="Arial" panose="020B0604020202020204" pitchFamily="34" charset="0"/>
                <a:cs typeface="Arial" panose="020B0604020202020204" pitchFamily="34" charset="0"/>
              </a:rPr>
              <a:t>Historic data vs IEA WEO predictions (GW of annual added capacity)</a:t>
            </a:r>
          </a:p>
        </p:txBody>
      </p:sp>
    </p:spTree>
    <p:extLst>
      <p:ext uri="{BB962C8B-B14F-4D97-AF65-F5344CB8AC3E}">
        <p14:creationId xmlns:p14="http://schemas.microsoft.com/office/powerpoint/2010/main" val="18244517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 xmlns:a16="http://schemas.microsoft.com/office/drawing/2014/main" id="{6F33EF33-DACA-EB42-97A1-E2F3FBAA7B3B}"/>
              </a:ext>
            </a:extLst>
          </p:cNvPr>
          <p:cNvSpPr/>
          <p:nvPr/>
        </p:nvSpPr>
        <p:spPr bwMode="auto">
          <a:xfrm rot="10800000">
            <a:off x="-1" y="5519371"/>
            <a:ext cx="9143999" cy="481379"/>
          </a:xfrm>
          <a:prstGeom prst="rect">
            <a:avLst/>
          </a:prstGeom>
          <a:gradFill>
            <a:gsLst>
              <a:gs pos="18000">
                <a:schemeClr val="tx1">
                  <a:lumMod val="0"/>
                </a:schemeClr>
              </a:gs>
              <a:gs pos="100000">
                <a:srgbClr val="00B0F0">
                  <a:lumMod val="64000"/>
                  <a:alpha val="86000"/>
                </a:srgbClr>
              </a:gs>
            </a:gsLst>
            <a:lin ang="16200000" scaled="0"/>
          </a:gra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eaLnBrk="0" hangingPunct="0"/>
            <a:endParaRPr lang="en-US">
              <a:solidFill>
                <a:srgbClr val="000000"/>
              </a:solidFill>
              <a:latin typeface="Arial" charset="0"/>
              <a:ea typeface="ＭＳ Ｐゴシック" charset="0"/>
              <a:cs typeface="ＭＳ Ｐゴシック" charset="0"/>
            </a:endParaRPr>
          </a:p>
        </p:txBody>
      </p:sp>
      <p:sp>
        <p:nvSpPr>
          <p:cNvPr id="14" name="Rectangle 13">
            <a:extLst>
              <a:ext uri="{FF2B5EF4-FFF2-40B4-BE49-F238E27FC236}">
                <a16:creationId xmlns="" xmlns:a16="http://schemas.microsoft.com/office/drawing/2014/main" id="{5CB86C57-C98D-E44A-963D-A8E0D1EF1514}"/>
              </a:ext>
            </a:extLst>
          </p:cNvPr>
          <p:cNvSpPr/>
          <p:nvPr/>
        </p:nvSpPr>
        <p:spPr bwMode="auto">
          <a:xfrm>
            <a:off x="-1" y="857250"/>
            <a:ext cx="9144001" cy="1252904"/>
          </a:xfrm>
          <a:prstGeom prst="rect">
            <a:avLst/>
          </a:prstGeom>
          <a:gradFill>
            <a:gsLst>
              <a:gs pos="18000">
                <a:schemeClr val="tx1">
                  <a:lumMod val="0"/>
                </a:schemeClr>
              </a:gs>
              <a:gs pos="100000">
                <a:srgbClr val="00B0F0">
                  <a:lumMod val="64000"/>
                  <a:alpha val="86000"/>
                </a:srgbClr>
              </a:gs>
            </a:gsLst>
            <a:lin ang="16200000" scaled="0"/>
          </a:gradFill>
          <a:ln w="1587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eaLnBrk="0" hangingPunct="0"/>
            <a:endParaRPr lang="en-US">
              <a:solidFill>
                <a:srgbClr val="000000"/>
              </a:solidFill>
              <a:latin typeface="Arial" charset="0"/>
              <a:ea typeface="ＭＳ Ｐゴシック" charset="0"/>
              <a:cs typeface="ＭＳ Ｐゴシック" charset="0"/>
            </a:endParaRPr>
          </a:p>
        </p:txBody>
      </p:sp>
      <p:sp>
        <p:nvSpPr>
          <p:cNvPr id="33" name="Rectangle 32">
            <a:extLst>
              <a:ext uri="{FF2B5EF4-FFF2-40B4-BE49-F238E27FC236}">
                <a16:creationId xmlns="" xmlns:a16="http://schemas.microsoft.com/office/drawing/2014/main" id="{AED3E0CE-C4A2-2F4F-A339-3D5E343912F8}"/>
              </a:ext>
            </a:extLst>
          </p:cNvPr>
          <p:cNvSpPr/>
          <p:nvPr/>
        </p:nvSpPr>
        <p:spPr bwMode="auto">
          <a:xfrm>
            <a:off x="0" y="1635371"/>
            <a:ext cx="9144000" cy="3890595"/>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eaLnBrk="0" hangingPunct="0"/>
            <a:endParaRPr lang="en-US" dirty="0">
              <a:solidFill>
                <a:srgbClr val="000000"/>
              </a:solidFill>
              <a:latin typeface="Arial" charset="0"/>
              <a:ea typeface="ＭＳ Ｐゴシック" charset="0"/>
              <a:cs typeface="ＭＳ Ｐゴシック" charset="0"/>
            </a:endParaRPr>
          </a:p>
        </p:txBody>
      </p:sp>
      <p:pic>
        <p:nvPicPr>
          <p:cNvPr id="8" name="Picture 7" descr="Caltech_wordmark_white.eps">
            <a:extLst>
              <a:ext uri="{FF2B5EF4-FFF2-40B4-BE49-F238E27FC236}">
                <a16:creationId xmlns="" xmlns:a16="http://schemas.microsoft.com/office/drawing/2014/main" id="{79D4BF22-6DDA-564E-82FC-A1673C8263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328" y="5725411"/>
            <a:ext cx="568541" cy="137609"/>
          </a:xfrm>
          <a:prstGeom prst="rect">
            <a:avLst/>
          </a:prstGeom>
        </p:spPr>
      </p:pic>
      <p:pic>
        <p:nvPicPr>
          <p:cNvPr id="9" name="Picture 11" descr="resnick_White.eps">
            <a:extLst>
              <a:ext uri="{FF2B5EF4-FFF2-40B4-BE49-F238E27FC236}">
                <a16:creationId xmlns="" xmlns:a16="http://schemas.microsoft.com/office/drawing/2014/main" id="{D1B90EDC-CBC5-1146-94A7-0C752F9E8737}"/>
              </a:ext>
            </a:extLst>
          </p:cNvPr>
          <p:cNvPicPr>
            <a:picLocks noChangeAspect="1"/>
          </p:cNvPicPr>
          <p:nvPr/>
        </p:nvPicPr>
        <p:blipFill>
          <a:blip r:embed="rId3">
            <a:alphaModFix/>
            <a:lum contrast="20000"/>
            <a:extLst>
              <a:ext uri="{28A0092B-C50C-407E-A947-70E740481C1C}">
                <a14:useLocalDpi xmlns:a14="http://schemas.microsoft.com/office/drawing/2010/main" val="0"/>
              </a:ext>
            </a:extLst>
          </a:blip>
          <a:srcRect/>
          <a:stretch>
            <a:fillRect/>
          </a:stretch>
        </p:blipFill>
        <p:spPr bwMode="auto">
          <a:xfrm>
            <a:off x="7543800" y="1051148"/>
            <a:ext cx="1386987" cy="5177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a:extLst>
              <a:ext uri="{FF2B5EF4-FFF2-40B4-BE49-F238E27FC236}">
                <a16:creationId xmlns="" xmlns:a16="http://schemas.microsoft.com/office/drawing/2014/main" id="{AE5E8BD3-1933-9D4C-B3E4-3D27E0C3483F}"/>
              </a:ext>
            </a:extLst>
          </p:cNvPr>
          <p:cNvSpPr/>
          <p:nvPr/>
        </p:nvSpPr>
        <p:spPr>
          <a:xfrm>
            <a:off x="306591" y="936415"/>
            <a:ext cx="3408305" cy="553998"/>
          </a:xfrm>
          <a:prstGeom prst="rect">
            <a:avLst/>
          </a:prstGeom>
        </p:spPr>
        <p:txBody>
          <a:bodyPr wrap="none">
            <a:spAutoFit/>
          </a:bodyPr>
          <a:lstStyle/>
          <a:p>
            <a:r>
              <a:rPr lang="en-US" sz="3000" b="1" dirty="0">
                <a:solidFill>
                  <a:schemeClr val="bg1"/>
                </a:solidFill>
                <a:latin typeface="Arial" panose="020B0604020202020204" pitchFamily="34" charset="0"/>
                <a:cs typeface="Arial" panose="020B0604020202020204" pitchFamily="34" charset="0"/>
              </a:rPr>
              <a:t>Caltech Research</a:t>
            </a:r>
          </a:p>
        </p:txBody>
      </p:sp>
      <p:sp>
        <p:nvSpPr>
          <p:cNvPr id="10" name="Rectangle 9">
            <a:extLst>
              <a:ext uri="{FF2B5EF4-FFF2-40B4-BE49-F238E27FC236}">
                <a16:creationId xmlns="" xmlns:a16="http://schemas.microsoft.com/office/drawing/2014/main" id="{5033ECEA-B001-7749-8586-D89C0D250B29}"/>
              </a:ext>
            </a:extLst>
          </p:cNvPr>
          <p:cNvSpPr/>
          <p:nvPr/>
        </p:nvSpPr>
        <p:spPr bwMode="auto">
          <a:xfrm>
            <a:off x="969352" y="1971675"/>
            <a:ext cx="857250" cy="219808"/>
          </a:xfrm>
          <a:prstGeom prst="rect">
            <a:avLst/>
          </a:prstGeom>
          <a:noFill/>
          <a:ln w="9525" cap="flat" cmpd="sng" algn="ctr">
            <a:noFill/>
            <a:prstDash val="solid"/>
            <a:round/>
            <a:headEnd type="none" w="med" len="med"/>
            <a:tailEnd type="none" w="med" len="med"/>
          </a:ln>
          <a:effectLst/>
        </p:spPr>
        <p:txBody>
          <a:bodyPr vert="horz" wrap="square" lIns="68577" tIns="34287" rIns="68577" bIns="34287" numCol="1" rtlCol="0" anchor="t" anchorCtr="0" compatLnSpc="1">
            <a:prstTxWarp prst="textNoShape">
              <a:avLst/>
            </a:prstTxWarp>
          </a:bodyPr>
          <a:lstStyle/>
          <a:p>
            <a:pPr defTabSz="685758"/>
            <a:endParaRPr lang="en-US"/>
          </a:p>
        </p:txBody>
      </p:sp>
      <p:pic>
        <p:nvPicPr>
          <p:cNvPr id="12" name="Picture 11">
            <a:extLst>
              <a:ext uri="{FF2B5EF4-FFF2-40B4-BE49-F238E27FC236}">
                <a16:creationId xmlns="" xmlns:a16="http://schemas.microsoft.com/office/drawing/2014/main" id="{4538BF4C-A943-4943-A6F0-85F6F29C6E83}"/>
              </a:ext>
            </a:extLst>
          </p:cNvPr>
          <p:cNvPicPr>
            <a:picLocks noChangeAspect="1"/>
          </p:cNvPicPr>
          <p:nvPr/>
        </p:nvPicPr>
        <p:blipFill rotWithShape="1">
          <a:blip r:embed="rId4"/>
          <a:srcRect t="14855" b="15113"/>
          <a:stretch/>
        </p:blipFill>
        <p:spPr>
          <a:xfrm>
            <a:off x="0" y="1628775"/>
            <a:ext cx="3108675" cy="1523268"/>
          </a:xfrm>
          <a:prstGeom prst="rect">
            <a:avLst/>
          </a:prstGeom>
        </p:spPr>
      </p:pic>
      <p:sp>
        <p:nvSpPr>
          <p:cNvPr id="13" name="TextBox 12">
            <a:extLst>
              <a:ext uri="{FF2B5EF4-FFF2-40B4-BE49-F238E27FC236}">
                <a16:creationId xmlns="" xmlns:a16="http://schemas.microsoft.com/office/drawing/2014/main" id="{18DD6606-AEDE-AD40-8919-B2771B8A750A}"/>
              </a:ext>
            </a:extLst>
          </p:cNvPr>
          <p:cNvSpPr txBox="1"/>
          <p:nvPr/>
        </p:nvSpPr>
        <p:spPr>
          <a:xfrm>
            <a:off x="109902" y="1720259"/>
            <a:ext cx="3213590" cy="900240"/>
          </a:xfrm>
          <a:prstGeom prst="rect">
            <a:avLst/>
          </a:prstGeom>
          <a:noFill/>
        </p:spPr>
        <p:txBody>
          <a:bodyPr wrap="square" lIns="68577" tIns="34287" rIns="68577" bIns="34287" rtlCol="0">
            <a:spAutoFit/>
          </a:bodyPr>
          <a:lstStyle/>
          <a:p>
            <a:r>
              <a:rPr lang="en-US" b="1" dirty="0">
                <a:solidFill>
                  <a:srgbClr val="FF0000"/>
                </a:solidFill>
                <a:latin typeface="Arial" panose="020B0604020202020204" pitchFamily="34" charset="0"/>
                <a:cs typeface="Arial" panose="020B0604020202020204" pitchFamily="34" charset="0"/>
              </a:rPr>
              <a:t>Risk </a:t>
            </a:r>
          </a:p>
          <a:p>
            <a:r>
              <a:rPr lang="en-US" sz="1200" b="1" dirty="0">
                <a:solidFill>
                  <a:schemeClr val="bg1"/>
                </a:solidFill>
                <a:latin typeface="Arial" panose="020B0604020202020204" pitchFamily="34" charset="0"/>
                <a:cs typeface="Arial" panose="020B0604020202020204" pitchFamily="34" charset="0"/>
              </a:rPr>
              <a:t>Active DERs introduce rapid random</a:t>
            </a:r>
          </a:p>
          <a:p>
            <a:r>
              <a:rPr lang="en-US" sz="1200" b="1" dirty="0">
                <a:solidFill>
                  <a:schemeClr val="bg1"/>
                </a:solidFill>
                <a:latin typeface="Arial" panose="020B0604020202020204" pitchFamily="34" charset="0"/>
                <a:cs typeface="Arial" panose="020B0604020202020204" pitchFamily="34" charset="0"/>
              </a:rPr>
              <a:t>fluctuations in supply, demand, power quality, increasing risk of blackouts</a:t>
            </a:r>
          </a:p>
        </p:txBody>
      </p:sp>
      <p:pic>
        <p:nvPicPr>
          <p:cNvPr id="20" name="Picture 2">
            <a:extLst>
              <a:ext uri="{FF2B5EF4-FFF2-40B4-BE49-F238E27FC236}">
                <a16:creationId xmlns="" xmlns:a16="http://schemas.microsoft.com/office/drawing/2014/main" id="{8F063465-F75B-C448-8D3E-B6AAB2E29D5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636" r="8525" b="7616"/>
          <a:stretch/>
        </p:blipFill>
        <p:spPr bwMode="auto">
          <a:xfrm>
            <a:off x="0" y="3761982"/>
            <a:ext cx="2543173" cy="17474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1" name="Picture 20">
            <a:extLst>
              <a:ext uri="{FF2B5EF4-FFF2-40B4-BE49-F238E27FC236}">
                <a16:creationId xmlns="" xmlns:a16="http://schemas.microsoft.com/office/drawing/2014/main" id="{9E47A682-3D8A-C34C-98A6-F371960435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45395" y="3776830"/>
            <a:ext cx="1351817" cy="1168019"/>
          </a:xfrm>
          <a:prstGeom prst="rect">
            <a:avLst/>
          </a:prstGeom>
        </p:spPr>
      </p:pic>
      <p:sp>
        <p:nvSpPr>
          <p:cNvPr id="23" name="TextBox 22">
            <a:extLst>
              <a:ext uri="{FF2B5EF4-FFF2-40B4-BE49-F238E27FC236}">
                <a16:creationId xmlns="" xmlns:a16="http://schemas.microsoft.com/office/drawing/2014/main" id="{E77C4595-915D-3742-9E21-B9C4CE564141}"/>
              </a:ext>
            </a:extLst>
          </p:cNvPr>
          <p:cNvSpPr txBox="1"/>
          <p:nvPr/>
        </p:nvSpPr>
        <p:spPr>
          <a:xfrm>
            <a:off x="4241901" y="3831131"/>
            <a:ext cx="3904190" cy="931018"/>
          </a:xfrm>
          <a:prstGeom prst="rect">
            <a:avLst/>
          </a:prstGeom>
          <a:noFill/>
        </p:spPr>
        <p:txBody>
          <a:bodyPr wrap="square" lIns="68577" tIns="34287" rIns="68577" bIns="34287" rtlCol="0">
            <a:spAutoFit/>
          </a:bodyPr>
          <a:lstStyle/>
          <a:p>
            <a:pPr marL="214301" indent="-214301">
              <a:buClr>
                <a:srgbClr val="01B650"/>
              </a:buClr>
              <a:buFont typeface="Arial"/>
              <a:buChar char="•"/>
            </a:pPr>
            <a:r>
              <a:rPr lang="en-US" sz="1400" b="1" dirty="0">
                <a:latin typeface="Arial" panose="020B0604020202020204" pitchFamily="34" charset="0"/>
                <a:cs typeface="Arial" panose="020B0604020202020204" pitchFamily="34" charset="0"/>
              </a:rPr>
              <a:t>Foundational </a:t>
            </a:r>
            <a:r>
              <a:rPr lang="en-US" sz="1400" b="1" dirty="0" smtClean="0">
                <a:latin typeface="Arial" panose="020B0604020202020204" pitchFamily="34" charset="0"/>
                <a:cs typeface="Arial" panose="020B0604020202020204" pitchFamily="34" charset="0"/>
              </a:rPr>
              <a:t>theory</a:t>
            </a:r>
            <a:r>
              <a:rPr lang="en-US" sz="1400" b="1" dirty="0">
                <a:latin typeface="Arial" panose="020B0604020202020204" pitchFamily="34" charset="0"/>
                <a:cs typeface="Arial" panose="020B0604020202020204" pitchFamily="34" charset="0"/>
              </a:rPr>
              <a:t>, practical algorithms, concrete applications</a:t>
            </a:r>
          </a:p>
          <a:p>
            <a:pPr marL="214301" indent="-214301">
              <a:buClr>
                <a:srgbClr val="01B650"/>
              </a:buClr>
              <a:buFont typeface="Arial"/>
              <a:buChar char="•"/>
            </a:pPr>
            <a:r>
              <a:rPr lang="en-US" sz="1400" b="1" dirty="0">
                <a:latin typeface="Arial" panose="020B0604020202020204" pitchFamily="34" charset="0"/>
                <a:cs typeface="Arial" panose="020B0604020202020204" pitchFamily="34" charset="0"/>
              </a:rPr>
              <a:t>Integrate engineering and economics</a:t>
            </a:r>
          </a:p>
          <a:p>
            <a:pPr marL="214301" indent="-214301">
              <a:buClr>
                <a:srgbClr val="01B650"/>
              </a:buClr>
              <a:buFont typeface="Arial"/>
              <a:buChar char="•"/>
            </a:pPr>
            <a:r>
              <a:rPr lang="en-US" sz="1400" b="1" dirty="0">
                <a:latin typeface="Arial" panose="020B0604020202020204" pitchFamily="34" charset="0"/>
                <a:cs typeface="Arial" panose="020B0604020202020204" pitchFamily="34" charset="0"/>
              </a:rPr>
              <a:t>Active collaboration with industry</a:t>
            </a:r>
          </a:p>
        </p:txBody>
      </p:sp>
      <p:grpSp>
        <p:nvGrpSpPr>
          <p:cNvPr id="24" name="Group 23">
            <a:extLst>
              <a:ext uri="{FF2B5EF4-FFF2-40B4-BE49-F238E27FC236}">
                <a16:creationId xmlns="" xmlns:a16="http://schemas.microsoft.com/office/drawing/2014/main" id="{82901A08-17A0-484C-83FD-8742B6FEE315}"/>
              </a:ext>
            </a:extLst>
          </p:cNvPr>
          <p:cNvGrpSpPr/>
          <p:nvPr/>
        </p:nvGrpSpPr>
        <p:grpSpPr>
          <a:xfrm>
            <a:off x="3659798" y="4952268"/>
            <a:ext cx="4800608" cy="457201"/>
            <a:chOff x="838200" y="6019800"/>
            <a:chExt cx="7162800" cy="762000"/>
          </a:xfrm>
        </p:grpSpPr>
        <p:pic>
          <p:nvPicPr>
            <p:cNvPr id="25" name="Picture 24">
              <a:extLst>
                <a:ext uri="{FF2B5EF4-FFF2-40B4-BE49-F238E27FC236}">
                  <a16:creationId xmlns="" xmlns:a16="http://schemas.microsoft.com/office/drawing/2014/main" id="{E7C644C5-BD1D-5D43-8C28-C373C1D20264}"/>
                </a:ext>
              </a:extLst>
            </p:cNvPr>
            <p:cNvPicPr>
              <a:picLocks noChangeAspect="1"/>
            </p:cNvPicPr>
            <p:nvPr/>
          </p:nvPicPr>
          <p:blipFill>
            <a:blip r:embed="rId7"/>
            <a:stretch>
              <a:fillRect/>
            </a:stretch>
          </p:blipFill>
          <p:spPr>
            <a:xfrm>
              <a:off x="4953000" y="6019800"/>
              <a:ext cx="1136489" cy="762000"/>
            </a:xfrm>
            <a:prstGeom prst="rect">
              <a:avLst/>
            </a:prstGeom>
          </p:spPr>
        </p:pic>
        <p:pic>
          <p:nvPicPr>
            <p:cNvPr id="26" name="Picture 2">
              <a:extLst>
                <a:ext uri="{FF2B5EF4-FFF2-40B4-BE49-F238E27FC236}">
                  <a16:creationId xmlns="" xmlns:a16="http://schemas.microsoft.com/office/drawing/2014/main" id="{47D09ACC-0D12-2B4E-A0D1-03D84C8A5D64}"/>
                </a:ext>
              </a:extLst>
            </p:cNvPr>
            <p:cNvPicPr>
              <a:picLocks noChangeAspect="1" noChangeArrowheads="1"/>
            </p:cNvPicPr>
            <p:nvPr/>
          </p:nvPicPr>
          <p:blipFill>
            <a:blip r:embed="rId8" cstate="print"/>
            <a:srcRect/>
            <a:stretch>
              <a:fillRect/>
            </a:stretch>
          </p:blipFill>
          <p:spPr bwMode="auto">
            <a:xfrm>
              <a:off x="3069061" y="6184403"/>
              <a:ext cx="1208425" cy="413667"/>
            </a:xfrm>
            <a:prstGeom prst="rect">
              <a:avLst/>
            </a:prstGeom>
            <a:noFill/>
            <a:ln w="9525">
              <a:noFill/>
              <a:miter lim="800000"/>
              <a:headEnd/>
              <a:tailEnd/>
            </a:ln>
            <a:effectLst/>
          </p:spPr>
        </p:pic>
        <p:pic>
          <p:nvPicPr>
            <p:cNvPr id="27" name="Picture 1">
              <a:extLst>
                <a:ext uri="{FF2B5EF4-FFF2-40B4-BE49-F238E27FC236}">
                  <a16:creationId xmlns="" xmlns:a16="http://schemas.microsoft.com/office/drawing/2014/main" id="{B83D3FD9-37AA-A541-A9E5-4C7569C5567E}"/>
                </a:ext>
              </a:extLst>
            </p:cNvPr>
            <p:cNvPicPr>
              <a:picLocks noChangeAspect="1" noChangeArrowheads="1"/>
            </p:cNvPicPr>
            <p:nvPr/>
          </p:nvPicPr>
          <p:blipFill>
            <a:blip r:embed="rId9" cstate="print"/>
            <a:srcRect/>
            <a:stretch>
              <a:fillRect/>
            </a:stretch>
          </p:blipFill>
          <p:spPr bwMode="auto">
            <a:xfrm>
              <a:off x="838200" y="6169532"/>
              <a:ext cx="401718" cy="428538"/>
            </a:xfrm>
            <a:prstGeom prst="rect">
              <a:avLst/>
            </a:prstGeom>
            <a:noFill/>
            <a:ln w="9525">
              <a:noFill/>
              <a:miter lim="800000"/>
              <a:headEnd/>
              <a:tailEnd/>
            </a:ln>
            <a:effectLst/>
          </p:spPr>
        </p:pic>
        <p:pic>
          <p:nvPicPr>
            <p:cNvPr id="28" name="Picture 27">
              <a:extLst>
                <a:ext uri="{FF2B5EF4-FFF2-40B4-BE49-F238E27FC236}">
                  <a16:creationId xmlns="" xmlns:a16="http://schemas.microsoft.com/office/drawing/2014/main" id="{E4CACBDF-883F-1E4E-864C-8E53A85A08E8}"/>
                </a:ext>
              </a:extLst>
            </p:cNvPr>
            <p:cNvPicPr>
              <a:picLocks noChangeAspect="1"/>
            </p:cNvPicPr>
            <p:nvPr/>
          </p:nvPicPr>
          <p:blipFill>
            <a:blip r:embed="rId10"/>
            <a:stretch>
              <a:fillRect/>
            </a:stretch>
          </p:blipFill>
          <p:spPr>
            <a:xfrm>
              <a:off x="1406109" y="6240247"/>
              <a:ext cx="941747" cy="357823"/>
            </a:xfrm>
            <a:prstGeom prst="rect">
              <a:avLst/>
            </a:prstGeom>
          </p:spPr>
        </p:pic>
        <p:pic>
          <p:nvPicPr>
            <p:cNvPr id="29" name="Picture 28">
              <a:extLst>
                <a:ext uri="{FF2B5EF4-FFF2-40B4-BE49-F238E27FC236}">
                  <a16:creationId xmlns="" xmlns:a16="http://schemas.microsoft.com/office/drawing/2014/main" id="{42BBD03B-C9C2-064A-AE48-0468706455F3}"/>
                </a:ext>
              </a:extLst>
            </p:cNvPr>
            <p:cNvPicPr>
              <a:picLocks noChangeAspect="1"/>
            </p:cNvPicPr>
            <p:nvPr/>
          </p:nvPicPr>
          <p:blipFill>
            <a:blip r:embed="rId11"/>
            <a:stretch>
              <a:fillRect/>
            </a:stretch>
          </p:blipFill>
          <p:spPr>
            <a:xfrm>
              <a:off x="6172200" y="6172200"/>
              <a:ext cx="403203" cy="405915"/>
            </a:xfrm>
            <a:prstGeom prst="rect">
              <a:avLst/>
            </a:prstGeom>
          </p:spPr>
        </p:pic>
        <p:pic>
          <p:nvPicPr>
            <p:cNvPr id="30" name="Picture 29">
              <a:extLst>
                <a:ext uri="{FF2B5EF4-FFF2-40B4-BE49-F238E27FC236}">
                  <a16:creationId xmlns="" xmlns:a16="http://schemas.microsoft.com/office/drawing/2014/main" id="{E8A167DD-C89C-CB45-B9DE-8045F24EAAA0}"/>
                </a:ext>
              </a:extLst>
            </p:cNvPr>
            <p:cNvPicPr>
              <a:picLocks noChangeAspect="1"/>
            </p:cNvPicPr>
            <p:nvPr/>
          </p:nvPicPr>
          <p:blipFill>
            <a:blip r:embed="rId12"/>
            <a:stretch>
              <a:fillRect/>
            </a:stretch>
          </p:blipFill>
          <p:spPr>
            <a:xfrm>
              <a:off x="2482253" y="6196923"/>
              <a:ext cx="434408" cy="432477"/>
            </a:xfrm>
            <a:prstGeom prst="rect">
              <a:avLst/>
            </a:prstGeom>
          </p:spPr>
        </p:pic>
        <p:pic>
          <p:nvPicPr>
            <p:cNvPr id="31" name="Picture 30">
              <a:extLst>
                <a:ext uri="{FF2B5EF4-FFF2-40B4-BE49-F238E27FC236}">
                  <a16:creationId xmlns="" xmlns:a16="http://schemas.microsoft.com/office/drawing/2014/main" id="{E44B2210-42EA-6047-9BC0-CDB526A4E477}"/>
                </a:ext>
              </a:extLst>
            </p:cNvPr>
            <p:cNvPicPr>
              <a:picLocks noChangeAspect="1"/>
            </p:cNvPicPr>
            <p:nvPr/>
          </p:nvPicPr>
          <p:blipFill>
            <a:blip r:embed="rId13"/>
            <a:stretch>
              <a:fillRect/>
            </a:stretch>
          </p:blipFill>
          <p:spPr>
            <a:xfrm>
              <a:off x="4419600" y="6172200"/>
              <a:ext cx="457200" cy="457200"/>
            </a:xfrm>
            <a:prstGeom prst="rect">
              <a:avLst/>
            </a:prstGeom>
          </p:spPr>
        </p:pic>
        <p:pic>
          <p:nvPicPr>
            <p:cNvPr id="32" name="Picture 31">
              <a:extLst>
                <a:ext uri="{FF2B5EF4-FFF2-40B4-BE49-F238E27FC236}">
                  <a16:creationId xmlns="" xmlns:a16="http://schemas.microsoft.com/office/drawing/2014/main" id="{E0BEFEA6-7452-8C4D-84F9-5D82326E8A68}"/>
                </a:ext>
              </a:extLst>
            </p:cNvPr>
            <p:cNvPicPr>
              <a:picLocks noChangeAspect="1"/>
            </p:cNvPicPr>
            <p:nvPr/>
          </p:nvPicPr>
          <p:blipFill>
            <a:blip r:embed="rId14"/>
            <a:stretch>
              <a:fillRect/>
            </a:stretch>
          </p:blipFill>
          <p:spPr>
            <a:xfrm>
              <a:off x="6705600" y="6172200"/>
              <a:ext cx="1295400" cy="449069"/>
            </a:xfrm>
            <a:prstGeom prst="rect">
              <a:avLst/>
            </a:prstGeom>
          </p:spPr>
        </p:pic>
      </p:grpSp>
      <p:sp>
        <p:nvSpPr>
          <p:cNvPr id="16" name="TextBox 15">
            <a:extLst>
              <a:ext uri="{FF2B5EF4-FFF2-40B4-BE49-F238E27FC236}">
                <a16:creationId xmlns="" xmlns:a16="http://schemas.microsoft.com/office/drawing/2014/main" id="{771F1952-EECB-614F-8C4F-E757D70BE7EE}"/>
              </a:ext>
            </a:extLst>
          </p:cNvPr>
          <p:cNvSpPr txBox="1"/>
          <p:nvPr/>
        </p:nvSpPr>
        <p:spPr>
          <a:xfrm>
            <a:off x="3152041" y="1721266"/>
            <a:ext cx="2486027" cy="1107996"/>
          </a:xfrm>
          <a:prstGeom prst="rect">
            <a:avLst/>
          </a:prstGeom>
          <a:noFill/>
        </p:spPr>
        <p:txBody>
          <a:bodyPr wrap="square" rtlCol="0">
            <a:spAutoFit/>
          </a:bodyPr>
          <a:lstStyle/>
          <a:p>
            <a:r>
              <a:rPr lang="en-US" b="1" dirty="0">
                <a:solidFill>
                  <a:srgbClr val="01B650"/>
                </a:solidFill>
                <a:latin typeface="Arial" panose="020B0604020202020204" pitchFamily="34" charset="0"/>
                <a:cs typeface="Arial" panose="020B0604020202020204" pitchFamily="34" charset="0"/>
              </a:rPr>
              <a:t>Opportunity</a:t>
            </a:r>
            <a:endParaRPr lang="en-US" b="1" dirty="0">
              <a:latin typeface="Arial" panose="020B0604020202020204" pitchFamily="34" charset="0"/>
              <a:cs typeface="Arial" panose="020B0604020202020204" pitchFamily="34" charset="0"/>
            </a:endParaRPr>
          </a:p>
          <a:p>
            <a:r>
              <a:rPr lang="en-US" sz="1200" dirty="0"/>
              <a:t> </a:t>
            </a:r>
            <a:r>
              <a:rPr lang="en-US" sz="1200" b="1" dirty="0">
                <a:latin typeface="Arial" panose="020B0604020202020204" pitchFamily="34" charset="0"/>
                <a:cs typeface="Arial" panose="020B0604020202020204" pitchFamily="34" charset="0"/>
              </a:rPr>
              <a:t>Active DERs enable real-time dynamic network-wide feedback control, improving robustness, security, efficiency</a:t>
            </a:r>
          </a:p>
        </p:txBody>
      </p:sp>
      <p:pic>
        <p:nvPicPr>
          <p:cNvPr id="17" name="Picture 16">
            <a:extLst>
              <a:ext uri="{FF2B5EF4-FFF2-40B4-BE49-F238E27FC236}">
                <a16:creationId xmlns="" xmlns:a16="http://schemas.microsoft.com/office/drawing/2014/main" id="{03734F4B-4DD1-6C46-8D9B-4C2B3BF34E75}"/>
              </a:ext>
            </a:extLst>
          </p:cNvPr>
          <p:cNvPicPr>
            <a:picLocks noChangeAspect="1"/>
          </p:cNvPicPr>
          <p:nvPr/>
        </p:nvPicPr>
        <p:blipFill rotWithShape="1">
          <a:blip r:embed="rId15"/>
          <a:srcRect b="3425"/>
          <a:stretch/>
        </p:blipFill>
        <p:spPr>
          <a:xfrm>
            <a:off x="5597447" y="1928782"/>
            <a:ext cx="3453179" cy="1747235"/>
          </a:xfrm>
          <a:prstGeom prst="rect">
            <a:avLst/>
          </a:prstGeom>
        </p:spPr>
      </p:pic>
      <p:sp>
        <p:nvSpPr>
          <p:cNvPr id="18" name="Rectangle 17">
            <a:extLst>
              <a:ext uri="{FF2B5EF4-FFF2-40B4-BE49-F238E27FC236}">
                <a16:creationId xmlns="" xmlns:a16="http://schemas.microsoft.com/office/drawing/2014/main" id="{035D8109-5489-B04E-A847-667C09B46EF5}"/>
              </a:ext>
            </a:extLst>
          </p:cNvPr>
          <p:cNvSpPr/>
          <p:nvPr/>
        </p:nvSpPr>
        <p:spPr>
          <a:xfrm>
            <a:off x="848683" y="3350785"/>
            <a:ext cx="5774350" cy="415498"/>
          </a:xfrm>
          <a:prstGeom prst="rect">
            <a:avLst/>
          </a:prstGeom>
        </p:spPr>
        <p:txBody>
          <a:bodyPr wrap="square">
            <a:spAutoFit/>
          </a:bodyPr>
          <a:lstStyle/>
          <a:p>
            <a:r>
              <a:rPr lang="en-US" sz="2000" b="1" dirty="0">
                <a:latin typeface="Arial" panose="020B0604020202020204" pitchFamily="34" charset="0"/>
                <a:cs typeface="Arial" panose="020B0604020202020204" pitchFamily="34" charset="0"/>
              </a:rPr>
              <a:t>Distributed control of networked DERs</a:t>
            </a:r>
          </a:p>
        </p:txBody>
      </p:sp>
    </p:spTree>
    <p:extLst>
      <p:ext uri="{BB962C8B-B14F-4D97-AF65-F5344CB8AC3E}">
        <p14:creationId xmlns:p14="http://schemas.microsoft.com/office/powerpoint/2010/main" val="1798797077"/>
      </p:ext>
    </p:extLst>
  </p:cSld>
  <p:clrMapOvr>
    <a:masterClrMapping/>
  </p:clrMapOvr>
  <p:timing>
    <p:tnLst>
      <p:par>
        <p:cTn id="1" dur="indefinite" restart="never" nodeType="tmRoot"/>
      </p:par>
    </p:tnLst>
  </p:timing>
</p:sld>
</file>

<file path=ppt/theme/theme1.xml><?xml version="1.0" encoding="utf-8"?>
<a:theme xmlns:a="http://schemas.openxmlformats.org/drawingml/2006/main" name="11_Profile">
  <a:themeElements>
    <a:clrScheme name="5_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5_Profi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5_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5_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5_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5_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5_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5_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5_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5_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5_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Profile">
  <a:themeElements>
    <a:clrScheme name="5_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5_Profi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5_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5_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5_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5_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5_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5_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5_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5_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5_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Profile">
  <a:themeElements>
    <a:clrScheme name="5_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5_Profi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5_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5_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5_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5_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5_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5_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5_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5_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5_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isco Arial 16x9 template_dark">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caltech">
  <a:themeElements>
    <a:clrScheme name="5_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5_Profi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5_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5_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5_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5_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5_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5_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5_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5_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5_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Profile">
  <a:themeElements>
    <a:clrScheme name="5_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5_Profi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5_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5_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5_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5_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5_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5_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5_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5_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5_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Profile">
  <a:themeElements>
    <a:clrScheme name="5_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5_Profi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5_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5_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5_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5_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5_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5_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5_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5_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5_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137207</TotalTime>
  <Words>3092</Words>
  <Application>Microsoft Macintosh PowerPoint</Application>
  <PresentationFormat>On-screen Show (4:3)</PresentationFormat>
  <Paragraphs>539</Paragraphs>
  <Slides>60</Slides>
  <Notes>14</Notes>
  <HiddenSlides>1</HiddenSlides>
  <MMClips>1</MMClips>
  <ScaleCrop>false</ScaleCrop>
  <HeadingPairs>
    <vt:vector size="8" baseType="variant">
      <vt:variant>
        <vt:lpstr>Fonts Used</vt:lpstr>
      </vt:variant>
      <vt:variant>
        <vt:i4>12</vt:i4>
      </vt:variant>
      <vt:variant>
        <vt:lpstr>Theme</vt:lpstr>
      </vt:variant>
      <vt:variant>
        <vt:i4>9</vt:i4>
      </vt:variant>
      <vt:variant>
        <vt:lpstr>Embedded OLE Servers</vt:lpstr>
      </vt:variant>
      <vt:variant>
        <vt:i4>1</vt:i4>
      </vt:variant>
      <vt:variant>
        <vt:lpstr>Slide Titles</vt:lpstr>
      </vt:variant>
      <vt:variant>
        <vt:i4>60</vt:i4>
      </vt:variant>
    </vt:vector>
  </HeadingPairs>
  <TitlesOfParts>
    <vt:vector size="82" baseType="lpstr">
      <vt:lpstr>Calibri</vt:lpstr>
      <vt:lpstr>Calibri Light</vt:lpstr>
      <vt:lpstr>Courier New</vt:lpstr>
      <vt:lpstr>Lato</vt:lpstr>
      <vt:lpstr>Lucida Grande</vt:lpstr>
      <vt:lpstr>ＭＳ Ｐゴシック</vt:lpstr>
      <vt:lpstr>Noto Sans Symbols</vt:lpstr>
      <vt:lpstr>Times New Roman</vt:lpstr>
      <vt:lpstr>Verdana</vt:lpstr>
      <vt:lpstr>Wingdings</vt:lpstr>
      <vt:lpstr>宋体</vt:lpstr>
      <vt:lpstr>Arial</vt:lpstr>
      <vt:lpstr>11_Profile</vt:lpstr>
      <vt:lpstr>5_Profile</vt:lpstr>
      <vt:lpstr>6_Profile</vt:lpstr>
      <vt:lpstr>Cisco Arial 16x9 template_dark</vt:lpstr>
      <vt:lpstr>caltech</vt:lpstr>
      <vt:lpstr>7_Profile</vt:lpstr>
      <vt:lpstr>8_Profile</vt:lpstr>
      <vt:lpstr>1_Office Theme</vt:lpstr>
      <vt:lpstr>Office Theme</vt:lpstr>
      <vt:lpstr>Equation</vt:lpstr>
      <vt:lpstr>Adaptive Charging Network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PowerPoint Presentation</vt:lpstr>
      <vt:lpstr>PowerPoint Presentation</vt:lpstr>
      <vt:lpstr>Caltech Adaptive Charging Network</vt:lpstr>
      <vt:lpstr>Caltech Adaptive Charging Network</vt:lpstr>
      <vt:lpstr>Caltech Adaptive Charging Network</vt:lpstr>
      <vt:lpstr>Caltech Adaptive Charging Network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Undergrad research</vt:lpstr>
      <vt:lpstr>Undergrad research</vt:lpstr>
      <vt:lpstr>Live testbed</vt:lpstr>
      <vt:lpstr>PowerPoint Presentation</vt:lpstr>
      <vt:lpstr>PowerPoint Presentation</vt:lpstr>
      <vt:lpstr>PowerPoint Presentation</vt:lpstr>
      <vt:lpstr>PowerPoint Presentation</vt:lpstr>
      <vt:lpstr>PowerPoint Presentation</vt:lpstr>
      <vt:lpstr>Online tracking</vt:lpstr>
      <vt:lpstr>Agenda</vt:lpstr>
      <vt:lpstr>PowerPoint Presentation</vt:lpstr>
      <vt:lpstr>Charging model</vt:lpstr>
      <vt:lpstr>Charging model</vt:lpstr>
      <vt:lpstr>Offline optimal charging</vt:lpstr>
      <vt:lpstr>Offline optimal charging</vt:lpstr>
      <vt:lpstr>Online LP</vt:lpstr>
      <vt:lpstr>Performance: online LP</vt:lpstr>
      <vt:lpstr>Performance: online LP</vt:lpstr>
      <vt:lpstr>Performance: online LP</vt:lpstr>
      <vt:lpstr>PowerPoint Presentation</vt:lpstr>
      <vt:lpstr>Performance</vt:lpstr>
      <vt:lpstr>PowerPoint Presentation</vt:lpstr>
      <vt:lpstr>PowerPoint Presentation</vt:lpstr>
      <vt:lpstr>Smoothed Least laxity first (sLLF)</vt:lpstr>
      <vt:lpstr>Smoothed Least laxity first (sLLF)</vt:lpstr>
      <vt:lpstr>Smoothed Least laxity first (sLLF)</vt:lpstr>
      <vt:lpstr>Smoothed Least laxity first (sLLF)</vt:lpstr>
      <vt:lpstr>Smoothed Least laxity first (sLLF)</vt:lpstr>
      <vt:lpstr>Smoothed Least laxity first (sLLF)</vt:lpstr>
    </vt:vector>
  </TitlesOfParts>
  <Company>Caltech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FAST v3</dc:title>
  <dc:creator>Steven Low</dc:creator>
  <cp:lastModifiedBy>SL</cp:lastModifiedBy>
  <cp:revision>2808</cp:revision>
  <dcterms:created xsi:type="dcterms:W3CDTF">2002-02-06T01:55:12Z</dcterms:created>
  <dcterms:modified xsi:type="dcterms:W3CDTF">2018-12-13T00:00:46Z</dcterms:modified>
</cp:coreProperties>
</file>